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C9435-84D6-47EE-9D6A-7D6ADCB53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2EE7AF-BBAF-4E14-8C31-53343B5D8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78E70-A736-4EDE-B9BA-1EADD776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6CE39-E5D1-46A4-BFCD-53734E3C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40723-2F59-4BE8-9411-8D4AFDC6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47E95-00CB-4E4C-A5D8-E9D64D00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76567-07F3-4563-BB92-F060C2B61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1CB70-6A70-4EF5-B298-8B93AE74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88DC6-71D5-42ED-BA5B-B0FE1DDF1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5B7B7-6D5D-4455-8645-182994D0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7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C6EAB7-1651-4EA2-8395-90335BB5F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2F07D-81D9-4136-B66B-55EA6BBFE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5AEAD-A4DC-4B00-8A80-7FE9E801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0E955-0371-418A-B33B-B163E710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9C4FE-B5CF-436D-8589-8EA6D500E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7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F9FFA-E9F9-47C5-87AA-C9E8847E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57DDA-0A02-49B3-9C54-8D370849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F2B1A-4F1E-493B-9EB9-DC58DBA1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52179-9C3B-441D-861F-A76A3F68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CD38-C1F3-4E9D-95F0-E511EC91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2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9FE8-21BC-40F7-B75A-F8628EEFF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47FDE-79F7-4E8F-8A7A-DC27D38D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A49BB-162A-4133-82F5-67021157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0A0B8-4BDB-4C89-9EF4-FFE73E9B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E8FB0-1C3E-405A-9837-29D8D784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6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60CA-E9D7-42F1-AF42-A45E590A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8421E-5345-4E20-94E0-55DACA3A8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7CAEE-FF14-4AA0-B242-690F53615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53FE2-4E73-42FF-88E6-36566A4E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8DE65-4CC2-4055-A194-65B09096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A49B2-CF42-4CF2-B09C-D1E81D2B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08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0387-BE36-4944-AD4B-8E30ED223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89E4F-6B3D-4FB1-BD93-CB7CD9602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8A7BB-1FB3-44A1-AB88-D322A0D87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FAFCBC-2D1D-4BEC-A46A-D17B1121B8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E42796-942E-4570-BDC3-FBB581F61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A48CB-B8E8-4D89-A86E-0418B8847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FDC40-5C8D-4845-B372-2B198710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19A5-BAAF-445B-908E-53887BE9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4C22-4683-4B77-B3E3-9CFD1CFC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15DBB-1C93-4BF9-B632-D0AF04D2D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ECC42-603A-4C84-83CD-D1A86FF8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16210-8A6D-4703-BA97-AD1E3E16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4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B69986-C4FC-40A5-A37F-22DF94E6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B67B98-578F-4F22-B4B6-C84F9AEB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04BBF-B6DF-4212-9E95-49B3FAF6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4737-CA82-4A1B-BDA8-838C15C62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43291-9EE5-43B7-AED2-654FF6296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76900-7100-49C7-9F55-5242E9910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75465-4A39-4387-AD0D-DDD086CEF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4B9C1-7F14-4243-84FD-CB78D794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2AA-C674-4D05-88A8-E69EF4B5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8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1C12-D878-414E-A252-A8A04500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FAA6E-177D-4197-A07C-64B4042BB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F54AA-0511-42F2-86C1-8F14CF46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4F747-4D0F-4018-9B68-71ED5FF14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241C2-5E2A-49D4-A64B-DD60AAD2E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2E16F-5CDA-488F-9092-D3AB5406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3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B95CA9-4DF3-4BCA-8810-4ADC8D01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D8C40-9115-4F38-9886-86852D793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00B03-2B74-48C2-B172-CEE331CA7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C1BAB-4666-4D1C-A0FB-66F20E30482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9724-AD3C-4196-AD5A-164CB664C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ED287-C44C-4347-8D34-7253BA1DD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2951-3D4D-48BB-AAA3-64B7BB94A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9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>
            <a:extLst>
              <a:ext uri="{FF2B5EF4-FFF2-40B4-BE49-F238E27FC236}">
                <a16:creationId xmlns:a16="http://schemas.microsoft.com/office/drawing/2014/main" id="{8C85931C-2D88-BFB5-AB63-ABC060EE1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37332" y="177512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006E6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6E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96FF7A-0EDF-773C-1949-2F0071172A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386" y="174220"/>
            <a:ext cx="8418858" cy="666404"/>
          </a:xfrm>
          <a:prstGeom prst="rect">
            <a:avLst/>
          </a:prstGeom>
          <a:solidFill>
            <a:srgbClr val="006E6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b="1" spc="-100" dirty="0">
                <a:latin typeface="Manrope" pitchFamily="2" charset="0"/>
              </a:rPr>
              <a:t>Community and Belonging: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My Checklist</a:t>
            </a: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F521DE46-02C4-0018-48D5-82A6996D9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682936"/>
              </p:ext>
            </p:extLst>
          </p:nvPr>
        </p:nvGraphicFramePr>
        <p:xfrm>
          <a:off x="152383" y="1030951"/>
          <a:ext cx="11671017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Within my personal teaching practice I ensure that: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I meet with all students I have responsibility for at multiple points during the academic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have undertaken appropriate training so I understand my role and responsibilities around student academic and personal support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can effectively signpost students I am responsible for to appropriate support services where required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ensure that everyone feel welcome, included and supported within my teaching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am aware of diversity within my community of staff and students, and influence hiring and admissions processes to increase diversity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teaching provides opportunities for students to interact socially within structured activities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work in partnership with students to establish clear ground rules around inclusion and respect for all, or implement rules established at programme level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actively work with students in partnership, and act on student feedback provided through formal and informal channels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design group work so that all students are actively included regardless of background, current circumstances or demographic group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make it clear to students that they can confidently raise concerns around inclusivity, including potential bias or discrimination, and I would feel confident about intervening if necessary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479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AD652E-5857-46A5-9BBF-50DBC37AF1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e80718d-80b4-4528-83e3-6dc87699a5b3"/>
    <ds:schemaRef ds:uri="http://purl.org/dc/elements/1.1/"/>
    <ds:schemaRef ds:uri="http://schemas.microsoft.com/office/2006/metadata/properties"/>
    <ds:schemaRef ds:uri="3d9a1bbb-7409-4f1c-a50f-2df601a4c4ac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A7DDA5-6E3B-4288-A184-5A6212283D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27445E-4751-495D-BF34-3FF878D641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Manrope</vt:lpstr>
      <vt:lpstr>Office Theme</vt:lpstr>
      <vt:lpstr>Community and Belonging: My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and Belonging: My Checklist</dc:title>
  <dc:creator>Dominique Esnault</dc:creator>
  <cp:lastModifiedBy>Thomas Tomlinson</cp:lastModifiedBy>
  <cp:revision>2</cp:revision>
  <dcterms:created xsi:type="dcterms:W3CDTF">2023-03-25T08:05:11Z</dcterms:created>
  <dcterms:modified xsi:type="dcterms:W3CDTF">2025-06-20T11:43:30Z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