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00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C9435-84D6-47EE-9D6A-7D6ADCB537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2EE7AF-BBAF-4E14-8C31-53343B5D82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78E70-A736-4EDE-B9BA-1EADD776E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1BAB-4666-4D1C-A0FB-66F20E304828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6CE39-E5D1-46A4-BFCD-53734E3CC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40723-2F59-4BE8-9411-8D4AFDC66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2951-3D4D-48BB-AAA3-64B7BB94A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004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47E95-00CB-4E4C-A5D8-E9D64D00E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476567-07F3-4563-BB92-F060C2B61A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1CB70-6A70-4EF5-B298-8B93AE744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1BAB-4666-4D1C-A0FB-66F20E304828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88DC6-71D5-42ED-BA5B-B0FE1DDF1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C5B7B7-6D5D-4455-8645-182994D00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2951-3D4D-48BB-AAA3-64B7BB94A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477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C6EAB7-1651-4EA2-8395-90335BB5F3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2F07D-81D9-4136-B66B-55EA6BBFE4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5AEAD-A4DC-4B00-8A80-7FE9E8012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1BAB-4666-4D1C-A0FB-66F20E304828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0E955-0371-418A-B33B-B163E7105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9C4FE-B5CF-436D-8589-8EA6D500E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2951-3D4D-48BB-AAA3-64B7BB94A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677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F9FFA-E9F9-47C5-87AA-C9E8847E5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57DDA-0A02-49B3-9C54-8D3708494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F2B1A-4F1E-493B-9EB9-DC58DBA14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1BAB-4666-4D1C-A0FB-66F20E304828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52179-9C3B-441D-861F-A76A3F68A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BCD38-C1F3-4E9D-95F0-E511EC915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2951-3D4D-48BB-AAA3-64B7BB94A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72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F9FE8-21BC-40F7-B75A-F8628EEFF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747FDE-79F7-4E8F-8A7A-DC27D38DE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A49BB-162A-4133-82F5-670211578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1BAB-4666-4D1C-A0FB-66F20E304828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0A0B8-4BDB-4C89-9EF4-FFE73E9B2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3E8FB0-1C3E-405A-9837-29D8D784F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2951-3D4D-48BB-AAA3-64B7BB94A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267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160CA-E9D7-42F1-AF42-A45E590AA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8421E-5345-4E20-94E0-55DACA3A85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D7CAEE-FF14-4AA0-B242-690F536157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453FE2-4E73-42FF-88E6-36566A4E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1BAB-4666-4D1C-A0FB-66F20E304828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28DE65-4CC2-4055-A194-65B09096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9A49B2-CF42-4CF2-B09C-D1E81D2B4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2951-3D4D-48BB-AAA3-64B7BB94A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08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80387-BE36-4944-AD4B-8E30ED223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A89E4F-6B3D-4FB1-BD93-CB7CD9602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48A7BB-1FB3-44A1-AB88-D322A0D87A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FAFCBC-2D1D-4BEC-A46A-D17B1121B8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E42796-942E-4570-BDC3-FBB581F61A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1A48CB-B8E8-4D89-A86E-0418B8847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1BAB-4666-4D1C-A0FB-66F20E304828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EFDC40-5C8D-4845-B372-2B1987107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6819A5-BAAF-445B-908E-53887BE90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2951-3D4D-48BB-AAA3-64B7BB94A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367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A4C22-4683-4B77-B3E3-9CFD1CFC1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B15DBB-1C93-4BF9-B632-D0AF04D2D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1BAB-4666-4D1C-A0FB-66F20E304828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2ECC42-603A-4C84-83CD-D1A86FF8C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216210-8A6D-4703-BA97-AD1E3E162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2951-3D4D-48BB-AAA3-64B7BB94A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457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B69986-C4FC-40A5-A37F-22DF94E61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1BAB-4666-4D1C-A0FB-66F20E304828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B67B98-578F-4F22-B4B6-C84F9AEB0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504BBF-B6DF-4212-9E95-49B3FAF6C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2951-3D4D-48BB-AAA3-64B7BB94A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413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B4737-CA82-4A1B-BDA8-838C15C62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43291-9EE5-43B7-AED2-654FF6296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C76900-7100-49C7-9F55-5242E99100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875465-4A39-4387-AD0D-DDD086CEF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1BAB-4666-4D1C-A0FB-66F20E304828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D4B9C1-7F14-4243-84FD-CB78D7946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F042AA-C674-4D05-88A8-E69EF4B57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2951-3D4D-48BB-AAA3-64B7BB94A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489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F1C12-D878-414E-A252-A8A04500D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FAA6E-177D-4197-A07C-64B4042BBE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3F54AA-0511-42F2-86C1-8F14CF4625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34F747-4D0F-4018-9B68-71ED5FF14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1BAB-4666-4D1C-A0FB-66F20E304828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C241C2-5E2A-49D4-A64B-DD60AAD2E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22E16F-5CDA-488F-9092-D3AB5406C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2951-3D4D-48BB-AAA3-64B7BB94A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632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B95CA9-4DF3-4BCA-8810-4ADC8D016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9D8C40-9115-4F38-9886-86852D793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200B03-2B74-48C2-B172-CEE331CA78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C1BAB-4666-4D1C-A0FB-66F20E304828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D9724-AD3C-4196-AD5A-164CB664C8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ED287-C44C-4347-8D34-7253BA1DD0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2951-3D4D-48BB-AAA3-64B7BB94A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19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clusiveeducationframework.info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3">
            <a:extLst>
              <a:ext uri="{FF2B5EF4-FFF2-40B4-BE49-F238E27FC236}">
                <a16:creationId xmlns:a16="http://schemas.microsoft.com/office/drawing/2014/main" id="{8C85931C-2D88-BFB5-AB63-ABC060EE16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37332" y="177512"/>
            <a:ext cx="2842425" cy="666404"/>
          </a:xfrm>
          <a:custGeom>
            <a:avLst/>
            <a:gdLst/>
            <a:ahLst/>
            <a:cxnLst/>
            <a:rect l="l" t="t" r="r" b="b"/>
            <a:pathLst>
              <a:path w="3679190" h="614680">
                <a:moveTo>
                  <a:pt x="3408057" y="0"/>
                </a:moveTo>
                <a:lnTo>
                  <a:pt x="0" y="0"/>
                </a:lnTo>
                <a:lnTo>
                  <a:pt x="0" y="614540"/>
                </a:lnTo>
                <a:lnTo>
                  <a:pt x="3408057" y="614540"/>
                </a:lnTo>
                <a:lnTo>
                  <a:pt x="3679190" y="307263"/>
                </a:lnTo>
                <a:lnTo>
                  <a:pt x="3408057" y="0"/>
                </a:lnTo>
                <a:close/>
              </a:path>
            </a:pathLst>
          </a:custGeom>
          <a:solidFill>
            <a:srgbClr val="006E61"/>
          </a:solidFill>
          <a:ln>
            <a:noFill/>
          </a:ln>
          <a:effectLst/>
        </p:spPr>
        <p:txBody>
          <a:bodyPr wrap="square" lIns="0" tIns="0" rIns="0" bIns="0" rtlCol="0"/>
          <a:lstStyle/>
          <a:p>
            <a:endParaRPr dirty="0">
              <a:solidFill>
                <a:schemeClr val="bg1"/>
              </a:solidFill>
            </a:endParaRPr>
          </a:p>
        </p:txBody>
      </p:sp>
      <p:sp>
        <p:nvSpPr>
          <p:cNvPr id="4" name="object 7">
            <a:extLst>
              <a:ext uri="{FF2B5EF4-FFF2-40B4-BE49-F238E27FC236}">
                <a16:creationId xmlns:a16="http://schemas.microsoft.com/office/drawing/2014/main" id="{57D0E618-32E6-EB30-391F-311D26DC6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2387" y="849207"/>
            <a:ext cx="11671018" cy="45719"/>
          </a:xfrm>
          <a:custGeom>
            <a:avLst/>
            <a:gdLst/>
            <a:ahLst/>
            <a:cxnLst/>
            <a:rect l="l" t="t" r="r" b="b"/>
            <a:pathLst>
              <a:path w="9777730">
                <a:moveTo>
                  <a:pt x="0" y="0"/>
                </a:moveTo>
                <a:lnTo>
                  <a:pt x="9777603" y="0"/>
                </a:lnTo>
              </a:path>
            </a:pathLst>
          </a:custGeom>
          <a:ln w="38100">
            <a:solidFill>
              <a:srgbClr val="006E6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E96FF7A-0EDF-773C-1949-2F0071172AC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386" y="174220"/>
            <a:ext cx="8418858" cy="666404"/>
          </a:xfrm>
          <a:prstGeom prst="rect">
            <a:avLst/>
          </a:prstGeom>
          <a:solidFill>
            <a:srgbClr val="006E6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4000" b="1" spc="-100" dirty="0">
                <a:latin typeface="Manrope" pitchFamily="2" charset="0"/>
              </a:rPr>
              <a:t>Community and Belonging: 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anrope" pitchFamily="2" charset="0"/>
                <a:ea typeface="+mn-ea"/>
                <a:cs typeface="+mn-cs"/>
              </a:rPr>
              <a:t>My Checklist</a:t>
            </a:r>
          </a:p>
        </p:txBody>
      </p:sp>
      <p:sp>
        <p:nvSpPr>
          <p:cNvPr id="13" name="object 7">
            <a:extLst>
              <a:ext uri="{FF2B5EF4-FFF2-40B4-BE49-F238E27FC236}">
                <a16:creationId xmlns:a16="http://schemas.microsoft.com/office/drawing/2014/main" id="{8F95092F-759E-BF7F-5394-5DDC5A49B5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2383" y="6469647"/>
            <a:ext cx="11779126" cy="45719"/>
          </a:xfrm>
          <a:custGeom>
            <a:avLst/>
            <a:gdLst/>
            <a:ahLst/>
            <a:cxnLst/>
            <a:rect l="l" t="t" r="r" b="b"/>
            <a:pathLst>
              <a:path w="9777730">
                <a:moveTo>
                  <a:pt x="0" y="0"/>
                </a:moveTo>
                <a:lnTo>
                  <a:pt x="9777603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A81AA17-FB4C-EFE1-1A5F-0225ED1D191E}"/>
              </a:ext>
            </a:extLst>
          </p:cNvPr>
          <p:cNvSpPr txBox="1"/>
          <p:nvPr/>
        </p:nvSpPr>
        <p:spPr>
          <a:xfrm>
            <a:off x="9509065" y="6515366"/>
            <a:ext cx="25624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Manrope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www.inclusiveeducationframework.info</a:t>
            </a:r>
            <a:endParaRPr lang="en-GB" sz="1000" dirty="0">
              <a:solidFill>
                <a:schemeClr val="tx1">
                  <a:lumMod val="95000"/>
                  <a:lumOff val="5000"/>
                </a:schemeClr>
              </a:solidFill>
              <a:latin typeface="Manrope" pitchFamily="2" charset="0"/>
            </a:endParaRPr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F521DE46-02C4-0018-48D5-82A6996D96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682936"/>
              </p:ext>
            </p:extLst>
          </p:nvPr>
        </p:nvGraphicFramePr>
        <p:xfrm>
          <a:off x="152383" y="1030951"/>
          <a:ext cx="11671017" cy="425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8817">
                  <a:extLst>
                    <a:ext uri="{9D8B030D-6E8A-4147-A177-3AD203B41FA5}">
                      <a16:colId xmlns:a16="http://schemas.microsoft.com/office/drawing/2014/main" val="3533308900"/>
                    </a:ext>
                  </a:extLst>
                </a:gridCol>
                <a:gridCol w="554477">
                  <a:extLst>
                    <a:ext uri="{9D8B030D-6E8A-4147-A177-3AD203B41FA5}">
                      <a16:colId xmlns:a16="http://schemas.microsoft.com/office/drawing/2014/main" val="930880074"/>
                    </a:ext>
                  </a:extLst>
                </a:gridCol>
                <a:gridCol w="437744">
                  <a:extLst>
                    <a:ext uri="{9D8B030D-6E8A-4147-A177-3AD203B41FA5}">
                      <a16:colId xmlns:a16="http://schemas.microsoft.com/office/drawing/2014/main" val="2595874476"/>
                    </a:ext>
                  </a:extLst>
                </a:gridCol>
                <a:gridCol w="700392">
                  <a:extLst>
                    <a:ext uri="{9D8B030D-6E8A-4147-A177-3AD203B41FA5}">
                      <a16:colId xmlns:a16="http://schemas.microsoft.com/office/drawing/2014/main" val="510252667"/>
                    </a:ext>
                  </a:extLst>
                </a:gridCol>
                <a:gridCol w="529587">
                  <a:extLst>
                    <a:ext uri="{9D8B030D-6E8A-4147-A177-3AD203B41FA5}">
                      <a16:colId xmlns:a16="http://schemas.microsoft.com/office/drawing/2014/main" val="41707392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Manrope" pitchFamily="2" charset="0"/>
                        </a:rPr>
                        <a:t>Within my personal teaching practice I ensure that: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anrope" pitchFamily="2" charset="0"/>
                          <a:cs typeface="Mangal" panose="020B0502040204020203" pitchFamily="18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anrope" pitchFamily="2" charset="0"/>
                          <a:cs typeface="Mangal" panose="020B0502040204020203" pitchFamily="18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anrope" pitchFamily="2" charset="0"/>
                          <a:cs typeface="Mangal" panose="020B0502040204020203" pitchFamily="18" charset="0"/>
                        </a:rPr>
                        <a:t>Maybe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anrope" pitchFamily="2" charset="0"/>
                          <a:cs typeface="Mangal" panose="020B0502040204020203" pitchFamily="18" charset="0"/>
                        </a:rPr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688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Manrope" pitchFamily="2" charset="0"/>
                        </a:rPr>
                        <a:t>I meet with all students I have responsibility for at multiple points during the academic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56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 have undertaken appropriate training so I understand my role and responsibilities around student academic and personal support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42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 can effectively signpost students I am responsible for to appropriate support services where required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129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 ensure that everyone feel welcome, included and supported within my teaching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96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 am aware of diversity within my community of staff and students, and influence hiring and admissions processes to increase diversity where possible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754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My teaching provides opportunities for students to interact socially within structured activities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293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 work in partnership with students to establish clear ground rules around inclusion and respect for all, or implement rules established at programme level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231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 actively work with students in partnership, and act on student feedback provided through formal and informal channels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223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 design group work so that all students are actively included regardless of background, current circumstances or demographic group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320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 make it clear to students that they can confidently raise concerns around inclusivity, including potential bias or discrimination, and I would feel confident about intervening if necessary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020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479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e80718d-80b4-4528-83e3-6dc87699a5b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B38CDD81D89F4CBD590394D2EBC70F" ma:contentTypeVersion="14" ma:contentTypeDescription="Create a new document." ma:contentTypeScope="" ma:versionID="da84845aac35ba9424a1c2d3c31bee64">
  <xsd:schema xmlns:xsd="http://www.w3.org/2001/XMLSchema" xmlns:xs="http://www.w3.org/2001/XMLSchema" xmlns:p="http://schemas.microsoft.com/office/2006/metadata/properties" xmlns:ns3="3d9a1bbb-7409-4f1c-a50f-2df601a4c4ac" xmlns:ns4="5e80718d-80b4-4528-83e3-6dc87699a5b3" targetNamespace="http://schemas.microsoft.com/office/2006/metadata/properties" ma:root="true" ma:fieldsID="02f19eca8438f004eae7d12913eca545" ns3:_="" ns4:_="">
    <xsd:import namespace="3d9a1bbb-7409-4f1c-a50f-2df601a4c4ac"/>
    <xsd:import namespace="5e80718d-80b4-4528-83e3-6dc87699a5b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LengthInSeconds" minOccurs="0"/>
                <xsd:element ref="ns4:MediaServiceOCR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9a1bbb-7409-4f1c-a50f-2df601a4c4a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80718d-80b4-4528-83e3-6dc87699a5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9AD652E-5857-46A5-9BBF-50DBC37AF1C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e80718d-80b4-4528-83e3-6dc87699a5b3"/>
    <ds:schemaRef ds:uri="http://purl.org/dc/elements/1.1/"/>
    <ds:schemaRef ds:uri="http://schemas.microsoft.com/office/2006/metadata/properties"/>
    <ds:schemaRef ds:uri="3d9a1bbb-7409-4f1c-a50f-2df601a4c4ac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2A7DDA5-6E3B-4288-A184-5A6212283D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27445E-4751-495D-BF34-3FF878D641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9a1bbb-7409-4f1c-a50f-2df601a4c4ac"/>
    <ds:schemaRef ds:uri="5e80718d-80b4-4528-83e3-6dc87699a5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Manrope</vt:lpstr>
      <vt:lpstr>Office Theme</vt:lpstr>
      <vt:lpstr>Community and Belonging: My Checklist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and Belonging: My Checklist</dc:title>
  <dc:creator>Dominique Esnault</dc:creator>
  <cp:lastModifiedBy>Thomas Tomlinson</cp:lastModifiedBy>
  <cp:revision>2</cp:revision>
  <dcterms:created xsi:type="dcterms:W3CDTF">2023-03-25T08:05:11Z</dcterms:created>
  <dcterms:modified xsi:type="dcterms:W3CDTF">2025-06-20T11:43:30Z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0x010100B7B38CDD81D89F4CBD590394D2EBC70F</vt:lpwstr>
  </property>
</Properties>
</file>