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3"/>
  </p:sldMasterIdLst>
  <p:notesMasterIdLst>
    <p:notesMasterId r:id="rId40"/>
  </p:notesMasterIdLst>
  <p:handoutMasterIdLst>
    <p:handoutMasterId r:id="rId41"/>
  </p:handoutMasterIdLst>
  <p:sldIdLst>
    <p:sldId id="1910" r:id="rId4"/>
    <p:sldId id="1968" r:id="rId5"/>
    <p:sldId id="1976" r:id="rId6"/>
    <p:sldId id="1972" r:id="rId7"/>
    <p:sldId id="1975" r:id="rId8"/>
    <p:sldId id="1974" r:id="rId9"/>
    <p:sldId id="2015" r:id="rId10"/>
    <p:sldId id="2000" r:id="rId11"/>
    <p:sldId id="2001" r:id="rId12"/>
    <p:sldId id="1980" r:id="rId13"/>
    <p:sldId id="1981" r:id="rId14"/>
    <p:sldId id="2002" r:id="rId15"/>
    <p:sldId id="2003" r:id="rId16"/>
    <p:sldId id="2004" r:id="rId17"/>
    <p:sldId id="1982" r:id="rId18"/>
    <p:sldId id="1979" r:id="rId19"/>
    <p:sldId id="2005" r:id="rId20"/>
    <p:sldId id="2006" r:id="rId21"/>
    <p:sldId id="2007" r:id="rId22"/>
    <p:sldId id="1983" r:id="rId23"/>
    <p:sldId id="1984" r:id="rId24"/>
    <p:sldId id="2008" r:id="rId25"/>
    <p:sldId id="2009" r:id="rId26"/>
    <p:sldId id="2010" r:id="rId27"/>
    <p:sldId id="1985" r:id="rId28"/>
    <p:sldId id="1986" r:id="rId29"/>
    <p:sldId id="2011" r:id="rId30"/>
    <p:sldId id="2012" r:id="rId31"/>
    <p:sldId id="2013" r:id="rId32"/>
    <p:sldId id="1990" r:id="rId33"/>
    <p:sldId id="1987" r:id="rId34"/>
    <p:sldId id="1988" r:id="rId35"/>
    <p:sldId id="1998" r:id="rId36"/>
    <p:sldId id="2014" r:id="rId37"/>
    <p:sldId id="1999" r:id="rId38"/>
    <p:sldId id="198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EF72484F-0188-48CE-8DCA-B964F69E3318}">
          <p14:sldIdLst>
            <p14:sldId id="1910"/>
          </p14:sldIdLst>
        </p14:section>
        <p14:section name="Foreword" id="{5725ABF6-7BFE-4900-AB33-8300DBE9A0F0}">
          <p14:sldIdLst>
            <p14:sldId id="1968"/>
            <p14:sldId id="1976"/>
          </p14:sldIdLst>
        </p14:section>
        <p14:section name="What is Inclusive Education?" id="{590ED916-8F47-43C8-B271-327E6AEBBFE0}">
          <p14:sldIdLst>
            <p14:sldId id="1972"/>
          </p14:sldIdLst>
        </p14:section>
        <p14:section name="Six key principles" id="{ABB3EC13-A263-4B31-A8A7-A12D53522482}">
          <p14:sldIdLst>
            <p14:sldId id="1975"/>
          </p14:sldIdLst>
        </p14:section>
        <p14:section name="The Inclusive Higher Education Framework" id="{1951AA06-3E2C-4616-8545-D2CDC92F553A}">
          <p14:sldIdLst>
            <p14:sldId id="1974"/>
          </p14:sldIdLst>
        </p14:section>
        <p14:section name="Structures and Processes" id="{33D5EC78-1D77-498A-87E2-ED57DB5E9A00}">
          <p14:sldIdLst>
            <p14:sldId id="2015"/>
            <p14:sldId id="2000"/>
            <p14:sldId id="2001"/>
          </p14:sldIdLst>
        </p14:section>
        <p14:section name="Curriculum Design and Delivery" id="{D79DD523-0B2E-42A9-990E-D221A864A203}">
          <p14:sldIdLst>
            <p14:sldId id="1980"/>
            <p14:sldId id="1981"/>
            <p14:sldId id="2002"/>
            <p14:sldId id="2003"/>
            <p14:sldId id="2004"/>
          </p14:sldIdLst>
        </p14:section>
        <p14:section name="Assessment and Feedback" id="{F89A0E29-AF6B-4672-B527-7AD5D9DD62B0}">
          <p14:sldIdLst>
            <p14:sldId id="1982"/>
            <p14:sldId id="1979"/>
            <p14:sldId id="2005"/>
            <p14:sldId id="2006"/>
            <p14:sldId id="2007"/>
          </p14:sldIdLst>
        </p14:section>
        <p14:section name="Community and Belonging" id="{8A578F78-3B64-4A41-B5AC-7BE381FCE72E}">
          <p14:sldIdLst>
            <p14:sldId id="1983"/>
            <p14:sldId id="1984"/>
            <p14:sldId id="2008"/>
            <p14:sldId id="2009"/>
            <p14:sldId id="2010"/>
          </p14:sldIdLst>
        </p14:section>
        <p14:section name="Pathways to Success" id="{AEC4FFDD-9574-4DC6-9A87-0329595BCE1B}">
          <p14:sldIdLst>
            <p14:sldId id="1985"/>
            <p14:sldId id="1986"/>
            <p14:sldId id="2011"/>
            <p14:sldId id="2012"/>
            <p14:sldId id="2013"/>
          </p14:sldIdLst>
        </p14:section>
        <p14:section name="Case Studies and Resources" id="{0EE12181-1178-4D59-A381-66E45DE88D27}">
          <p14:sldIdLst>
            <p14:sldId id="1990"/>
          </p14:sldIdLst>
        </p14:section>
        <p14:section name="About" id="{A5A4DB65-B63F-4821-BE23-9E6E702372FC}">
          <p14:sldIdLst>
            <p14:sldId id="1987"/>
            <p14:sldId id="1988"/>
            <p14:sldId id="1998"/>
            <p14:sldId id="2014"/>
            <p14:sldId id="1999"/>
          </p14:sldIdLst>
        </p14:section>
        <p14:section name="References" id="{D468A1E5-5846-4FFF-A162-97A2CE6992C2}">
          <p14:sldIdLst>
            <p14:sldId id="19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que Esnault" initials="DE" lastIdx="12" clrIdx="0">
    <p:extLst>
      <p:ext uri="{19B8F6BF-5375-455C-9EA6-DF929625EA0E}">
        <p15:presenceInfo xmlns:p15="http://schemas.microsoft.com/office/powerpoint/2012/main" userId="S-1-5-21-607126847-70518424-489426498-50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3C1E0"/>
    <a:srgbClr val="273962"/>
    <a:srgbClr val="2D5CAC"/>
    <a:srgbClr val="A37AC1"/>
    <a:srgbClr val="006E61"/>
    <a:srgbClr val="FFFFFF"/>
    <a:srgbClr val="0F607E"/>
    <a:srgbClr val="5777B4"/>
    <a:srgbClr val="E6E6E6"/>
    <a:srgbClr val="293A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6357" autoAdjust="0"/>
  </p:normalViewPr>
  <p:slideViewPr>
    <p:cSldViewPr snapToGrid="0">
      <p:cViewPr varScale="1">
        <p:scale>
          <a:sx n="112" d="100"/>
          <a:sy n="112" d="100"/>
        </p:scale>
        <p:origin x="588"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34" y="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FC4FB1-D386-CF8B-9673-F0EB62463D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B20911B7-2B0B-A546-C0FE-E0B367547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E0C0F1-729F-4D1E-9086-996A38792C43}" type="datetimeFigureOut">
              <a:rPr lang="en-GB" smtClean="0"/>
              <a:t>05/02/2025</a:t>
            </a:fld>
            <a:endParaRPr lang="en-GB" dirty="0"/>
          </a:p>
        </p:txBody>
      </p:sp>
      <p:sp>
        <p:nvSpPr>
          <p:cNvPr id="4" name="Footer Placeholder 3">
            <a:extLst>
              <a:ext uri="{FF2B5EF4-FFF2-40B4-BE49-F238E27FC236}">
                <a16:creationId xmlns:a16="http://schemas.microsoft.com/office/drawing/2014/main" id="{FE540104-6B39-8F84-C3B5-76843250D0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149F4715-A10D-1D49-5620-0D4C6E430A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BF9926-2CF6-40C6-A4EC-1391242673D7}" type="slidenum">
              <a:rPr lang="en-GB" smtClean="0"/>
              <a:t>‹#›</a:t>
            </a:fld>
            <a:endParaRPr lang="en-GB" dirty="0"/>
          </a:p>
        </p:txBody>
      </p:sp>
    </p:spTree>
    <p:extLst>
      <p:ext uri="{BB962C8B-B14F-4D97-AF65-F5344CB8AC3E}">
        <p14:creationId xmlns:p14="http://schemas.microsoft.com/office/powerpoint/2010/main" val="333293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D3F05F-1F30-44BA-BE1E-D800E1892331}" type="datetimeFigureOut">
              <a:rPr lang="en-GB" smtClean="0"/>
              <a:t>05/02/2025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8D241C-96F0-45C7-8AA9-9B7D64674038}" type="slidenum">
              <a:rPr lang="en-GB" smtClean="0"/>
              <a:t>‹#›</a:t>
            </a:fld>
            <a:endParaRPr lang="en-GB" dirty="0"/>
          </a:p>
        </p:txBody>
      </p:sp>
    </p:spTree>
    <p:extLst>
      <p:ext uri="{BB962C8B-B14F-4D97-AF65-F5344CB8AC3E}">
        <p14:creationId xmlns:p14="http://schemas.microsoft.com/office/powerpoint/2010/main" val="1035015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8D241C-96F0-45C7-8AA9-9B7D64674038}" type="slidenum">
              <a:rPr lang="en-GB" smtClean="0"/>
              <a:t>1</a:t>
            </a:fld>
            <a:endParaRPr lang="en-GB" dirty="0"/>
          </a:p>
        </p:txBody>
      </p:sp>
    </p:spTree>
    <p:extLst>
      <p:ext uri="{BB962C8B-B14F-4D97-AF65-F5344CB8AC3E}">
        <p14:creationId xmlns:p14="http://schemas.microsoft.com/office/powerpoint/2010/main" val="23482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8D241C-96F0-45C7-8AA9-9B7D64674038}" type="slidenum">
              <a:rPr lang="en-GB" smtClean="0"/>
              <a:t>4</a:t>
            </a:fld>
            <a:endParaRPr lang="en-GB" dirty="0"/>
          </a:p>
        </p:txBody>
      </p:sp>
    </p:spTree>
    <p:extLst>
      <p:ext uri="{BB962C8B-B14F-4D97-AF65-F5344CB8AC3E}">
        <p14:creationId xmlns:p14="http://schemas.microsoft.com/office/powerpoint/2010/main" val="405590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8D241C-96F0-45C7-8AA9-9B7D64674038}" type="slidenum">
              <a:rPr lang="en-GB" smtClean="0"/>
              <a:t>6</a:t>
            </a:fld>
            <a:endParaRPr lang="en-GB" dirty="0"/>
          </a:p>
        </p:txBody>
      </p:sp>
    </p:spTree>
    <p:extLst>
      <p:ext uri="{BB962C8B-B14F-4D97-AF65-F5344CB8AC3E}">
        <p14:creationId xmlns:p14="http://schemas.microsoft.com/office/powerpoint/2010/main" val="112385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8D241C-96F0-45C7-8AA9-9B7D64674038}" type="slidenum">
              <a:rPr lang="en-GB" smtClean="0"/>
              <a:t>35</a:t>
            </a:fld>
            <a:endParaRPr lang="en-GB" dirty="0"/>
          </a:p>
        </p:txBody>
      </p:sp>
    </p:spTree>
    <p:extLst>
      <p:ext uri="{BB962C8B-B14F-4D97-AF65-F5344CB8AC3E}">
        <p14:creationId xmlns:p14="http://schemas.microsoft.com/office/powerpoint/2010/main" val="248848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8D241C-96F0-45C7-8AA9-9B7D64674038}" type="slidenum">
              <a:rPr lang="en-GB" smtClean="0"/>
              <a:t>36</a:t>
            </a:fld>
            <a:endParaRPr lang="en-GB" dirty="0"/>
          </a:p>
        </p:txBody>
      </p:sp>
    </p:spTree>
    <p:extLst>
      <p:ext uri="{BB962C8B-B14F-4D97-AF65-F5344CB8AC3E}">
        <p14:creationId xmlns:p14="http://schemas.microsoft.com/office/powerpoint/2010/main" val="379743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52E27-7923-90FF-BA72-5101D2F1A97C}"/>
              </a:ext>
            </a:extLst>
          </p:cNvPr>
          <p:cNvSpPr>
            <a:spLocks noGrp="1"/>
          </p:cNvSpPr>
          <p:nvPr>
            <p:ph type="ctrTitle" hasCustomPrompt="1"/>
          </p:nvPr>
        </p:nvSpPr>
        <p:spPr>
          <a:xfrm>
            <a:off x="1524000" y="1122363"/>
            <a:ext cx="9144000" cy="2382837"/>
          </a:xfrm>
        </p:spPr>
        <p:txBody>
          <a:bodyPr anchor="b">
            <a:normAutofit/>
          </a:bodyPr>
          <a:lstStyle>
            <a:lvl1pPr algn="ctr">
              <a:defRPr sz="4800" b="1"/>
            </a:lvl1pPr>
          </a:lstStyle>
          <a:p>
            <a:r>
              <a:rPr lang="en-US" dirty="0"/>
              <a:t>Slide Title</a:t>
            </a:r>
            <a:endParaRPr lang="en-GB" dirty="0"/>
          </a:p>
        </p:txBody>
      </p:sp>
      <p:sp>
        <p:nvSpPr>
          <p:cNvPr id="3" name="Subtitle 2">
            <a:extLst>
              <a:ext uri="{FF2B5EF4-FFF2-40B4-BE49-F238E27FC236}">
                <a16:creationId xmlns:a16="http://schemas.microsoft.com/office/drawing/2014/main" id="{5A7B456D-995F-6817-FC97-9C949B340FCC}"/>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Text</a:t>
            </a:r>
            <a:endParaRPr lang="en-GB" dirty="0"/>
          </a:p>
        </p:txBody>
      </p:sp>
    </p:spTree>
    <p:extLst>
      <p:ext uri="{BB962C8B-B14F-4D97-AF65-F5344CB8AC3E}">
        <p14:creationId xmlns:p14="http://schemas.microsoft.com/office/powerpoint/2010/main" val="138546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F4ABCE-A6CE-4B7D-CCE2-2EA765222413}"/>
              </a:ext>
            </a:extLst>
          </p:cNvPr>
          <p:cNvSpPr>
            <a:spLocks noGrp="1"/>
          </p:cNvSpPr>
          <p:nvPr>
            <p:ph type="title" orient="vert" hasCustomPrompt="1"/>
          </p:nvPr>
        </p:nvSpPr>
        <p:spPr>
          <a:xfrm>
            <a:off x="8724900" y="365125"/>
            <a:ext cx="2628900" cy="5811838"/>
          </a:xfrm>
        </p:spPr>
        <p:txBody>
          <a:bodyPr vert="eaVert"/>
          <a:lstStyle>
            <a:lvl1pPr>
              <a:defRPr b="1"/>
            </a:lvl1pPr>
          </a:lstStyle>
          <a:p>
            <a:r>
              <a:rPr lang="en-US" dirty="0"/>
              <a:t>Slide Title</a:t>
            </a:r>
            <a:endParaRPr lang="en-GB" dirty="0"/>
          </a:p>
        </p:txBody>
      </p:sp>
      <p:sp>
        <p:nvSpPr>
          <p:cNvPr id="3" name="Vertical Text Placeholder 2">
            <a:extLst>
              <a:ext uri="{FF2B5EF4-FFF2-40B4-BE49-F238E27FC236}">
                <a16:creationId xmlns:a16="http://schemas.microsoft.com/office/drawing/2014/main" id="{666ABB38-323B-2E0E-6567-CE2A4EE6FECD}"/>
              </a:ext>
            </a:extLst>
          </p:cNvPr>
          <p:cNvSpPr>
            <a:spLocks noGrp="1"/>
          </p:cNvSpPr>
          <p:nvPr>
            <p:ph type="body" orient="vert" idx="1" hasCustomPrompt="1"/>
          </p:nvPr>
        </p:nvSpPr>
        <p:spPr>
          <a:xfrm>
            <a:off x="838200" y="365125"/>
            <a:ext cx="7734300" cy="5811838"/>
          </a:xfrm>
        </p:spPr>
        <p:txBody>
          <a:bodyPr vert="eaVert"/>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1411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A0787A-B815-4FB5-8690-880B09EF2231}"/>
              </a:ext>
            </a:extLst>
          </p:cNvPr>
          <p:cNvSpPr>
            <a:spLocks noGrp="1"/>
          </p:cNvSpPr>
          <p:nvPr>
            <p:ph type="dt" sz="half" idx="10"/>
          </p:nvPr>
        </p:nvSpPr>
        <p:spPr/>
        <p:txBody>
          <a:bodyPr/>
          <a:lstStyle/>
          <a:p>
            <a:fld id="{017876C9-FCCA-44A5-A53D-2655238092C4}" type="datetimeFigureOut">
              <a:rPr lang="en-GB" smtClean="0"/>
              <a:t>05/02/2025</a:t>
            </a:fld>
            <a:endParaRPr lang="en-GB"/>
          </a:p>
        </p:txBody>
      </p:sp>
      <p:sp>
        <p:nvSpPr>
          <p:cNvPr id="3" name="Footer Placeholder 2">
            <a:extLst>
              <a:ext uri="{FF2B5EF4-FFF2-40B4-BE49-F238E27FC236}">
                <a16:creationId xmlns:a16="http://schemas.microsoft.com/office/drawing/2014/main" id="{F9464AEB-8029-4A05-99AA-8C4C016AAD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AF9DA3-2A4D-45F1-AF70-76C67428622C}"/>
              </a:ext>
            </a:extLst>
          </p:cNvPr>
          <p:cNvSpPr>
            <a:spLocks noGrp="1"/>
          </p:cNvSpPr>
          <p:nvPr>
            <p:ph type="sldNum" sz="quarter" idx="12"/>
          </p:nvPr>
        </p:nvSpPr>
        <p:spPr/>
        <p:txBody>
          <a:bodyPr/>
          <a:lstStyle/>
          <a:p>
            <a:fld id="{940E72F4-2CD9-49FC-A6A0-5FC9ADD904C0}" type="slidenum">
              <a:rPr lang="en-GB" smtClean="0"/>
              <a:t>‹#›</a:t>
            </a:fld>
            <a:endParaRPr lang="en-GB"/>
          </a:p>
        </p:txBody>
      </p:sp>
    </p:spTree>
    <p:extLst>
      <p:ext uri="{BB962C8B-B14F-4D97-AF65-F5344CB8AC3E}">
        <p14:creationId xmlns:p14="http://schemas.microsoft.com/office/powerpoint/2010/main" val="101179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rgbClr val="20346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906054"/>
      </p:ext>
    </p:extLst>
  </p:cSld>
  <p:clrMapOvr>
    <a:masterClrMapping/>
  </p:clrMapOvr>
  <p:extLst>
    <p:ext uri="{DCECCB84-F9BA-43D5-87BE-67443E8EF086}">
      <p15:sldGuideLst xmlns:p15="http://schemas.microsoft.com/office/powerpoint/2012/main">
        <p15:guide id="1" orient="horz" pos="696">
          <p15:clr>
            <a:srgbClr val="FBAE40"/>
          </p15:clr>
        </p15:guide>
        <p15:guide id="2" orient="horz" pos="36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larg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531CCC4-6A9E-FDEC-6057-B6B21E6AD471}"/>
              </a:ext>
            </a:extLst>
          </p:cNvPr>
          <p:cNvSpPr>
            <a:spLocks noGrp="1"/>
          </p:cNvSpPr>
          <p:nvPr>
            <p:ph type="pic" sz="quarter" idx="11"/>
          </p:nvPr>
        </p:nvSpPr>
        <p:spPr>
          <a:xfrm>
            <a:off x="361071" y="1271588"/>
            <a:ext cx="11502683" cy="5031910"/>
          </a:xfrm>
          <a:prstGeom prst="rect">
            <a:avLst/>
          </a:prstGeom>
        </p:spPr>
        <p:txBody>
          <a:bodyPr/>
          <a:lstStyle>
            <a:lvl1pPr marL="0" indent="0">
              <a:buNone/>
              <a:defRPr>
                <a:solidFill>
                  <a:schemeClr val="bg1"/>
                </a:solidFill>
                <a:latin typeface="Segoe UI" panose="020B0502040204020203" pitchFamily="34" charset="0"/>
                <a:cs typeface="Segoe UI" panose="020B0502040204020203" pitchFamily="34" charset="0"/>
              </a:defRPr>
            </a:lvl1pPr>
          </a:lstStyle>
          <a:p>
            <a:endParaRPr lang="en-GB" dirty="0"/>
          </a:p>
        </p:txBody>
      </p:sp>
      <p:pic>
        <p:nvPicPr>
          <p:cNvPr id="3" name="Picture 2" descr="University of Hull Logo">
            <a:extLst>
              <a:ext uri="{FF2B5EF4-FFF2-40B4-BE49-F238E27FC236}">
                <a16:creationId xmlns:a16="http://schemas.microsoft.com/office/drawing/2014/main" id="{0CD03EDB-247B-D90C-0FE3-3499F49F51AD}"/>
              </a:ext>
              <a:ext uri="{C183D7F6-B498-43B3-948B-1728B52AA6E4}">
                <adec:decorative xmlns:adec="http://schemas.microsoft.com/office/drawing/2017/decorative" val="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830"/>
          <a:stretch/>
        </p:blipFill>
        <p:spPr>
          <a:xfrm>
            <a:off x="10563224" y="283660"/>
            <a:ext cx="1319015" cy="640465"/>
          </a:xfrm>
          <a:prstGeom prst="rect">
            <a:avLst/>
          </a:prstGeom>
        </p:spPr>
      </p:pic>
      <p:sp>
        <p:nvSpPr>
          <p:cNvPr id="6" name="Title 1">
            <a:extLst>
              <a:ext uri="{FF2B5EF4-FFF2-40B4-BE49-F238E27FC236}">
                <a16:creationId xmlns:a16="http://schemas.microsoft.com/office/drawing/2014/main" id="{E8A8DCFE-BAF3-BE99-DB94-C12A11AF12AF}"/>
              </a:ext>
            </a:extLst>
          </p:cNvPr>
          <p:cNvSpPr>
            <a:spLocks noGrp="1"/>
          </p:cNvSpPr>
          <p:nvPr>
            <p:ph type="title" hasCustomPrompt="1"/>
          </p:nvPr>
        </p:nvSpPr>
        <p:spPr>
          <a:xfrm>
            <a:off x="309761" y="261344"/>
            <a:ext cx="9391452" cy="662782"/>
          </a:xfrm>
          <a:prstGeom prst="rect">
            <a:avLst/>
          </a:prstGeo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dirty="0"/>
              <a:t>Slide Title</a:t>
            </a:r>
            <a:endParaRPr lang="en-GB" dirty="0"/>
          </a:p>
        </p:txBody>
      </p:sp>
    </p:spTree>
    <p:extLst>
      <p:ext uri="{BB962C8B-B14F-4D97-AF65-F5344CB8AC3E}">
        <p14:creationId xmlns:p14="http://schemas.microsoft.com/office/powerpoint/2010/main" val="3082621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03C0864-F922-5733-6F7A-D2AEB753626B}"/>
              </a:ext>
            </a:extLst>
          </p:cNvPr>
          <p:cNvSpPr>
            <a:spLocks noGrp="1"/>
          </p:cNvSpPr>
          <p:nvPr>
            <p:ph type="pic" sz="quarter" idx="10"/>
          </p:nvPr>
        </p:nvSpPr>
        <p:spPr>
          <a:xfrm>
            <a:off x="6096000" y="1281113"/>
            <a:ext cx="5740400" cy="5063416"/>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endParaRPr lang="en-GB" dirty="0"/>
          </a:p>
        </p:txBody>
      </p:sp>
      <p:sp>
        <p:nvSpPr>
          <p:cNvPr id="8" name="Text Placeholder 7">
            <a:extLst>
              <a:ext uri="{FF2B5EF4-FFF2-40B4-BE49-F238E27FC236}">
                <a16:creationId xmlns:a16="http://schemas.microsoft.com/office/drawing/2014/main" id="{D0227319-DE8E-E980-BBF7-76649513032E}"/>
              </a:ext>
            </a:extLst>
          </p:cNvPr>
          <p:cNvSpPr>
            <a:spLocks noGrp="1"/>
          </p:cNvSpPr>
          <p:nvPr>
            <p:ph type="body" sz="quarter" idx="11" hasCustomPrompt="1"/>
          </p:nvPr>
        </p:nvSpPr>
        <p:spPr>
          <a:xfrm>
            <a:off x="355600" y="1281113"/>
            <a:ext cx="4994812" cy="5063416"/>
          </a:xfrm>
          <a:prstGeom prst="rect">
            <a:avLst/>
          </a:prstGeom>
        </p:spPr>
        <p:txBody>
          <a:bodyPr/>
          <a:lstStyle>
            <a:lvl1pPr>
              <a:defRPr sz="3200" b="1">
                <a:solidFill>
                  <a:schemeClr val="bg1"/>
                </a:solidFill>
                <a:latin typeface="Segoe UI" panose="020B0502040204020203" pitchFamily="34" charset="0"/>
                <a:cs typeface="Segoe UI" panose="020B0502040204020203" pitchFamily="34" charset="0"/>
              </a:defRPr>
            </a:lvl1pPr>
            <a:lvl2pPr>
              <a:defRPr b="1">
                <a:solidFill>
                  <a:schemeClr val="bg1"/>
                </a:solidFill>
                <a:latin typeface="Segoe UI" panose="020B0502040204020203" pitchFamily="34" charset="0"/>
                <a:cs typeface="Segoe UI" panose="020B0502040204020203" pitchFamily="34" charset="0"/>
              </a:defRPr>
            </a:lvl2pPr>
            <a:lvl3pPr>
              <a:defRPr b="1">
                <a:solidFill>
                  <a:schemeClr val="bg1"/>
                </a:solidFill>
                <a:latin typeface="Segoe UI" panose="020B0502040204020203" pitchFamily="34" charset="0"/>
                <a:cs typeface="Segoe UI" panose="020B0502040204020203" pitchFamily="34" charset="0"/>
              </a:defRPr>
            </a:lvl3pPr>
            <a:lvl4pPr>
              <a:defRPr b="1">
                <a:solidFill>
                  <a:schemeClr val="bg1"/>
                </a:solidFill>
                <a:latin typeface="Segoe UI" panose="020B0502040204020203" pitchFamily="34" charset="0"/>
                <a:cs typeface="Segoe UI" panose="020B0502040204020203" pitchFamily="34" charset="0"/>
              </a:defRPr>
            </a:lvl4pPr>
            <a:lvl5pPr>
              <a:defRPr b="1">
                <a:solidFill>
                  <a:schemeClr val="bg1"/>
                </a:solidFill>
                <a:latin typeface="Segoe UI" panose="020B0502040204020203" pitchFamily="34" charset="0"/>
                <a:cs typeface="Segoe UI" panose="020B0502040204020203" pitchFamily="34" charset="0"/>
              </a:defRPr>
            </a:lvl5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descr="University of Hull Logo">
            <a:extLst>
              <a:ext uri="{FF2B5EF4-FFF2-40B4-BE49-F238E27FC236}">
                <a16:creationId xmlns:a16="http://schemas.microsoft.com/office/drawing/2014/main" id="{A746745A-D267-942D-1696-B7FCDD732228}"/>
              </a:ext>
              <a:ext uri="{C183D7F6-B498-43B3-948B-1728B52AA6E4}">
                <adec:decorative xmlns:adec="http://schemas.microsoft.com/office/drawing/2017/decorative" val="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830"/>
          <a:stretch/>
        </p:blipFill>
        <p:spPr>
          <a:xfrm>
            <a:off x="10563224" y="283660"/>
            <a:ext cx="1319015" cy="640465"/>
          </a:xfrm>
          <a:prstGeom prst="rect">
            <a:avLst/>
          </a:prstGeom>
        </p:spPr>
      </p:pic>
      <p:sp>
        <p:nvSpPr>
          <p:cNvPr id="7" name="Title 1">
            <a:extLst>
              <a:ext uri="{FF2B5EF4-FFF2-40B4-BE49-F238E27FC236}">
                <a16:creationId xmlns:a16="http://schemas.microsoft.com/office/drawing/2014/main" id="{E40BBB8E-F6B5-8125-BB84-6EDC1ADBEB8B}"/>
              </a:ext>
            </a:extLst>
          </p:cNvPr>
          <p:cNvSpPr>
            <a:spLocks noGrp="1"/>
          </p:cNvSpPr>
          <p:nvPr>
            <p:ph type="title" hasCustomPrompt="1"/>
          </p:nvPr>
        </p:nvSpPr>
        <p:spPr>
          <a:xfrm>
            <a:off x="309761" y="261344"/>
            <a:ext cx="9391452" cy="662782"/>
          </a:xfrm>
          <a:prstGeom prst="rect">
            <a:avLst/>
          </a:prstGeo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dirty="0"/>
              <a:t>Slide Title</a:t>
            </a:r>
            <a:endParaRPr lang="en-GB" dirty="0"/>
          </a:p>
        </p:txBody>
      </p:sp>
    </p:spTree>
    <p:extLst>
      <p:ext uri="{BB962C8B-B14F-4D97-AF65-F5344CB8AC3E}">
        <p14:creationId xmlns:p14="http://schemas.microsoft.com/office/powerpoint/2010/main" val="3572668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rgbClr val="20346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161854-D525-9826-C53E-15881C31D29E}"/>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86EF46D-98F1-12ED-42E1-8AF9FA1B71DE}"/>
              </a:ext>
            </a:extLst>
          </p:cNvPr>
          <p:cNvSpPr/>
          <p:nvPr userDrawn="1"/>
        </p:nvSpPr>
        <p:spPr>
          <a:xfrm>
            <a:off x="4976811" y="2252661"/>
            <a:ext cx="2190750" cy="2190750"/>
          </a:xfrm>
          <a:prstGeom prst="ellipse">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ACF3352-0287-0D16-7D6F-18F26B668A63}"/>
              </a:ext>
            </a:extLst>
          </p:cNvPr>
          <p:cNvSpPr/>
          <p:nvPr userDrawn="1"/>
        </p:nvSpPr>
        <p:spPr>
          <a:xfrm>
            <a:off x="4229099" y="1504949"/>
            <a:ext cx="3686175" cy="3686175"/>
          </a:xfrm>
          <a:prstGeom prst="ellipse">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BC19ED2-01A7-EA70-FD47-75879501DBDB}"/>
              </a:ext>
            </a:extLst>
          </p:cNvPr>
          <p:cNvSpPr/>
          <p:nvPr userDrawn="1"/>
        </p:nvSpPr>
        <p:spPr>
          <a:xfrm>
            <a:off x="3400423" y="676273"/>
            <a:ext cx="5343527" cy="5343527"/>
          </a:xfrm>
          <a:prstGeom prst="ellipse">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591BB63-8EE7-C85A-925D-97E753BA710C}"/>
              </a:ext>
            </a:extLst>
          </p:cNvPr>
          <p:cNvSpPr/>
          <p:nvPr userDrawn="1"/>
        </p:nvSpPr>
        <p:spPr>
          <a:xfrm>
            <a:off x="1895475" y="-771525"/>
            <a:ext cx="8401050" cy="8401050"/>
          </a:xfrm>
          <a:prstGeom prst="ellipse">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1B1C5F0-AB5A-6FDE-5B7C-E57E32D497BB}"/>
              </a:ext>
            </a:extLst>
          </p:cNvPr>
          <p:cNvSpPr/>
          <p:nvPr userDrawn="1"/>
        </p:nvSpPr>
        <p:spPr>
          <a:xfrm>
            <a:off x="519269" y="-2147731"/>
            <a:ext cx="11153462" cy="11153462"/>
          </a:xfrm>
          <a:prstGeom prst="ellipse">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8227955"/>
      </p:ext>
    </p:extLst>
  </p:cSld>
  <p:clrMapOvr>
    <a:masterClrMapping/>
  </p:clrMapOvr>
  <p:extLst>
    <p:ext uri="{DCECCB84-F9BA-43D5-87BE-67443E8EF086}">
      <p15:sldGuideLst xmlns:p15="http://schemas.microsoft.com/office/powerpoint/2012/main">
        <p15:guide id="1" orient="horz" pos="696">
          <p15:clr>
            <a:srgbClr val="FBAE40"/>
          </p15:clr>
        </p15:guide>
        <p15:guide id="2" orient="horz" pos="36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35AC-EEAF-23C0-8676-48280171CAD4}"/>
              </a:ext>
            </a:extLst>
          </p:cNvPr>
          <p:cNvSpPr>
            <a:spLocks noGrp="1"/>
          </p:cNvSpPr>
          <p:nvPr>
            <p:ph type="title" hasCustomPrompt="1"/>
          </p:nvPr>
        </p:nvSpPr>
        <p:spPr/>
        <p:txBody>
          <a:bodyPr/>
          <a:lstStyle>
            <a:lvl1pPr>
              <a:defRPr b="1"/>
            </a:lvl1pPr>
          </a:lstStyle>
          <a:p>
            <a:r>
              <a:rPr lang="en-US" dirty="0"/>
              <a:t>Slide Title</a:t>
            </a:r>
            <a:endParaRPr lang="en-GB" dirty="0"/>
          </a:p>
        </p:txBody>
      </p:sp>
      <p:sp>
        <p:nvSpPr>
          <p:cNvPr id="3" name="Content Placeholder 2">
            <a:extLst>
              <a:ext uri="{FF2B5EF4-FFF2-40B4-BE49-F238E27FC236}">
                <a16:creationId xmlns:a16="http://schemas.microsoft.com/office/drawing/2014/main" id="{AF53E4F8-CF64-806D-40EC-6A2917D7A334}"/>
              </a:ext>
            </a:extLst>
          </p:cNvPr>
          <p:cNvSpPr>
            <a:spLocks noGrp="1"/>
          </p:cNvSpPr>
          <p:nvPr>
            <p:ph idx="1" hasCustomPrompt="1"/>
          </p:nvPr>
        </p:nvSpPr>
        <p:spPr/>
        <p:txBody>
          <a:bodyPr/>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7482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8357F-CB92-5ABE-5D29-1E16344656B1}"/>
              </a:ext>
            </a:extLst>
          </p:cNvPr>
          <p:cNvSpPr>
            <a:spLocks noGrp="1"/>
          </p:cNvSpPr>
          <p:nvPr>
            <p:ph type="title" hasCustomPrompt="1"/>
          </p:nvPr>
        </p:nvSpPr>
        <p:spPr>
          <a:xfrm>
            <a:off x="831850" y="1709738"/>
            <a:ext cx="10515600" cy="2852737"/>
          </a:xfrm>
        </p:spPr>
        <p:txBody>
          <a:bodyPr anchor="b"/>
          <a:lstStyle>
            <a:lvl1pPr>
              <a:defRPr sz="6000" b="1"/>
            </a:lvl1pPr>
          </a:lstStyle>
          <a:p>
            <a:r>
              <a:rPr lang="en-US" dirty="0"/>
              <a:t>Slide Title</a:t>
            </a:r>
            <a:endParaRPr lang="en-GB" dirty="0"/>
          </a:p>
        </p:txBody>
      </p:sp>
      <p:sp>
        <p:nvSpPr>
          <p:cNvPr id="3" name="Text Placeholder 2">
            <a:extLst>
              <a:ext uri="{FF2B5EF4-FFF2-40B4-BE49-F238E27FC236}">
                <a16:creationId xmlns:a16="http://schemas.microsoft.com/office/drawing/2014/main" id="{142F0350-495A-F204-68F5-6D5F17A8BEBE}"/>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Slide Text</a:t>
            </a:r>
          </a:p>
        </p:txBody>
      </p:sp>
    </p:spTree>
    <p:extLst>
      <p:ext uri="{BB962C8B-B14F-4D97-AF65-F5344CB8AC3E}">
        <p14:creationId xmlns:p14="http://schemas.microsoft.com/office/powerpoint/2010/main" val="190682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DF79-0859-9684-E760-05147B2D8E0E}"/>
              </a:ext>
            </a:extLst>
          </p:cNvPr>
          <p:cNvSpPr>
            <a:spLocks noGrp="1"/>
          </p:cNvSpPr>
          <p:nvPr>
            <p:ph type="title" hasCustomPrompt="1"/>
          </p:nvPr>
        </p:nvSpPr>
        <p:spPr/>
        <p:txBody>
          <a:bodyPr/>
          <a:lstStyle>
            <a:lvl1pPr>
              <a:defRPr b="1"/>
            </a:lvl1pPr>
          </a:lstStyle>
          <a:p>
            <a:r>
              <a:rPr lang="en-US" dirty="0"/>
              <a:t>Slide Title</a:t>
            </a:r>
            <a:endParaRPr lang="en-GB" dirty="0"/>
          </a:p>
        </p:txBody>
      </p:sp>
      <p:sp>
        <p:nvSpPr>
          <p:cNvPr id="3" name="Content Placeholder 2">
            <a:extLst>
              <a:ext uri="{FF2B5EF4-FFF2-40B4-BE49-F238E27FC236}">
                <a16:creationId xmlns:a16="http://schemas.microsoft.com/office/drawing/2014/main" id="{645B584B-A40D-07A5-67BA-785F9DFE8FC9}"/>
              </a:ext>
            </a:extLst>
          </p:cNvPr>
          <p:cNvSpPr>
            <a:spLocks noGrp="1"/>
          </p:cNvSpPr>
          <p:nvPr>
            <p:ph sz="half" idx="1" hasCustomPrompt="1"/>
          </p:nvPr>
        </p:nvSpPr>
        <p:spPr>
          <a:xfrm>
            <a:off x="838200" y="1825625"/>
            <a:ext cx="5181600" cy="4351338"/>
          </a:xfrm>
        </p:spPr>
        <p:txBody>
          <a:bodyPr/>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71AE8DF9-7328-364C-CA0F-E8B710FB71A6}"/>
              </a:ext>
            </a:extLst>
          </p:cNvPr>
          <p:cNvSpPr>
            <a:spLocks noGrp="1"/>
          </p:cNvSpPr>
          <p:nvPr>
            <p:ph sz="half" idx="2" hasCustomPrompt="1"/>
          </p:nvPr>
        </p:nvSpPr>
        <p:spPr>
          <a:xfrm>
            <a:off x="6172200" y="1825625"/>
            <a:ext cx="5181600" cy="4351338"/>
          </a:xfrm>
        </p:spPr>
        <p:txBody>
          <a:bodyPr/>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5953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83EC-57A5-BC89-AD76-A4F6F99C440B}"/>
              </a:ext>
            </a:extLst>
          </p:cNvPr>
          <p:cNvSpPr>
            <a:spLocks noGrp="1"/>
          </p:cNvSpPr>
          <p:nvPr>
            <p:ph type="title" hasCustomPrompt="1"/>
          </p:nvPr>
        </p:nvSpPr>
        <p:spPr>
          <a:xfrm>
            <a:off x="-886375" y="433387"/>
            <a:ext cx="10515600" cy="1325563"/>
          </a:xfrm>
        </p:spPr>
        <p:txBody>
          <a:bodyPr/>
          <a:lstStyle>
            <a:lvl1pPr>
              <a:defRPr b="1"/>
            </a:lvl1pPr>
          </a:lstStyle>
          <a:p>
            <a:r>
              <a:rPr lang="en-US" dirty="0"/>
              <a:t>Slide Title</a:t>
            </a:r>
            <a:endParaRPr lang="en-GB" dirty="0"/>
          </a:p>
        </p:txBody>
      </p:sp>
      <p:sp>
        <p:nvSpPr>
          <p:cNvPr id="3" name="Text Placeholder 2">
            <a:extLst>
              <a:ext uri="{FF2B5EF4-FFF2-40B4-BE49-F238E27FC236}">
                <a16:creationId xmlns:a16="http://schemas.microsoft.com/office/drawing/2014/main" id="{71882AA4-6D1A-B5B5-8490-6A834B0BE89F}"/>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title</a:t>
            </a:r>
          </a:p>
        </p:txBody>
      </p:sp>
      <p:sp>
        <p:nvSpPr>
          <p:cNvPr id="4" name="Content Placeholder 3">
            <a:extLst>
              <a:ext uri="{FF2B5EF4-FFF2-40B4-BE49-F238E27FC236}">
                <a16:creationId xmlns:a16="http://schemas.microsoft.com/office/drawing/2014/main" id="{49AB22D7-EF6A-DF63-543D-5ECEC3099F5E}"/>
              </a:ext>
            </a:extLst>
          </p:cNvPr>
          <p:cNvSpPr>
            <a:spLocks noGrp="1"/>
          </p:cNvSpPr>
          <p:nvPr>
            <p:ph sz="half" idx="2" hasCustomPrompt="1"/>
          </p:nvPr>
        </p:nvSpPr>
        <p:spPr>
          <a:xfrm>
            <a:off x="839788" y="2505075"/>
            <a:ext cx="5157787" cy="3684588"/>
          </a:xfrm>
        </p:spPr>
        <p:txBody>
          <a:bodyPr/>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EAE1CE6A-C2AD-7AB2-1FCF-BAB40619752B}"/>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title</a:t>
            </a:r>
          </a:p>
        </p:txBody>
      </p:sp>
      <p:sp>
        <p:nvSpPr>
          <p:cNvPr id="6" name="Content Placeholder 5">
            <a:extLst>
              <a:ext uri="{FF2B5EF4-FFF2-40B4-BE49-F238E27FC236}">
                <a16:creationId xmlns:a16="http://schemas.microsoft.com/office/drawing/2014/main" id="{2F137019-DC15-19BF-3A82-C6505EDF9BEC}"/>
              </a:ext>
            </a:extLst>
          </p:cNvPr>
          <p:cNvSpPr>
            <a:spLocks noGrp="1"/>
          </p:cNvSpPr>
          <p:nvPr>
            <p:ph sz="quarter" idx="4" hasCustomPrompt="1"/>
          </p:nvPr>
        </p:nvSpPr>
        <p:spPr>
          <a:xfrm>
            <a:off x="6172200" y="2505075"/>
            <a:ext cx="5183188" cy="3684588"/>
          </a:xfrm>
        </p:spPr>
        <p:txBody>
          <a:bodyPr/>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2A2FFCBE-18BF-F188-4672-96D916150F9F}"/>
              </a:ext>
            </a:extLst>
          </p:cNvPr>
          <p:cNvSpPr>
            <a:spLocks noGrp="1"/>
          </p:cNvSpPr>
          <p:nvPr>
            <p:ph type="dt" sz="half" idx="10"/>
          </p:nvPr>
        </p:nvSpPr>
        <p:spPr>
          <a:xfrm>
            <a:off x="838200" y="6356350"/>
            <a:ext cx="2743200" cy="365125"/>
          </a:xfrm>
          <a:prstGeom prst="rect">
            <a:avLst/>
          </a:prstGeom>
        </p:spPr>
        <p:txBody>
          <a:bodyPr/>
          <a:lstStyle/>
          <a:p>
            <a:fld id="{36263EDF-1936-4AFC-A00C-3A1A33657C7E}" type="datetimeFigureOut">
              <a:rPr lang="en-GB" smtClean="0"/>
              <a:t>05/02/2025</a:t>
            </a:fld>
            <a:endParaRPr lang="en-GB" dirty="0"/>
          </a:p>
        </p:txBody>
      </p:sp>
      <p:sp>
        <p:nvSpPr>
          <p:cNvPr id="8" name="Footer Placeholder 7">
            <a:extLst>
              <a:ext uri="{FF2B5EF4-FFF2-40B4-BE49-F238E27FC236}">
                <a16:creationId xmlns:a16="http://schemas.microsoft.com/office/drawing/2014/main" id="{AE79138F-2B96-8446-1906-20DCEC923D60}"/>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386120AA-45C3-0D5C-6E0E-72F2DEF2D399}"/>
              </a:ext>
            </a:extLst>
          </p:cNvPr>
          <p:cNvSpPr>
            <a:spLocks noGrp="1"/>
          </p:cNvSpPr>
          <p:nvPr>
            <p:ph type="sldNum" sz="quarter" idx="12"/>
          </p:nvPr>
        </p:nvSpPr>
        <p:spPr>
          <a:xfrm>
            <a:off x="8610600" y="6356350"/>
            <a:ext cx="2743200" cy="365125"/>
          </a:xfrm>
          <a:prstGeom prst="rect">
            <a:avLst/>
          </a:prstGeom>
        </p:spPr>
        <p:txBody>
          <a:bodyPr/>
          <a:lstStyle/>
          <a:p>
            <a:fld id="{03EC8C6E-B360-4D22-AE68-63DDC98C4274}" type="slidenum">
              <a:rPr lang="en-GB" smtClean="0"/>
              <a:t>‹#›</a:t>
            </a:fld>
            <a:endParaRPr lang="en-GB" dirty="0"/>
          </a:p>
        </p:txBody>
      </p:sp>
    </p:spTree>
    <p:extLst>
      <p:ext uri="{BB962C8B-B14F-4D97-AF65-F5344CB8AC3E}">
        <p14:creationId xmlns:p14="http://schemas.microsoft.com/office/powerpoint/2010/main" val="34253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40B7-6692-A9D0-EFF5-B2E69003961C}"/>
              </a:ext>
            </a:extLst>
          </p:cNvPr>
          <p:cNvSpPr>
            <a:spLocks noGrp="1"/>
          </p:cNvSpPr>
          <p:nvPr>
            <p:ph type="title" hasCustomPrompt="1"/>
          </p:nvPr>
        </p:nvSpPr>
        <p:spPr/>
        <p:txBody>
          <a:bodyPr/>
          <a:lstStyle>
            <a:lvl1pPr>
              <a:defRPr b="1"/>
            </a:lvl1pPr>
          </a:lstStyle>
          <a:p>
            <a:r>
              <a:rPr lang="en-US" dirty="0"/>
              <a:t>Slide title</a:t>
            </a:r>
            <a:endParaRPr lang="en-GB" dirty="0"/>
          </a:p>
        </p:txBody>
      </p:sp>
    </p:spTree>
    <p:extLst>
      <p:ext uri="{BB962C8B-B14F-4D97-AF65-F5344CB8AC3E}">
        <p14:creationId xmlns:p14="http://schemas.microsoft.com/office/powerpoint/2010/main" val="81566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683B6-D91C-05A6-B9CB-AE01D13034AD}"/>
              </a:ext>
            </a:extLst>
          </p:cNvPr>
          <p:cNvSpPr>
            <a:spLocks noGrp="1"/>
          </p:cNvSpPr>
          <p:nvPr>
            <p:ph type="title" hasCustomPrompt="1"/>
          </p:nvPr>
        </p:nvSpPr>
        <p:spPr>
          <a:xfrm>
            <a:off x="839788" y="457200"/>
            <a:ext cx="3932237" cy="1600200"/>
          </a:xfrm>
        </p:spPr>
        <p:txBody>
          <a:bodyPr anchor="b"/>
          <a:lstStyle>
            <a:lvl1pPr>
              <a:defRPr sz="3200" b="1"/>
            </a:lvl1pPr>
          </a:lstStyle>
          <a:p>
            <a:r>
              <a:rPr lang="en-US" dirty="0"/>
              <a:t>Slide Title</a:t>
            </a:r>
            <a:endParaRPr lang="en-GB" dirty="0"/>
          </a:p>
        </p:txBody>
      </p:sp>
      <p:sp>
        <p:nvSpPr>
          <p:cNvPr id="3" name="Content Placeholder 2">
            <a:extLst>
              <a:ext uri="{FF2B5EF4-FFF2-40B4-BE49-F238E27FC236}">
                <a16:creationId xmlns:a16="http://schemas.microsoft.com/office/drawing/2014/main" id="{7A5EBFE3-D5BF-029F-44AD-E552F0FF5412}"/>
              </a:ext>
            </a:extLst>
          </p:cNvPr>
          <p:cNvSpPr>
            <a:spLocks noGrp="1"/>
          </p:cNvSpPr>
          <p:nvPr>
            <p:ph idx="1" hasCustomPrompt="1"/>
          </p:nvPr>
        </p:nvSpPr>
        <p:spPr>
          <a:xfrm>
            <a:off x="5183188" y="987425"/>
            <a:ext cx="6172200" cy="4873625"/>
          </a:xfrm>
        </p:spPr>
        <p:txBody>
          <a:bodyPr/>
          <a:lstStyle>
            <a:lvl1pPr>
              <a:defRPr sz="3200" b="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ECF8FF66-A007-5A4A-3857-CB76EFC7D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4905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E858-9355-BE5D-1D0D-F89D4879AEC9}"/>
              </a:ext>
            </a:extLst>
          </p:cNvPr>
          <p:cNvSpPr>
            <a:spLocks noGrp="1"/>
          </p:cNvSpPr>
          <p:nvPr>
            <p:ph type="title" hasCustomPrompt="1"/>
          </p:nvPr>
        </p:nvSpPr>
        <p:spPr>
          <a:xfrm>
            <a:off x="839788" y="457200"/>
            <a:ext cx="3932237" cy="1600200"/>
          </a:xfrm>
        </p:spPr>
        <p:txBody>
          <a:bodyPr anchor="b"/>
          <a:lstStyle>
            <a:lvl1pPr>
              <a:defRPr sz="3200" b="1"/>
            </a:lvl1pPr>
          </a:lstStyle>
          <a:p>
            <a:r>
              <a:rPr lang="en-US" dirty="0"/>
              <a:t>Slide Title</a:t>
            </a:r>
            <a:endParaRPr lang="en-GB" dirty="0"/>
          </a:p>
        </p:txBody>
      </p:sp>
      <p:sp>
        <p:nvSpPr>
          <p:cNvPr id="3" name="Picture Placeholder 2">
            <a:extLst>
              <a:ext uri="{FF2B5EF4-FFF2-40B4-BE49-F238E27FC236}">
                <a16:creationId xmlns:a16="http://schemas.microsoft.com/office/drawing/2014/main" id="{4AAADC08-6C48-A0BE-922E-2985DAC3B0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8E7C505-EA62-E6E4-0FA5-4D35A24BB623}"/>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Slide Text</a:t>
            </a:r>
          </a:p>
        </p:txBody>
      </p:sp>
    </p:spTree>
    <p:extLst>
      <p:ext uri="{BB962C8B-B14F-4D97-AF65-F5344CB8AC3E}">
        <p14:creationId xmlns:p14="http://schemas.microsoft.com/office/powerpoint/2010/main" val="344027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8196-99E5-1CC6-972E-094243743121}"/>
              </a:ext>
            </a:extLst>
          </p:cNvPr>
          <p:cNvSpPr>
            <a:spLocks noGrp="1"/>
          </p:cNvSpPr>
          <p:nvPr>
            <p:ph type="title" hasCustomPrompt="1"/>
          </p:nvPr>
        </p:nvSpPr>
        <p:spPr/>
        <p:txBody>
          <a:bodyPr/>
          <a:lstStyle>
            <a:lvl1pPr>
              <a:defRPr b="1"/>
            </a:lvl1pPr>
          </a:lstStyle>
          <a:p>
            <a:r>
              <a:rPr lang="en-US" dirty="0"/>
              <a:t>Slide Title</a:t>
            </a:r>
            <a:endParaRPr lang="en-GB" dirty="0"/>
          </a:p>
        </p:txBody>
      </p:sp>
      <p:sp>
        <p:nvSpPr>
          <p:cNvPr id="3" name="Vertical Text Placeholder 2">
            <a:extLst>
              <a:ext uri="{FF2B5EF4-FFF2-40B4-BE49-F238E27FC236}">
                <a16:creationId xmlns:a16="http://schemas.microsoft.com/office/drawing/2014/main" id="{E08F70E5-7040-32A2-0B56-AC97FCB29471}"/>
              </a:ext>
            </a:extLst>
          </p:cNvPr>
          <p:cNvSpPr>
            <a:spLocks noGrp="1"/>
          </p:cNvSpPr>
          <p:nvPr>
            <p:ph type="body" orient="vert" idx="1" hasCustomPrompt="1"/>
          </p:nvPr>
        </p:nvSpPr>
        <p:spPr/>
        <p:txBody>
          <a:bodyPr vert="eaVert"/>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9369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CDB2A3-37DF-15A3-D478-EDE629B91F95}"/>
              </a:ext>
            </a:extLst>
          </p:cNvPr>
          <p:cNvSpPr>
            <a:spLocks noGrp="1"/>
          </p:cNvSpPr>
          <p:nvPr>
            <p:ph type="title"/>
          </p:nvPr>
        </p:nvSpPr>
        <p:spPr>
          <a:xfrm>
            <a:off x="309564" y="365126"/>
            <a:ext cx="9410699" cy="640465"/>
          </a:xfrm>
          <a:prstGeom prst="rect">
            <a:avLst/>
          </a:prstGeom>
        </p:spPr>
        <p:txBody>
          <a:bodyPr vert="horz" lIns="91440" tIns="45720" rIns="91440" bIns="45720" rtlCol="0" anchor="ctr">
            <a:normAutofit/>
          </a:bodyPr>
          <a:lstStyle/>
          <a:p>
            <a:r>
              <a:rPr lang="en-US" dirty="0"/>
              <a:t>Slide Title</a:t>
            </a:r>
            <a:endParaRPr lang="en-GB" dirty="0"/>
          </a:p>
        </p:txBody>
      </p:sp>
      <p:sp>
        <p:nvSpPr>
          <p:cNvPr id="3" name="Text Placeholder 2">
            <a:extLst>
              <a:ext uri="{FF2B5EF4-FFF2-40B4-BE49-F238E27FC236}">
                <a16:creationId xmlns:a16="http://schemas.microsoft.com/office/drawing/2014/main" id="{749B0FC9-1716-49D3-31EF-1295022BD508}"/>
              </a:ext>
            </a:extLst>
          </p:cNvPr>
          <p:cNvSpPr>
            <a:spLocks noGrp="1"/>
          </p:cNvSpPr>
          <p:nvPr>
            <p:ph type="body" idx="1"/>
          </p:nvPr>
        </p:nvSpPr>
        <p:spPr>
          <a:xfrm>
            <a:off x="309564" y="1314450"/>
            <a:ext cx="11534774" cy="5005387"/>
          </a:xfrm>
          <a:prstGeom prst="rect">
            <a:avLst/>
          </a:prstGeom>
        </p:spPr>
        <p:txBody>
          <a:bodyPr vert="horz" lIns="91440" tIns="45720" rIns="91440" bIns="45720" rtlCol="0">
            <a:normAutofit/>
          </a:body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4455587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9" r:id="rId7"/>
    <p:sldLayoutId id="2147483890" r:id="rId8"/>
    <p:sldLayoutId id="2147483891" r:id="rId9"/>
    <p:sldLayoutId id="2147483892" r:id="rId10"/>
    <p:sldLayoutId id="2147483897" r:id="rId11"/>
    <p:sldLayoutId id="2147483863" r:id="rId12"/>
    <p:sldLayoutId id="2147483879" r:id="rId13"/>
    <p:sldLayoutId id="2147483864" r:id="rId14"/>
    <p:sldLayoutId id="2147483894" r:id="rId15"/>
  </p:sldLayoutIdLst>
  <p:txStyles>
    <p:title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hyperlink" Target="mailto:Media@hull.ac.uk" TargetMode="External"/><Relationship Id="rId5" Type="http://schemas.openxmlformats.org/officeDocument/2006/relationships/hyperlink" Target="mailto:teachingexcellenceacademy@hull.ac.uk" TargetMode="External"/><Relationship Id="rId4" Type="http://schemas.openxmlformats.org/officeDocument/2006/relationships/hyperlink" Target="http://www.inclusiveeducationframework.info/"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hyperlink" Target="https://1drv.ms/p/s!AmyArBRjiRf9mjmEbq4U0L4YLTb3?e=ElQ2su&amp;nav=eyJzSWQiOjE5OTgsImNJZCI6MTQxNTIwNzcyMn0" TargetMode="Externa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33.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9.xml"/><Relationship Id="rId11" Type="http://schemas.openxmlformats.org/officeDocument/2006/relationships/slide" Target="slide30.xml"/><Relationship Id="rId5" Type="http://schemas.openxmlformats.org/officeDocument/2006/relationships/slide" Target="slide6.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0.xml"/><Relationship Id="rId14" Type="http://schemas.openxmlformats.org/officeDocument/2006/relationships/slide" Target="slide36.xml"/></Relationships>
</file>

<file path=ppt/slides/_rels/slide20.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hyperlink" Target="https://1drv.ms/p/s!AmyArBRjiRf9mjmEbq4U0L4YLTb3?e=ElQ2su&amp;nav=eyJzSWQiOjE5OTgsImNJZCI6MTQxNTIwNzcyMn0" TargetMode="Externa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33.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9.xml"/><Relationship Id="rId11" Type="http://schemas.openxmlformats.org/officeDocument/2006/relationships/slide" Target="slide30.xml"/><Relationship Id="rId5" Type="http://schemas.openxmlformats.org/officeDocument/2006/relationships/slide" Target="slide6.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0.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8" Type="http://schemas.openxmlformats.org/officeDocument/2006/relationships/hyperlink" Target="https://www.inclusiveeducationframework.info/checklists/" TargetMode="External"/><Relationship Id="rId3" Type="http://schemas.openxmlformats.org/officeDocument/2006/relationships/hyperlink" Target="https://www.inclusiveeducationframework.info/category/curriculum/" TargetMode="External"/><Relationship Id="rId7" Type="http://schemas.openxmlformats.org/officeDocument/2006/relationships/hyperlink" Target="https://www.inclusiveeducationframework.info/resources/" TargetMode="External"/><Relationship Id="rId12" Type="http://schemas.openxmlformats.org/officeDocument/2006/relationships/image" Target="../media/image24.png"/><Relationship Id="rId2" Type="http://schemas.openxmlformats.org/officeDocument/2006/relationships/hyperlink" Target="https://www.inclusiveeducationframework.info/category/structures-and-processes/" TargetMode="External"/><Relationship Id="rId1" Type="http://schemas.openxmlformats.org/officeDocument/2006/relationships/slideLayout" Target="../slideLayouts/slideLayout11.xml"/><Relationship Id="rId6" Type="http://schemas.openxmlformats.org/officeDocument/2006/relationships/hyperlink" Target="https://www.inclusiveeducationframework.info/category/pathways-to-success/" TargetMode="External"/><Relationship Id="rId11" Type="http://schemas.openxmlformats.org/officeDocument/2006/relationships/hyperlink" Target="http://www.inclusiveeducationframework.info/" TargetMode="External"/><Relationship Id="rId5" Type="http://schemas.openxmlformats.org/officeDocument/2006/relationships/hyperlink" Target="https://www.inclusiveeducationframework.info/category/community-and-belonging/" TargetMode="External"/><Relationship Id="rId10" Type="http://schemas.openxmlformats.org/officeDocument/2006/relationships/hyperlink" Target="https://www.inclusiveeducationframework.info/how-does-the-framework-help-students/" TargetMode="External"/><Relationship Id="rId4" Type="http://schemas.openxmlformats.org/officeDocument/2006/relationships/hyperlink" Target="https://www.inclusiveeducationframework.info/category/assessment-and-feedback/" TargetMode="External"/><Relationship Id="rId9" Type="http://schemas.openxmlformats.org/officeDocument/2006/relationships/hyperlink" Target="https://rise.articulate.com/share/rLVTyuvh1Td5dm4H8x2VVHthvWnR1i-h#/lessons/lWkrjI_6xvS7MVncmLHTU6hQSZyUM7rA"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www.hull.ac.uk/staff-directory/paula-gawthorpe" TargetMode="External"/><Relationship Id="rId7" Type="http://schemas.openxmlformats.org/officeDocument/2006/relationships/hyperlink" Target="http://www.inclusiveeducationframework.info/" TargetMode="External"/><Relationship Id="rId2" Type="http://schemas.openxmlformats.org/officeDocument/2006/relationships/hyperlink" Target="https://www.hull.ac.uk/staff-directory/katharine-hubbard" TargetMode="External"/><Relationship Id="rId1" Type="http://schemas.openxmlformats.org/officeDocument/2006/relationships/slideLayout" Target="../slideLayouts/slideLayout11.xml"/><Relationship Id="rId6" Type="http://schemas.openxmlformats.org/officeDocument/2006/relationships/hyperlink" Target="https://scholar.google.com/citations?user=9KGTEGIAAAAJ&amp;hl=en" TargetMode="External"/><Relationship Id="rId5" Type="http://schemas.openxmlformats.org/officeDocument/2006/relationships/hyperlink" Target="https://www.yorksj.ac.uk/our-staff/staff-profiles/katy-bloom-milner.php" TargetMode="External"/><Relationship Id="rId4" Type="http://schemas.openxmlformats.org/officeDocument/2006/relationships/hyperlink" Target="https://www.staffs.ac.uk/people/megan-de-ste-croi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derby.ac.uk/staff/yusra-siddiqui/" TargetMode="External"/><Relationship Id="rId2" Type="http://schemas.openxmlformats.org/officeDocument/2006/relationships/hyperlink" Target="https://www.derby.ac.uk/staff/ian-turner/" TargetMode="External"/><Relationship Id="rId1" Type="http://schemas.openxmlformats.org/officeDocument/2006/relationships/slideLayout" Target="../slideLayouts/slideLayout11.xml"/><Relationship Id="rId6" Type="http://schemas.openxmlformats.org/officeDocument/2006/relationships/hyperlink" Target="http://www.inclusiveeducationframework.info/" TargetMode="External"/><Relationship Id="rId5" Type="http://schemas.openxmlformats.org/officeDocument/2006/relationships/hyperlink" Target="https://www.ibms.org/resources/news/meet-our-new-head-of-education/" TargetMode="External"/><Relationship Id="rId4" Type="http://schemas.openxmlformats.org/officeDocument/2006/relationships/hyperlink" Target="https://www.hull.ac.uk/staff-directory/emma-palmer"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www.inclusiveeducationframework.inf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hyperlink" Target="https://www.yorksj.ac.uk/" TargetMode="External"/><Relationship Id="rId13" Type="http://schemas.openxmlformats.org/officeDocument/2006/relationships/image" Target="../media/image13.svg"/><Relationship Id="rId18" Type="http://schemas.openxmlformats.org/officeDocument/2006/relationships/image" Target="../media/image16.png"/><Relationship Id="rId3" Type="http://schemas.openxmlformats.org/officeDocument/2006/relationships/image" Target="../media/image6.png"/><Relationship Id="rId21" Type="http://schemas.openxmlformats.org/officeDocument/2006/relationships/image" Target="../media/image18.png"/><Relationship Id="rId7" Type="http://schemas.openxmlformats.org/officeDocument/2006/relationships/image" Target="../media/image9.svg"/><Relationship Id="rId12" Type="http://schemas.openxmlformats.org/officeDocument/2006/relationships/image" Target="../media/image12.png"/><Relationship Id="rId17" Type="http://schemas.openxmlformats.org/officeDocument/2006/relationships/hyperlink" Target="https://ua92.ac.uk/" TargetMode="External"/><Relationship Id="rId2" Type="http://schemas.openxmlformats.org/officeDocument/2006/relationships/notesSlide" Target="../notesSlides/notesSlide3.xml"/><Relationship Id="rId16" Type="http://schemas.openxmlformats.org/officeDocument/2006/relationships/image" Target="../media/image15.svg"/><Relationship Id="rId20" Type="http://schemas.openxmlformats.org/officeDocument/2006/relationships/hyperlink" Target="https://www.qaa.ac.uk/" TargetMode="External"/><Relationship Id="rId1" Type="http://schemas.openxmlformats.org/officeDocument/2006/relationships/slideLayout" Target="../slideLayouts/slideLayout11.xml"/><Relationship Id="rId6" Type="http://schemas.openxmlformats.org/officeDocument/2006/relationships/image" Target="../media/image8.png"/><Relationship Id="rId11" Type="http://schemas.openxmlformats.org/officeDocument/2006/relationships/hyperlink" Target="https://www.keele.ac.uk/" TargetMode="External"/><Relationship Id="rId5" Type="http://schemas.openxmlformats.org/officeDocument/2006/relationships/hyperlink" Target="https://www.staffs.ac.uk/" TargetMode="External"/><Relationship Id="rId15" Type="http://schemas.openxmlformats.org/officeDocument/2006/relationships/image" Target="../media/image14.png"/><Relationship Id="rId23" Type="http://schemas.openxmlformats.org/officeDocument/2006/relationships/image" Target="../media/image19.png"/><Relationship Id="rId10" Type="http://schemas.openxmlformats.org/officeDocument/2006/relationships/image" Target="../media/image11.svg"/><Relationship Id="rId19" Type="http://schemas.openxmlformats.org/officeDocument/2006/relationships/image" Target="../media/image17.svg"/><Relationship Id="rId4" Type="http://schemas.openxmlformats.org/officeDocument/2006/relationships/image" Target="../media/image7.svg"/><Relationship Id="rId9" Type="http://schemas.openxmlformats.org/officeDocument/2006/relationships/image" Target="../media/image10.png"/><Relationship Id="rId14" Type="http://schemas.openxmlformats.org/officeDocument/2006/relationships/hyperlink" Target="https://www.kcl.ac.uk/" TargetMode="External"/><Relationship Id="rId22" Type="http://schemas.openxmlformats.org/officeDocument/2006/relationships/hyperlink" Target="https://www.hull.ac.uk/"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2F731A-6C26-2276-35B5-CF428983F4E4}"/>
              </a:ext>
            </a:extLst>
          </p:cNvPr>
          <p:cNvSpPr>
            <a:spLocks noGrp="1"/>
          </p:cNvSpPr>
          <p:nvPr>
            <p:ph type="title" idx="4294967295"/>
          </p:nvPr>
        </p:nvSpPr>
        <p:spPr>
          <a:xfrm>
            <a:off x="309564" y="-640465"/>
            <a:ext cx="9410699" cy="640465"/>
          </a:xfrm>
        </p:spPr>
        <p:txBody>
          <a:bodyPr vert="horz" lIns="91440" tIns="45720" rIns="91440" bIns="45720" rtlCol="0" anchor="b">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anrope" pitchFamily="2" charset="0"/>
              </a:rPr>
              <a:t>Inclusive Higher Education Framework</a:t>
            </a: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 </a:t>
            </a:r>
            <a:r>
              <a:rPr kumimoji="0" lang="en-GB" sz="3200" b="1" i="0" u="none" strike="noStrike" kern="1200" cap="none" spc="0" normalizeH="0" baseline="0" noProof="0">
                <a:ln>
                  <a:noFill/>
                </a:ln>
                <a:solidFill>
                  <a:schemeClr val="lt1"/>
                </a:solidFill>
                <a:effectLst/>
                <a:uLnTx/>
                <a:uFillTx/>
                <a:latin typeface="Manrope" pitchFamily="2" charset="0"/>
                <a:ea typeface="+mn-ea"/>
                <a:cs typeface="+mn-cs"/>
              </a:rPr>
              <a:t>ExamplesStructures</a:t>
            </a: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 and Processes: My Checklist</a:t>
            </a:r>
          </a:p>
        </p:txBody>
      </p:sp>
      <p:sp>
        <p:nvSpPr>
          <p:cNvPr id="8" name="Subtitle 26">
            <a:extLst>
              <a:ext uri="{FF2B5EF4-FFF2-40B4-BE49-F238E27FC236}">
                <a16:creationId xmlns:a16="http://schemas.microsoft.com/office/drawing/2014/main" id="{64E10D3B-5D7D-11AA-016E-627EA2B172A6}"/>
              </a:ext>
              <a:ext uri="{C183D7F6-B498-43B3-948B-1728B52AA6E4}">
                <adec:decorative xmlns:adec="http://schemas.microsoft.com/office/drawing/2017/decorative" val="0"/>
              </a:ext>
            </a:extLst>
          </p:cNvPr>
          <p:cNvSpPr txBox="1">
            <a:spLocks/>
          </p:cNvSpPr>
          <p:nvPr/>
        </p:nvSpPr>
        <p:spPr>
          <a:xfrm>
            <a:off x="514696" y="4371847"/>
            <a:ext cx="11162609" cy="625370"/>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tabLst/>
              <a:defRPr/>
            </a:pPr>
            <a:r>
              <a:rPr kumimoji="0" lang="en-GB" sz="28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Tom Tomlinson - Teaching Enhancement Officer</a:t>
            </a:r>
          </a:p>
        </p:txBody>
      </p:sp>
      <p:pic>
        <p:nvPicPr>
          <p:cNvPr id="7" name="Picture 6">
            <a:extLst>
              <a:ext uri="{FF2B5EF4-FFF2-40B4-BE49-F238E27FC236}">
                <a16:creationId xmlns:a16="http://schemas.microsoft.com/office/drawing/2014/main" id="{D0A41116-08DA-3749-2D30-8563B27EB03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17" y="1521860"/>
            <a:ext cx="8887419" cy="5368035"/>
          </a:xfrm>
          <a:prstGeom prst="rect">
            <a:avLst/>
          </a:prstGeom>
        </p:spPr>
      </p:pic>
      <p:sp>
        <p:nvSpPr>
          <p:cNvPr id="2" name="Rectangle 1">
            <a:extLst>
              <a:ext uri="{FF2B5EF4-FFF2-40B4-BE49-F238E27FC236}">
                <a16:creationId xmlns:a16="http://schemas.microsoft.com/office/drawing/2014/main" id="{7F492933-D38A-AC25-5C63-AEDE11EC09F5}"/>
              </a:ext>
            </a:extLst>
          </p:cNvPr>
          <p:cNvSpPr/>
          <p:nvPr/>
        </p:nvSpPr>
        <p:spPr>
          <a:xfrm>
            <a:off x="8013223" y="345233"/>
            <a:ext cx="3852861" cy="4026613"/>
          </a:xfrm>
          <a:prstGeom prst="rect">
            <a:avLst/>
          </a:prstGeom>
          <a:solidFill>
            <a:schemeClr val="tx1"/>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sz="1600" dirty="0">
              <a:latin typeface="Manrope" pitchFamily="2" charset="0"/>
              <a:cs typeface="Segoe UI" panose="020B0502040204020203" pitchFamily="34" charset="0"/>
            </a:endParaRPr>
          </a:p>
          <a:p>
            <a:endParaRPr lang="en-GB" sz="1600" dirty="0">
              <a:latin typeface="Manrope" pitchFamily="2" charset="0"/>
              <a:cs typeface="Segoe UI" panose="020B0502040204020203" pitchFamily="34" charset="0"/>
            </a:endParaRPr>
          </a:p>
          <a:p>
            <a:endParaRPr lang="en-GB" sz="1600" dirty="0">
              <a:latin typeface="Manrope" pitchFamily="2" charset="0"/>
              <a:cs typeface="Segoe UI" panose="020B0502040204020203" pitchFamily="34" charset="0"/>
            </a:endParaRPr>
          </a:p>
          <a:p>
            <a:endParaRPr lang="en-GB" sz="1600" dirty="0">
              <a:latin typeface="Manrope" pitchFamily="2" charset="0"/>
              <a:cs typeface="Segoe UI" panose="020B0502040204020203" pitchFamily="34" charset="0"/>
            </a:endParaRPr>
          </a:p>
          <a:p>
            <a:r>
              <a:rPr lang="en-GB" sz="2400" b="1" dirty="0">
                <a:latin typeface="Manrope" pitchFamily="2" charset="0"/>
                <a:cs typeface="Segoe UI" panose="020B0502040204020203" pitchFamily="34" charset="0"/>
              </a:rPr>
              <a:t>Inclusive Higher Education Framework</a:t>
            </a:r>
            <a:endParaRPr lang="en-GB" sz="1600" b="1" dirty="0">
              <a:latin typeface="Manrope" pitchFamily="2" charset="0"/>
              <a:cs typeface="Segoe UI" panose="020B0502040204020203" pitchFamily="34" charset="0"/>
            </a:endParaRPr>
          </a:p>
          <a:p>
            <a:endParaRPr lang="en-GB" sz="1400" dirty="0">
              <a:latin typeface="Manrope" pitchFamily="2" charset="0"/>
              <a:cs typeface="Segoe UI" panose="020B0502040204020203" pitchFamily="34" charset="0"/>
            </a:endParaRPr>
          </a:p>
          <a:p>
            <a:r>
              <a:rPr lang="en-GB" sz="1400" dirty="0">
                <a:solidFill>
                  <a:schemeClr val="bg1"/>
                </a:solidFill>
                <a:latin typeface="Manrope" pitchFamily="2" charset="0"/>
                <a:cs typeface="Segoe UI" panose="020B0502040204020203" pitchFamily="34" charset="0"/>
              </a:rPr>
              <a:t>Written by Katharine Hubbard and Paula Gawthorpe, Senior Fellows of the Teaching Excellence Academy. </a:t>
            </a:r>
          </a:p>
          <a:p>
            <a:br>
              <a:rPr lang="en-GB" sz="1600" dirty="0">
                <a:latin typeface="Manrope" pitchFamily="2" charset="0"/>
                <a:cs typeface="Segoe UI" panose="020B0502040204020203" pitchFamily="34" charset="0"/>
              </a:rPr>
            </a:br>
            <a:r>
              <a:rPr lang="en-GB" sz="1200" dirty="0">
                <a:latin typeface="Manrope" pitchFamily="2" charset="0"/>
                <a:cs typeface="Segoe UI" panose="020B0502040204020203" pitchFamily="34" charset="0"/>
              </a:rPr>
              <a:t>Online: </a:t>
            </a:r>
            <a:r>
              <a:rPr lang="en-GB" sz="1200" dirty="0">
                <a:solidFill>
                  <a:schemeClr val="bg1">
                    <a:lumMod val="75000"/>
                  </a:schemeClr>
                </a:solidFill>
                <a:latin typeface="Manrope" pitchFamily="2" charset="0"/>
                <a:cs typeface="Segoe UI" panose="020B0502040204020203" pitchFamily="34" charset="0"/>
                <a:hlinkClick r:id="rId4">
                  <a:extLst>
                    <a:ext uri="{A12FA001-AC4F-418D-AE19-62706E023703}">
                      <ahyp:hlinkClr xmlns:ahyp="http://schemas.microsoft.com/office/drawing/2018/hyperlinkcolor" val="tx"/>
                    </a:ext>
                  </a:extLst>
                </a:hlinkClick>
              </a:rPr>
              <a:t>www.inclusiveeducationframework.info</a:t>
            </a:r>
            <a:endParaRPr lang="en-GB" sz="1200" dirty="0">
              <a:solidFill>
                <a:schemeClr val="bg1">
                  <a:lumMod val="75000"/>
                </a:schemeClr>
              </a:solidFill>
              <a:latin typeface="Manrope" pitchFamily="2" charset="0"/>
              <a:cs typeface="Segoe UI" panose="020B0502040204020203" pitchFamily="34" charset="0"/>
            </a:endParaRPr>
          </a:p>
          <a:p>
            <a:r>
              <a:rPr lang="en-GB" sz="1200" dirty="0">
                <a:latin typeface="Manrope" pitchFamily="2" charset="0"/>
                <a:cs typeface="Segoe UI" panose="020B0502040204020203" pitchFamily="34" charset="0"/>
              </a:rPr>
              <a:t>Address: Cottingham Road, Hull. HU6 7RX </a:t>
            </a:r>
            <a:br>
              <a:rPr lang="en-GB" sz="1200" dirty="0">
                <a:latin typeface="Manrope" pitchFamily="2" charset="0"/>
                <a:cs typeface="Segoe UI" panose="020B0502040204020203" pitchFamily="34" charset="0"/>
              </a:rPr>
            </a:br>
            <a:r>
              <a:rPr lang="en-GB" sz="1200" dirty="0">
                <a:latin typeface="Manrope" pitchFamily="2" charset="0"/>
                <a:cs typeface="Segoe UI" panose="020B0502040204020203" pitchFamily="34" charset="0"/>
              </a:rPr>
              <a:t>Email: </a:t>
            </a:r>
            <a:r>
              <a:rPr lang="en-GB" sz="1200" dirty="0">
                <a:solidFill>
                  <a:schemeClr val="bg1">
                    <a:lumMod val="75000"/>
                  </a:schemeClr>
                </a:solidFill>
                <a:latin typeface="Manrope" pitchFamily="2" charset="0"/>
                <a:cs typeface="Segoe UI" panose="020B0502040204020203" pitchFamily="34" charset="0"/>
                <a:hlinkClick r:id="rId5">
                  <a:extLst>
                    <a:ext uri="{A12FA001-AC4F-418D-AE19-62706E023703}">
                      <ahyp:hlinkClr xmlns:ahyp="http://schemas.microsoft.com/office/drawing/2018/hyperlinkcolor" val="tx"/>
                    </a:ext>
                  </a:extLst>
                </a:hlinkClick>
              </a:rPr>
              <a:t>Teachingexcellenceacademy@hull.ac.uk </a:t>
            </a:r>
            <a:br>
              <a:rPr lang="en-GB" sz="1200" dirty="0">
                <a:solidFill>
                  <a:schemeClr val="bg1"/>
                </a:solidFill>
                <a:latin typeface="Manrope" pitchFamily="2" charset="0"/>
                <a:cs typeface="Segoe UI" panose="020B0502040204020203" pitchFamily="34" charset="0"/>
              </a:rPr>
            </a:br>
            <a:r>
              <a:rPr lang="en-GB" sz="1200" dirty="0">
                <a:solidFill>
                  <a:schemeClr val="bg1"/>
                </a:solidFill>
                <a:latin typeface="Manrope" pitchFamily="2" charset="0"/>
                <a:cs typeface="Segoe UI" panose="020B0502040204020203" pitchFamily="34" charset="0"/>
              </a:rPr>
              <a:t>Press: </a:t>
            </a:r>
            <a:r>
              <a:rPr lang="en-GB" sz="1200" dirty="0">
                <a:solidFill>
                  <a:schemeClr val="bg1">
                    <a:lumMod val="75000"/>
                  </a:schemeClr>
                </a:solidFill>
                <a:latin typeface="Manrope" pitchFamily="2" charset="0"/>
                <a:cs typeface="Segoe UI" panose="020B0502040204020203" pitchFamily="34" charset="0"/>
                <a:hlinkClick r:id="rId6">
                  <a:extLst>
                    <a:ext uri="{A12FA001-AC4F-418D-AE19-62706E023703}">
                      <ahyp:hlinkClr xmlns:ahyp="http://schemas.microsoft.com/office/drawing/2018/hyperlinkcolor" val="tx"/>
                    </a:ext>
                  </a:extLst>
                </a:hlinkClick>
              </a:rPr>
              <a:t>Media@hull.ac.uk</a:t>
            </a:r>
            <a:endParaRPr lang="en-GB" sz="1200" dirty="0">
              <a:solidFill>
                <a:schemeClr val="bg1">
                  <a:lumMod val="75000"/>
                </a:schemeClr>
              </a:solidFill>
              <a:latin typeface="Manrope" pitchFamily="2" charset="0"/>
              <a:cs typeface="Segoe UI" panose="020B0502040204020203" pitchFamily="34" charset="0"/>
            </a:endParaRPr>
          </a:p>
        </p:txBody>
      </p:sp>
      <p:pic>
        <p:nvPicPr>
          <p:cNvPr id="9" name="Picture 8">
            <a:extLst>
              <a:ext uri="{FF2B5EF4-FFF2-40B4-BE49-F238E27FC236}">
                <a16:creationId xmlns:a16="http://schemas.microsoft.com/office/drawing/2014/main" id="{143F07CE-79CB-38A1-20B7-DB0E5D7F200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7632" y="586149"/>
            <a:ext cx="1652042" cy="768199"/>
          </a:xfrm>
          <a:prstGeom prst="rect">
            <a:avLst/>
          </a:prstGeom>
        </p:spPr>
      </p:pic>
    </p:spTree>
    <p:extLst>
      <p:ext uri="{BB962C8B-B14F-4D97-AF65-F5344CB8AC3E}">
        <p14:creationId xmlns:p14="http://schemas.microsoft.com/office/powerpoint/2010/main" val="388610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5" y="1234231"/>
            <a:ext cx="11671018" cy="1200329"/>
          </a:xfrm>
          <a:prstGeom prst="rect">
            <a:avLst/>
          </a:prstGeom>
          <a:noFill/>
          <a:ln>
            <a:noFill/>
          </a:ln>
        </p:spPr>
        <p:txBody>
          <a:bodyPr wrap="square" rtlCol="0">
            <a:spAutoFit/>
          </a:bodyPr>
          <a:lstStyle/>
          <a:p>
            <a:pPr algn="l"/>
            <a:r>
              <a:rPr lang="en-GB" sz="1200" b="0" i="0" dirty="0">
                <a:solidFill>
                  <a:srgbClr val="000000"/>
                </a:solidFill>
                <a:effectLst/>
                <a:latin typeface="Manrope" pitchFamily="2" charset="0"/>
              </a:rPr>
              <a:t>The curriculum is at the heart of the student experience and is the most obvious place to demonstrate inclusivity to students. Students who feel that their curriculum is relevant to them are more likely to be motivated and to succeed.</a:t>
            </a:r>
          </a:p>
          <a:p>
            <a:pPr algn="l"/>
            <a:endParaRPr lang="en-GB" sz="1200" b="0" i="0" dirty="0">
              <a:solidFill>
                <a:srgbClr val="000000"/>
              </a:solidFill>
              <a:effectLst/>
              <a:latin typeface="Manrope" pitchFamily="2" charset="0"/>
            </a:endParaRPr>
          </a:p>
          <a:p>
            <a:pPr algn="l"/>
            <a:r>
              <a:rPr lang="en-GB" sz="1200" b="0" i="0" dirty="0">
                <a:solidFill>
                  <a:srgbClr val="000000"/>
                </a:solidFill>
                <a:effectLst/>
                <a:latin typeface="Manrope" pitchFamily="2" charset="0"/>
              </a:rPr>
              <a:t>The curriculum includes what we teach and how we teach it, including the timetable and infrastructure required. It also includes the Hidden Curriculum, which is the ‘untaught’ component of the educational experience, including the implicit knowledge, norms and behaviours that are required for success at university (Margolis, 2002; Hubbard et al. 2020).</a:t>
            </a:r>
          </a:p>
        </p:txBody>
      </p:sp>
      <p:pic>
        <p:nvPicPr>
          <p:cNvPr id="8" name="object 14">
            <a:extLst>
              <a:ext uri="{FF2B5EF4-FFF2-40B4-BE49-F238E27FC236}">
                <a16:creationId xmlns:a16="http://schemas.microsoft.com/office/drawing/2014/main" id="{88B4046A-4283-31C8-50FD-3E71613CF22C}"/>
              </a:ext>
              <a:ext uri="{C183D7F6-B498-43B3-948B-1728B52AA6E4}">
                <adec:decorative xmlns:adec="http://schemas.microsoft.com/office/drawing/2017/decorative" val="1"/>
              </a:ext>
            </a:extLst>
          </p:cNvPr>
          <p:cNvPicPr/>
          <p:nvPr/>
        </p:nvPicPr>
        <p:blipFill rotWithShape="1">
          <a:blip r:embed="rId2" cstate="print"/>
          <a:srcRect b="3014"/>
          <a:stretch/>
        </p:blipFill>
        <p:spPr>
          <a:xfrm>
            <a:off x="269349" y="2447834"/>
            <a:ext cx="8493651" cy="4009259"/>
          </a:xfrm>
          <a:prstGeom prst="rect">
            <a:avLst/>
          </a:prstGeom>
        </p:spPr>
      </p:pic>
      <p:sp>
        <p:nvSpPr>
          <p:cNvPr id="5" name="object 3">
            <a:extLst>
              <a:ext uri="{FF2B5EF4-FFF2-40B4-BE49-F238E27FC236}">
                <a16:creationId xmlns:a16="http://schemas.microsoft.com/office/drawing/2014/main" id="{B6B671B0-C58E-43E0-B000-D3A62ACD8879}"/>
              </a:ext>
              <a:ext uri="{C183D7F6-B498-43B3-948B-1728B52AA6E4}">
                <adec:decorative xmlns:adec="http://schemas.microsoft.com/office/drawing/2017/decorative" val="1"/>
              </a:ext>
            </a:extLst>
          </p:cNvPr>
          <p:cNvSpPr/>
          <p:nvPr/>
        </p:nvSpPr>
        <p:spPr>
          <a:xfrm>
            <a:off x="4986994" y="189244"/>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solidFill>
              <a:srgbClr val="5777B4"/>
            </a:solidFill>
          </a:ln>
          <a:effectLst/>
        </p:spPr>
        <p:txBody>
          <a:bodyPr wrap="square" lIns="0" tIns="0" rIns="0" bIns="0" rtlCol="0"/>
          <a:lstStyle/>
          <a:p>
            <a:endParaRPr dirty="0">
              <a:solidFill>
                <a:schemeClr val="bg1"/>
              </a:solidFill>
            </a:endParaRPr>
          </a:p>
        </p:txBody>
      </p:sp>
      <p:sp>
        <p:nvSpPr>
          <p:cNvPr id="7" name="TextBox 6">
            <a:extLst>
              <a:ext uri="{FF2B5EF4-FFF2-40B4-BE49-F238E27FC236}">
                <a16:creationId xmlns:a16="http://schemas.microsoft.com/office/drawing/2014/main" id="{38E12836-3DCF-5F89-58DF-68FB589E071D}"/>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22C5DA4E-A7FA-CAC4-8557-A3FE9069D520}"/>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5777B4"/>
            </a:solidFill>
          </a:ln>
        </p:spPr>
        <p:txBody>
          <a:bodyPr wrap="square" lIns="0" tIns="0" rIns="0" bIns="0" rtlCol="0"/>
          <a:lstStyle/>
          <a:p>
            <a:endParaRPr/>
          </a:p>
        </p:txBody>
      </p:sp>
      <p:sp>
        <p:nvSpPr>
          <p:cNvPr id="12" name="object 7">
            <a:extLst>
              <a:ext uri="{FF2B5EF4-FFF2-40B4-BE49-F238E27FC236}">
                <a16:creationId xmlns:a16="http://schemas.microsoft.com/office/drawing/2014/main" id="{FD2C4067-94B5-6D96-A211-210D9312539D}"/>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rgbClr val="5777B4"/>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3" name="Title 5">
            <a:extLst>
              <a:ext uri="{FF2B5EF4-FFF2-40B4-BE49-F238E27FC236}">
                <a16:creationId xmlns:a16="http://schemas.microsoft.com/office/drawing/2014/main" id="{7EA3A71F-E3CC-ABDF-A68F-9542F16A927C}"/>
              </a:ext>
            </a:extLst>
          </p:cNvPr>
          <p:cNvSpPr txBox="1">
            <a:spLocks noGrp="1"/>
          </p:cNvSpPr>
          <p:nvPr>
            <p:ph type="title" idx="4294967295"/>
          </p:nvPr>
        </p:nvSpPr>
        <p:spPr>
          <a:xfrm>
            <a:off x="152385" y="189601"/>
            <a:ext cx="6410340" cy="666404"/>
          </a:xfrm>
          <a:prstGeom prst="rect">
            <a:avLst/>
          </a:prstGeom>
          <a:solidFill>
            <a:srgbClr val="5777B4"/>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Curriculum Design and Delivery</a:t>
            </a:r>
          </a:p>
        </p:txBody>
      </p:sp>
    </p:spTree>
    <p:extLst>
      <p:ext uri="{BB962C8B-B14F-4D97-AF65-F5344CB8AC3E}">
        <p14:creationId xmlns:p14="http://schemas.microsoft.com/office/powerpoint/2010/main" val="377812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33387D5-C1F3-916F-0B82-C7618E639EEB}"/>
              </a:ext>
            </a:extLst>
          </p:cNvPr>
          <p:cNvSpPr txBox="1"/>
          <p:nvPr/>
        </p:nvSpPr>
        <p:spPr>
          <a:xfrm>
            <a:off x="427789" y="1198369"/>
            <a:ext cx="11395616" cy="4893647"/>
          </a:xfrm>
          <a:prstGeom prst="rect">
            <a:avLst/>
          </a:prstGeom>
          <a:noFill/>
        </p:spPr>
        <p:txBody>
          <a:bodyPr wrap="square" rtlCol="0">
            <a:spAutoFit/>
          </a:bodyPr>
          <a:lstStyle/>
          <a:p>
            <a:r>
              <a:rPr lang="en-US" sz="1200" b="1" dirty="0">
                <a:solidFill>
                  <a:srgbClr val="000000"/>
                </a:solidFill>
                <a:latin typeface="Manrope" pitchFamily="2" charset="0"/>
              </a:rPr>
              <a:t>Be transparent about the assumed knowledge and skills required for success</a:t>
            </a:r>
            <a:r>
              <a:rPr lang="en-US" sz="1200" dirty="0">
                <a:solidFill>
                  <a:srgbClr val="000000"/>
                </a:solidFill>
                <a:latin typeface="Manrope" pitchFamily="2" charset="0"/>
              </a:rPr>
              <a:t>. Inclusive programmes consider students with different entry qualifications (e.g. A level vs BTEC), and proactively ensure that all students start the programme with the skills and knowledge required. This could be done by an intensive start to the programme designed to ‘level the playing field’ before new content is introduced.</a:t>
            </a:r>
          </a:p>
          <a:p>
            <a:r>
              <a:rPr lang="en-US" sz="1200" dirty="0">
                <a:solidFill>
                  <a:srgbClr val="000000"/>
                </a:solidFill>
                <a:latin typeface="Manrope" pitchFamily="2" charset="0"/>
              </a:rPr>
              <a:t> </a:t>
            </a:r>
          </a:p>
          <a:p>
            <a:r>
              <a:rPr lang="en-US" sz="1200" b="1" dirty="0">
                <a:solidFill>
                  <a:srgbClr val="000000"/>
                </a:solidFill>
                <a:latin typeface="Manrope" pitchFamily="2" charset="0"/>
              </a:rPr>
              <a:t>Adopt a diverse and decolonised range of perspectives</a:t>
            </a:r>
            <a:r>
              <a:rPr lang="en-US" sz="1200" dirty="0">
                <a:solidFill>
                  <a:srgbClr val="000000"/>
                </a:solidFill>
                <a:latin typeface="Manrope" pitchFamily="2" charset="0"/>
              </a:rPr>
              <a:t>. Decolonisation requires that historical power imbalances are confronted within the curriculum, including the dominance of White European mindsets on the discipline. This is an issue for all disciplines, not just the arts and humanities. For example, a decolonised economics programme would examine the relationship between the historical slave trade and modern global economic disparities. Inclusive healthcare programmes would consider health inequalities and diagnosis in Black and Asian populations, as well as ableist attitudes within health care.</a:t>
            </a:r>
          </a:p>
          <a:p>
            <a:r>
              <a:rPr lang="en-US" sz="1200" dirty="0">
                <a:solidFill>
                  <a:srgbClr val="000000"/>
                </a:solidFill>
                <a:latin typeface="Manrope" pitchFamily="2" charset="0"/>
              </a:rPr>
              <a:t> </a:t>
            </a:r>
          </a:p>
          <a:p>
            <a:r>
              <a:rPr lang="en-US" sz="1200" b="1" dirty="0">
                <a:solidFill>
                  <a:srgbClr val="000000"/>
                </a:solidFill>
                <a:latin typeface="Manrope" pitchFamily="2" charset="0"/>
              </a:rPr>
              <a:t>Allow students to personalise their curriculum where possible</a:t>
            </a:r>
            <a:r>
              <a:rPr lang="en-US" sz="1200" dirty="0">
                <a:solidFill>
                  <a:srgbClr val="000000"/>
                </a:solidFill>
                <a:latin typeface="Manrope" pitchFamily="2" charset="0"/>
              </a:rPr>
              <a:t>. Inclusive programmes will give students flexibility and autonomy in how they demonstrate their learning. For example, students could be given a choice of essay topic within a module so that they can focus on something they are particularly interested in, which will increase motivation.</a:t>
            </a:r>
          </a:p>
          <a:p>
            <a:endParaRPr lang="en-US" sz="1200" dirty="0">
              <a:solidFill>
                <a:srgbClr val="000000"/>
              </a:solidFill>
              <a:latin typeface="Manrope" pitchFamily="2" charset="0"/>
            </a:endParaRPr>
          </a:p>
          <a:p>
            <a:r>
              <a:rPr lang="en-US" sz="1200" b="1" dirty="0">
                <a:solidFill>
                  <a:srgbClr val="000000"/>
                </a:solidFill>
                <a:latin typeface="Manrope" pitchFamily="2" charset="0"/>
              </a:rPr>
              <a:t>Proactively manage and remove barriers to engagement</a:t>
            </a:r>
            <a:r>
              <a:rPr lang="en-US" sz="1200" dirty="0">
                <a:solidFill>
                  <a:srgbClr val="000000"/>
                </a:solidFill>
                <a:latin typeface="Manrope" pitchFamily="2" charset="0"/>
              </a:rPr>
              <a:t>. Many students build their studies around other aspects of their lives, including caring responsibilities, commuting to campus and paid employment (Leese, 2010). Students with disabilities or long-term health conditions may find it more difficult to come to campus or engage with particular resources. Inclusive teaching activities are designed so that students can engage regardless of their personal circumstances.</a:t>
            </a:r>
          </a:p>
          <a:p>
            <a:r>
              <a:rPr lang="en-US" sz="1200" dirty="0">
                <a:solidFill>
                  <a:srgbClr val="000000"/>
                </a:solidFill>
                <a:latin typeface="Manrope" pitchFamily="2" charset="0"/>
              </a:rPr>
              <a:t> </a:t>
            </a:r>
          </a:p>
          <a:p>
            <a:r>
              <a:rPr lang="en-US" sz="1200" b="1" dirty="0">
                <a:solidFill>
                  <a:srgbClr val="000000"/>
                </a:solidFill>
                <a:latin typeface="Manrope" pitchFamily="2" charset="0"/>
              </a:rPr>
              <a:t>Give students authentic opportunities to practise their knowledge and skills</a:t>
            </a:r>
            <a:r>
              <a:rPr lang="en-US" sz="1200" dirty="0">
                <a:solidFill>
                  <a:srgbClr val="000000"/>
                </a:solidFill>
                <a:latin typeface="Manrope" pitchFamily="2" charset="0"/>
              </a:rPr>
              <a:t>. Learning should be active where possible, giving students regular opportunities to discuss, use and test their knowledge and skills. Pedagogy should be authentic and active, using strategies such as problem-based learning, collaborative project-based activities and reflection on learning. Active pedagogies have been shown to reduce educational inequalities such as awarding gaps.</a:t>
            </a:r>
          </a:p>
          <a:p>
            <a:r>
              <a:rPr lang="en-US" sz="1200" dirty="0">
                <a:solidFill>
                  <a:srgbClr val="000000"/>
                </a:solidFill>
                <a:latin typeface="Manrope" pitchFamily="2" charset="0"/>
              </a:rPr>
              <a:t> </a:t>
            </a:r>
          </a:p>
          <a:p>
            <a:r>
              <a:rPr lang="en-US" sz="1200" b="1" dirty="0">
                <a:solidFill>
                  <a:srgbClr val="000000"/>
                </a:solidFill>
                <a:latin typeface="Manrope" pitchFamily="2" charset="0"/>
              </a:rPr>
              <a:t>Ensure activities are inclusive. All students should feel included and respected in the activities they undertake</a:t>
            </a:r>
            <a:r>
              <a:rPr lang="en-US" sz="1200" dirty="0">
                <a:solidFill>
                  <a:srgbClr val="000000"/>
                </a:solidFill>
                <a:latin typeface="Manrope" pitchFamily="2" charset="0"/>
              </a:rPr>
              <a:t>. For example, an inclusive healthcare programme would actively consider language used when engaging with LGBTQIA+ or ethnic minority patients, or with non-English speaking patients. In other disciplines, it would be inappropriate to plan field work in countries where homosexuality is illegal.</a:t>
            </a:r>
            <a:endParaRPr lang="en-GB" sz="1200" i="0" dirty="0">
              <a:solidFill>
                <a:srgbClr val="000000"/>
              </a:solidFill>
              <a:effectLst/>
              <a:latin typeface="Manrope" pitchFamily="2" charset="0"/>
            </a:endParaRPr>
          </a:p>
        </p:txBody>
      </p:sp>
      <p:sp>
        <p:nvSpPr>
          <p:cNvPr id="31" name="object 3">
            <a:extLst>
              <a:ext uri="{FF2B5EF4-FFF2-40B4-BE49-F238E27FC236}">
                <a16:creationId xmlns:a16="http://schemas.microsoft.com/office/drawing/2014/main" id="{23CE468B-0A93-A2D6-C12E-E0C19159942C}"/>
              </a:ext>
              <a:ext uri="{C183D7F6-B498-43B3-948B-1728B52AA6E4}">
                <adec:decorative xmlns:adec="http://schemas.microsoft.com/office/drawing/2017/decorative" val="1"/>
              </a:ext>
            </a:extLst>
          </p:cNvPr>
          <p:cNvSpPr/>
          <p:nvPr/>
        </p:nvSpPr>
        <p:spPr>
          <a:xfrm>
            <a:off x="150441" y="1243646"/>
            <a:ext cx="248107" cy="195803"/>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15" name="object 3">
            <a:extLst>
              <a:ext uri="{FF2B5EF4-FFF2-40B4-BE49-F238E27FC236}">
                <a16:creationId xmlns:a16="http://schemas.microsoft.com/office/drawing/2014/main" id="{A1AB774F-8853-4BCC-9437-579CD14F4891}"/>
              </a:ext>
              <a:ext uri="{C183D7F6-B498-43B3-948B-1728B52AA6E4}">
                <adec:decorative xmlns:adec="http://schemas.microsoft.com/office/drawing/2017/decorative" val="1"/>
              </a:ext>
            </a:extLst>
          </p:cNvPr>
          <p:cNvSpPr/>
          <p:nvPr/>
        </p:nvSpPr>
        <p:spPr>
          <a:xfrm>
            <a:off x="165061" y="1999288"/>
            <a:ext cx="248107" cy="195803"/>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16" name="object 3">
            <a:extLst>
              <a:ext uri="{FF2B5EF4-FFF2-40B4-BE49-F238E27FC236}">
                <a16:creationId xmlns:a16="http://schemas.microsoft.com/office/drawing/2014/main" id="{F74BAE72-B6DC-4908-9670-0BC7BC799BAF}"/>
              </a:ext>
              <a:ext uri="{C183D7F6-B498-43B3-948B-1728B52AA6E4}">
                <adec:decorative xmlns:adec="http://schemas.microsoft.com/office/drawing/2017/decorative" val="1"/>
              </a:ext>
            </a:extLst>
          </p:cNvPr>
          <p:cNvSpPr/>
          <p:nvPr/>
        </p:nvSpPr>
        <p:spPr>
          <a:xfrm>
            <a:off x="150441" y="2916122"/>
            <a:ext cx="248107" cy="195803"/>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17" name="object 3">
            <a:extLst>
              <a:ext uri="{FF2B5EF4-FFF2-40B4-BE49-F238E27FC236}">
                <a16:creationId xmlns:a16="http://schemas.microsoft.com/office/drawing/2014/main" id="{4B848BF5-86CC-4558-8463-AB29A5E83DBD}"/>
              </a:ext>
              <a:ext uri="{C183D7F6-B498-43B3-948B-1728B52AA6E4}">
                <adec:decorative xmlns:adec="http://schemas.microsoft.com/office/drawing/2017/decorative" val="1"/>
              </a:ext>
            </a:extLst>
          </p:cNvPr>
          <p:cNvSpPr/>
          <p:nvPr/>
        </p:nvSpPr>
        <p:spPr>
          <a:xfrm>
            <a:off x="147160" y="4528811"/>
            <a:ext cx="248107" cy="195803"/>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18" name="object 3">
            <a:extLst>
              <a:ext uri="{FF2B5EF4-FFF2-40B4-BE49-F238E27FC236}">
                <a16:creationId xmlns:a16="http://schemas.microsoft.com/office/drawing/2014/main" id="{52F27E0D-120D-4563-B681-F6092FC420C5}"/>
              </a:ext>
              <a:ext uri="{C183D7F6-B498-43B3-948B-1728B52AA6E4}">
                <adec:decorative xmlns:adec="http://schemas.microsoft.com/office/drawing/2017/decorative" val="1"/>
              </a:ext>
            </a:extLst>
          </p:cNvPr>
          <p:cNvSpPr/>
          <p:nvPr/>
        </p:nvSpPr>
        <p:spPr>
          <a:xfrm>
            <a:off x="165060" y="3626985"/>
            <a:ext cx="248107" cy="195803"/>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19" name="object 3">
            <a:extLst>
              <a:ext uri="{FF2B5EF4-FFF2-40B4-BE49-F238E27FC236}">
                <a16:creationId xmlns:a16="http://schemas.microsoft.com/office/drawing/2014/main" id="{32935F59-567A-4FE8-BBAD-0606FF121CF3}"/>
              </a:ext>
              <a:ext uri="{C183D7F6-B498-43B3-948B-1728B52AA6E4}">
                <adec:decorative xmlns:adec="http://schemas.microsoft.com/office/drawing/2017/decorative" val="1"/>
              </a:ext>
            </a:extLst>
          </p:cNvPr>
          <p:cNvSpPr/>
          <p:nvPr/>
        </p:nvSpPr>
        <p:spPr>
          <a:xfrm>
            <a:off x="147160" y="5274719"/>
            <a:ext cx="248107" cy="195803"/>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3" name="object 3">
            <a:extLst>
              <a:ext uri="{FF2B5EF4-FFF2-40B4-BE49-F238E27FC236}">
                <a16:creationId xmlns:a16="http://schemas.microsoft.com/office/drawing/2014/main" id="{68F1C47E-3063-9345-179D-08185808982C}"/>
              </a:ext>
              <a:ext uri="{C183D7F6-B498-43B3-948B-1728B52AA6E4}">
                <adec:decorative xmlns:adec="http://schemas.microsoft.com/office/drawing/2017/decorative" val="1"/>
              </a:ext>
            </a:extLst>
          </p:cNvPr>
          <p:cNvSpPr/>
          <p:nvPr/>
        </p:nvSpPr>
        <p:spPr>
          <a:xfrm>
            <a:off x="4364994" y="188387"/>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solidFill>
              <a:srgbClr val="5777B4"/>
            </a:solidFill>
          </a:ln>
          <a:effectLst/>
        </p:spPr>
        <p:txBody>
          <a:bodyPr wrap="square" lIns="0" tIns="0" rIns="0" bIns="0" rtlCol="0"/>
          <a:lstStyle/>
          <a:p>
            <a:endParaRPr dirty="0">
              <a:solidFill>
                <a:schemeClr val="bg1"/>
              </a:solidFill>
            </a:endParaRPr>
          </a:p>
        </p:txBody>
      </p:sp>
      <p:sp>
        <p:nvSpPr>
          <p:cNvPr id="7" name="object 7">
            <a:extLst>
              <a:ext uri="{FF2B5EF4-FFF2-40B4-BE49-F238E27FC236}">
                <a16:creationId xmlns:a16="http://schemas.microsoft.com/office/drawing/2014/main" id="{113D2EE3-365D-CDAB-53B6-197513211DE8}"/>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5777B4"/>
            </a:solidFill>
          </a:ln>
        </p:spPr>
        <p:txBody>
          <a:bodyPr wrap="square" lIns="0" tIns="0" rIns="0" bIns="0" rtlCol="0"/>
          <a:lstStyle/>
          <a:p>
            <a:endParaRPr/>
          </a:p>
        </p:txBody>
      </p:sp>
      <p:sp>
        <p:nvSpPr>
          <p:cNvPr id="8" name="object 7">
            <a:extLst>
              <a:ext uri="{FF2B5EF4-FFF2-40B4-BE49-F238E27FC236}">
                <a16:creationId xmlns:a16="http://schemas.microsoft.com/office/drawing/2014/main" id="{02EE9DD4-E046-723A-3FF5-F99A9F40DB47}"/>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rgbClr val="5777B4"/>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9" name="Title 5">
            <a:extLst>
              <a:ext uri="{FF2B5EF4-FFF2-40B4-BE49-F238E27FC236}">
                <a16:creationId xmlns:a16="http://schemas.microsoft.com/office/drawing/2014/main" id="{7F6B4008-76C5-33B5-C17C-0521D7B9B7F7}"/>
              </a:ext>
            </a:extLst>
          </p:cNvPr>
          <p:cNvSpPr txBox="1">
            <a:spLocks noGrp="1"/>
          </p:cNvSpPr>
          <p:nvPr>
            <p:ph type="title" idx="4294967295"/>
          </p:nvPr>
        </p:nvSpPr>
        <p:spPr>
          <a:xfrm>
            <a:off x="152385" y="189601"/>
            <a:ext cx="5762640" cy="666404"/>
          </a:xfrm>
          <a:prstGeom prst="rect">
            <a:avLst/>
          </a:prstGeom>
          <a:solidFill>
            <a:srgbClr val="5777B4"/>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An inclusive curriculum will:</a:t>
            </a:r>
          </a:p>
        </p:txBody>
      </p:sp>
      <p:sp>
        <p:nvSpPr>
          <p:cNvPr id="10" name="TextBox 9">
            <a:extLst>
              <a:ext uri="{FF2B5EF4-FFF2-40B4-BE49-F238E27FC236}">
                <a16:creationId xmlns:a16="http://schemas.microsoft.com/office/drawing/2014/main" id="{69C1488C-CA14-98F0-B307-6732FADDEB12}"/>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Tree>
    <p:extLst>
      <p:ext uri="{BB962C8B-B14F-4D97-AF65-F5344CB8AC3E}">
        <p14:creationId xmlns:p14="http://schemas.microsoft.com/office/powerpoint/2010/main" val="1208099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6E04F72-B2F7-7E8D-FB74-F7659C1FB21F}"/>
              </a:ext>
              <a:ext uri="{C183D7F6-B498-43B3-948B-1728B52AA6E4}">
                <adec:decorative xmlns:adec="http://schemas.microsoft.com/office/drawing/2017/decorative" val="1"/>
              </a:ext>
            </a:extLst>
          </p:cNvPr>
          <p:cNvSpPr/>
          <p:nvPr/>
        </p:nvSpPr>
        <p:spPr>
          <a:xfrm>
            <a:off x="7806634"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solidFill>
              <a:srgbClr val="5777B4"/>
            </a:solidFill>
          </a:ln>
          <a:effectLst/>
        </p:spPr>
        <p:txBody>
          <a:bodyPr wrap="square" lIns="0" tIns="0" rIns="0" bIns="0" rtlCol="0"/>
          <a:lstStyle/>
          <a:p>
            <a:endParaRPr dirty="0">
              <a:solidFill>
                <a:schemeClr val="bg1"/>
              </a:solidFill>
            </a:endParaRPr>
          </a:p>
        </p:txBody>
      </p:sp>
      <p:sp>
        <p:nvSpPr>
          <p:cNvPr id="4" name="object 7">
            <a:extLst>
              <a:ext uri="{FF2B5EF4-FFF2-40B4-BE49-F238E27FC236}">
                <a16:creationId xmlns:a16="http://schemas.microsoft.com/office/drawing/2014/main" id="{57D0E618-32E6-EB30-391F-311D26DC63F4}"/>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5777B4"/>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6" name="Title 5">
            <a:extLst>
              <a:ext uri="{FF2B5EF4-FFF2-40B4-BE49-F238E27FC236}">
                <a16:creationId xmlns:a16="http://schemas.microsoft.com/office/drawing/2014/main" id="{0E96FF7A-0EDF-773C-1949-2F0071172AC2}"/>
              </a:ext>
            </a:extLst>
          </p:cNvPr>
          <p:cNvSpPr>
            <a:spLocks noGrp="1"/>
          </p:cNvSpPr>
          <p:nvPr>
            <p:ph type="title" idx="4294967295"/>
          </p:nvPr>
        </p:nvSpPr>
        <p:spPr>
          <a:xfrm>
            <a:off x="152386" y="174220"/>
            <a:ext cx="9153539" cy="666404"/>
          </a:xfrm>
          <a:prstGeom prst="rect">
            <a:avLst/>
          </a:prstGeom>
          <a:solidFill>
            <a:srgbClr val="5777B4"/>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spcBef>
                <a:spcPts val="0"/>
              </a:spcBef>
              <a:defRPr/>
            </a:pPr>
            <a:r>
              <a:rPr lang="en-GB" sz="3200" dirty="0">
                <a:latin typeface="Manrope" pitchFamily="2" charset="0"/>
              </a:rPr>
              <a:t>Curriculum Design and Delivery: My </a:t>
            </a:r>
            <a:r>
              <a:rPr kumimoji="0" lang="en-GB" sz="3200" b="1" i="0" u="none" strike="noStrike" kern="1200" cap="none" spc="0" normalizeH="0" baseline="0" noProof="0" dirty="0">
                <a:ln>
                  <a:noFill/>
                </a:ln>
                <a:solidFill>
                  <a:schemeClr val="lt1"/>
                </a:solidFill>
                <a:effectLst/>
                <a:uLnTx/>
                <a:uFillTx/>
                <a:latin typeface="Manrope" pitchFamily="2" charset="0"/>
              </a:rPr>
              <a:t>Checklist</a:t>
            </a:r>
          </a:p>
        </p:txBody>
      </p:sp>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782699250"/>
              </p:ext>
            </p:extLst>
          </p:nvPr>
        </p:nvGraphicFramePr>
        <p:xfrm>
          <a:off x="152383" y="1030951"/>
          <a:ext cx="11671017" cy="433832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Within my personal teaching practice I ensure that: </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Yes</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No</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Maybe</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N/A</a:t>
                      </a:r>
                    </a:p>
                  </a:txBody>
                  <a:tcPr>
                    <a:solidFill>
                      <a:srgbClr val="5777B4"/>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I embed inclusive education practices within my teaching and assessment planning, design and delivery, with support from the programme team</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work with students as active partners in curriculum design and delivery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actively consider the content that students are likely to have covered before university (e.g. A level, GCSE, BTEC syllabus) and design interventions to address disparities and gaps in knowledge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include opportunities for students to test relevant pre-existing knowledge before introducing new content, and support students to address any gaps identified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teaching content has been reviewed to ensure it goes beyond white European perspectives i.e. has been decolonised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teaching highlights diverse figures within the discipline to students (e.g. LGBTQIA+/Black/Asian/Disabled researchers, authors, or policy makers)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students can personalise their curriculum where appropriate, i.e. can focus on relevant topics of personal interest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work with students to review my teaching materials to pro-actively point out any language that is not clear and consistent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teaching resources are made available in appropriate accessible formats in advance of scheduled teaching sessions wherever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teaching adopts an active and authentic learning approach, not being overly reliant on didactic lecturing, and designed to be accessible to all students (considering e.g. disability, international students, those with limited financial resources)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7" name="TextBox 6">
            <a:extLst>
              <a:ext uri="{FF2B5EF4-FFF2-40B4-BE49-F238E27FC236}">
                <a16:creationId xmlns:a16="http://schemas.microsoft.com/office/drawing/2014/main" id="{6ABAF8CB-B0FD-7CEF-21D5-85DEACD690DB}"/>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7">
            <a:extLst>
              <a:ext uri="{FF2B5EF4-FFF2-40B4-BE49-F238E27FC236}">
                <a16:creationId xmlns:a16="http://schemas.microsoft.com/office/drawing/2014/main" id="{0BC945FB-114A-1F41-8DEC-CC7FB79AF168}"/>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5777B4"/>
            </a:solidFill>
          </a:ln>
        </p:spPr>
        <p:txBody>
          <a:bodyPr wrap="square" lIns="0" tIns="0" rIns="0" bIns="0" rtlCol="0"/>
          <a:lstStyle/>
          <a:p>
            <a:endParaRPr/>
          </a:p>
        </p:txBody>
      </p:sp>
    </p:spTree>
    <p:extLst>
      <p:ext uri="{BB962C8B-B14F-4D97-AF65-F5344CB8AC3E}">
        <p14:creationId xmlns:p14="http://schemas.microsoft.com/office/powerpoint/2010/main" val="267375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3910910627"/>
              </p:ext>
            </p:extLst>
          </p:nvPr>
        </p:nvGraphicFramePr>
        <p:xfrm>
          <a:off x="152383" y="1030951"/>
          <a:ext cx="11671017" cy="433832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programme team ensure that: </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Yes</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No</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Maybe</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N/A</a:t>
                      </a:r>
                    </a:p>
                  </a:txBody>
                  <a:tcPr>
                    <a:solidFill>
                      <a:srgbClr val="5777B4"/>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Our curriculum planning, design and delivery actively embed inclusive education, and staff are supported to achieve these in practice</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students are active partners in curriculum design, development and delivery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actively considers the content that students are likely to have covered before university (e.g. A level, GCSE, BTEC syllabus) and design interventions to address disparities and gaps in knowledge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includes opportunities for students to test relevant pre-existing knowledge before introducing new content, and address any gaps identified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teaching content has been reviewed to ensure it goes beyond white European perspectives i.e. has been decolonised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curriculum highlights diverse figures within the discipline to students (e.g. LGBTQIA+/Black/Asian/Disabled researchers, authors, or policy makers)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students can personalise their curriculum, i.e. can focus on relevant topics of personal interest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work with students to review our teaching materials to pro-actively point out any language that is not clear and consistent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teaching resources are made available in appropriate accessible formats in advance of scheduled teaching sessions wherever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teaching adopts an active and authentic learning approach, not being overly reliant on didactic lecturing, and designed to be accessible to all students (considering e.g. disability, international students, those with limited financial resources)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4" name="object 7">
            <a:extLst>
              <a:ext uri="{FF2B5EF4-FFF2-40B4-BE49-F238E27FC236}">
                <a16:creationId xmlns:a16="http://schemas.microsoft.com/office/drawing/2014/main" id="{57D0E618-32E6-EB30-391F-311D26DC63F4}"/>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5777B4"/>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8" name="TextBox 7">
            <a:extLst>
              <a:ext uri="{FF2B5EF4-FFF2-40B4-BE49-F238E27FC236}">
                <a16:creationId xmlns:a16="http://schemas.microsoft.com/office/drawing/2014/main" id="{F798E627-210F-6749-B2BF-A787A286CE94}"/>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9" name="object 7">
            <a:extLst>
              <a:ext uri="{FF2B5EF4-FFF2-40B4-BE49-F238E27FC236}">
                <a16:creationId xmlns:a16="http://schemas.microsoft.com/office/drawing/2014/main" id="{531AB333-6CAC-F431-86D7-C47908D67736}"/>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5777B4"/>
            </a:solidFill>
          </a:ln>
        </p:spPr>
        <p:txBody>
          <a:bodyPr wrap="square" lIns="0" tIns="0" rIns="0" bIns="0" rtlCol="0"/>
          <a:lstStyle/>
          <a:p>
            <a:endParaRPr/>
          </a:p>
        </p:txBody>
      </p:sp>
      <p:sp>
        <p:nvSpPr>
          <p:cNvPr id="10" name="object 3">
            <a:extLst>
              <a:ext uri="{FF2B5EF4-FFF2-40B4-BE49-F238E27FC236}">
                <a16:creationId xmlns:a16="http://schemas.microsoft.com/office/drawing/2014/main" id="{2F28F593-44D6-0774-F0F8-21BC62B7D966}"/>
              </a:ext>
              <a:ext uri="{C183D7F6-B498-43B3-948B-1728B52AA6E4}">
                <adec:decorative xmlns:adec="http://schemas.microsoft.com/office/drawing/2017/decorative" val="1"/>
              </a:ext>
            </a:extLst>
          </p:cNvPr>
          <p:cNvSpPr/>
          <p:nvPr/>
        </p:nvSpPr>
        <p:spPr>
          <a:xfrm>
            <a:off x="9252856"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solidFill>
              <a:srgbClr val="5777B4"/>
            </a:solidFill>
          </a:ln>
          <a:effectLst/>
        </p:spPr>
        <p:txBody>
          <a:bodyPr wrap="square" lIns="0" tIns="0" rIns="0" bIns="0" rtlCol="0"/>
          <a:lstStyle/>
          <a:p>
            <a:endParaRPr dirty="0">
              <a:solidFill>
                <a:schemeClr val="bg1"/>
              </a:solidFill>
            </a:endParaRPr>
          </a:p>
        </p:txBody>
      </p:sp>
      <p:sp>
        <p:nvSpPr>
          <p:cNvPr id="11" name="object 7">
            <a:extLst>
              <a:ext uri="{FF2B5EF4-FFF2-40B4-BE49-F238E27FC236}">
                <a16:creationId xmlns:a16="http://schemas.microsoft.com/office/drawing/2014/main" id="{2C2DE856-B016-DB54-A8C6-A8EF2B721404}"/>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5777B4"/>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2" name="Title 5">
            <a:extLst>
              <a:ext uri="{FF2B5EF4-FFF2-40B4-BE49-F238E27FC236}">
                <a16:creationId xmlns:a16="http://schemas.microsoft.com/office/drawing/2014/main" id="{BFD0C3F4-8C8D-EEAD-1082-3DFBEB8E5BEF}"/>
              </a:ext>
            </a:extLst>
          </p:cNvPr>
          <p:cNvSpPr txBox="1">
            <a:spLocks noGrp="1"/>
          </p:cNvSpPr>
          <p:nvPr>
            <p:ph type="title" idx="4294967295"/>
          </p:nvPr>
        </p:nvSpPr>
        <p:spPr>
          <a:xfrm>
            <a:off x="152386" y="174220"/>
            <a:ext cx="10601339" cy="666404"/>
          </a:xfrm>
          <a:prstGeom prst="rect">
            <a:avLst/>
          </a:prstGeom>
          <a:solidFill>
            <a:srgbClr val="5777B4"/>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Manrope" pitchFamily="2" charset="0"/>
                <a:ea typeface="+mn-ea"/>
                <a:cs typeface="+mn-cs"/>
              </a:rPr>
              <a:t>Curriculum Design and Delivery: Programme Team Checklist</a:t>
            </a:r>
          </a:p>
        </p:txBody>
      </p:sp>
    </p:spTree>
    <p:extLst>
      <p:ext uri="{BB962C8B-B14F-4D97-AF65-F5344CB8AC3E}">
        <p14:creationId xmlns:p14="http://schemas.microsoft.com/office/powerpoint/2010/main" val="2714073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3792325749"/>
              </p:ext>
            </p:extLst>
          </p:nvPr>
        </p:nvGraphicFramePr>
        <p:xfrm>
          <a:off x="152383" y="1030951"/>
          <a:ext cx="11671017" cy="459740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institution systems and processes ensure that:</a:t>
                      </a:r>
                    </a:p>
                  </a:txBody>
                  <a:tcPr>
                    <a:solidFill>
                      <a:srgbClr val="5777B4"/>
                    </a:solidFill>
                  </a:tcPr>
                </a:tc>
                <a:tc>
                  <a:txBody>
                    <a:bodyPr/>
                    <a:lstStyle/>
                    <a:p>
                      <a:r>
                        <a:rPr lang="en-GB" sz="1100" dirty="0">
                          <a:solidFill>
                            <a:schemeClr val="tx1"/>
                          </a:solidFill>
                          <a:latin typeface="Manrope" pitchFamily="2" charset="0"/>
                          <a:cs typeface="Mangal" panose="020B0502040204020203" pitchFamily="18" charset="0"/>
                        </a:rPr>
                        <a:t>Yes</a:t>
                      </a:r>
                    </a:p>
                  </a:txBody>
                  <a:tcPr>
                    <a:solidFill>
                      <a:srgbClr val="5777B4"/>
                    </a:solidFill>
                  </a:tcPr>
                </a:tc>
                <a:tc>
                  <a:txBody>
                    <a:bodyPr/>
                    <a:lstStyle/>
                    <a:p>
                      <a:r>
                        <a:rPr lang="en-GB" sz="1100" dirty="0">
                          <a:solidFill>
                            <a:schemeClr val="tx1"/>
                          </a:solidFill>
                          <a:latin typeface="Manrope" pitchFamily="2" charset="0"/>
                          <a:cs typeface="Mangal" panose="020B0502040204020203" pitchFamily="18" charset="0"/>
                        </a:rPr>
                        <a:t>No</a:t>
                      </a:r>
                    </a:p>
                  </a:txBody>
                  <a:tcPr>
                    <a:solidFill>
                      <a:srgbClr val="5777B4"/>
                    </a:solidFill>
                  </a:tcPr>
                </a:tc>
                <a:tc>
                  <a:txBody>
                    <a:bodyPr/>
                    <a:lstStyle/>
                    <a:p>
                      <a:r>
                        <a:rPr lang="en-GB" sz="1100" dirty="0">
                          <a:solidFill>
                            <a:schemeClr val="tx1"/>
                          </a:solidFill>
                          <a:latin typeface="Manrope" pitchFamily="2" charset="0"/>
                          <a:cs typeface="Mangal" panose="020B0502040204020203" pitchFamily="18" charset="0"/>
                        </a:rPr>
                        <a:t>Maybe</a:t>
                      </a:r>
                    </a:p>
                  </a:txBody>
                  <a:tcPr>
                    <a:solidFill>
                      <a:srgbClr val="5777B4"/>
                    </a:solidFill>
                  </a:tcPr>
                </a:tc>
                <a:tc>
                  <a:txBody>
                    <a:bodyPr/>
                    <a:lstStyle/>
                    <a:p>
                      <a:r>
                        <a:rPr lang="en-GB" sz="1100" dirty="0">
                          <a:solidFill>
                            <a:schemeClr val="tx1"/>
                          </a:solidFill>
                          <a:latin typeface="Manrope" pitchFamily="2" charset="0"/>
                          <a:cs typeface="Mangal" panose="020B0502040204020203" pitchFamily="18" charset="0"/>
                        </a:rPr>
                        <a:t>N/A</a:t>
                      </a:r>
                    </a:p>
                  </a:txBody>
                  <a:tcPr>
                    <a:solidFill>
                      <a:srgbClr val="5777B4"/>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Curriculum planning and design processes embed inclusive education, and staff are supported to achieve these in practice</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Students are active partners in curriculum design, development and delivery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Programmes actively consider the content that students are likely to have covered before university (e.g. A level, GCSE, BTEC syllabus) and staff are supported to design interventions to address disparities and gaps in knowledge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Programmes include opportunities for students to test relevant pre-existing knowledge before introducing new content and staff are supported to address any gaps identified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Curriculum design processes ensure content has been reviewed to go beyond white European perspectives i.e. has been decolonised, and staff are supported to implement this in their areas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Curriculum design processes enable staff to highlight diverse figures within the discipline to students (e.g. LGBTQIA+/Black/Asian/Disabled researchers, authors, or policy makers)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Curriculum design enables students to personalise their curriculum, i.e. can focus on relevant topics of personal interest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work in partnership with students to review teaching materials, and pro-actively point out any language that is not clear and consistent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make teaching resources available in appropriate accessible formats in advance of scheduled teaching sessions wherever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adopt an active and authentic learning approach, not being overly reliant on didactic lecturing, and designed to be accessible to all students (considering e.g. disability, international students, those with limited financial resources)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9" name="TextBox 8">
            <a:extLst>
              <a:ext uri="{FF2B5EF4-FFF2-40B4-BE49-F238E27FC236}">
                <a16:creationId xmlns:a16="http://schemas.microsoft.com/office/drawing/2014/main" id="{6F17090F-E272-6AC7-2DFE-B4ACCD420DC1}"/>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6E194BC6-41F1-A8B8-9237-02E6D36AF439}"/>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5777B4"/>
            </a:solidFill>
          </a:ln>
        </p:spPr>
        <p:txBody>
          <a:bodyPr wrap="square" lIns="0" tIns="0" rIns="0" bIns="0" rtlCol="0"/>
          <a:lstStyle/>
          <a:p>
            <a:endParaRPr/>
          </a:p>
        </p:txBody>
      </p:sp>
      <p:sp>
        <p:nvSpPr>
          <p:cNvPr id="11" name="object 3">
            <a:extLst>
              <a:ext uri="{FF2B5EF4-FFF2-40B4-BE49-F238E27FC236}">
                <a16:creationId xmlns:a16="http://schemas.microsoft.com/office/drawing/2014/main" id="{06B9E99F-011F-FCA0-F1E3-49704890AE80}"/>
              </a:ext>
              <a:ext uri="{C183D7F6-B498-43B3-948B-1728B52AA6E4}">
                <adec:decorative xmlns:adec="http://schemas.microsoft.com/office/drawing/2017/decorative" val="1"/>
              </a:ext>
            </a:extLst>
          </p:cNvPr>
          <p:cNvSpPr/>
          <p:nvPr/>
        </p:nvSpPr>
        <p:spPr>
          <a:xfrm>
            <a:off x="7968559"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solidFill>
              <a:srgbClr val="5777B4"/>
            </a:solidFill>
          </a:ln>
          <a:effectLst/>
        </p:spPr>
        <p:txBody>
          <a:bodyPr wrap="square" lIns="0" tIns="0" rIns="0" bIns="0" rtlCol="0"/>
          <a:lstStyle/>
          <a:p>
            <a:endParaRPr dirty="0">
              <a:solidFill>
                <a:schemeClr val="bg1"/>
              </a:solidFill>
            </a:endParaRPr>
          </a:p>
        </p:txBody>
      </p:sp>
      <p:sp>
        <p:nvSpPr>
          <p:cNvPr id="12" name="object 7">
            <a:extLst>
              <a:ext uri="{FF2B5EF4-FFF2-40B4-BE49-F238E27FC236}">
                <a16:creationId xmlns:a16="http://schemas.microsoft.com/office/drawing/2014/main" id="{C2BDA8C1-D69C-CA97-CC27-C059555DC85E}"/>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5777B4"/>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4" name="Title 5">
            <a:extLst>
              <a:ext uri="{FF2B5EF4-FFF2-40B4-BE49-F238E27FC236}">
                <a16:creationId xmlns:a16="http://schemas.microsoft.com/office/drawing/2014/main" id="{F6BCE704-14C3-F302-316C-7BF188AA3F10}"/>
              </a:ext>
            </a:extLst>
          </p:cNvPr>
          <p:cNvSpPr txBox="1">
            <a:spLocks noGrp="1"/>
          </p:cNvSpPr>
          <p:nvPr>
            <p:ph type="title" idx="4294967295"/>
          </p:nvPr>
        </p:nvSpPr>
        <p:spPr>
          <a:xfrm>
            <a:off x="152386" y="174220"/>
            <a:ext cx="9420239" cy="666404"/>
          </a:xfrm>
          <a:prstGeom prst="rect">
            <a:avLst/>
          </a:prstGeom>
          <a:solidFill>
            <a:srgbClr val="5777B4"/>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Curriculum Design and Delivery: Senior Leader</a:t>
            </a:r>
          </a:p>
        </p:txBody>
      </p:sp>
    </p:spTree>
    <p:extLst>
      <p:ext uri="{BB962C8B-B14F-4D97-AF65-F5344CB8AC3E}">
        <p14:creationId xmlns:p14="http://schemas.microsoft.com/office/powerpoint/2010/main" val="3702684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3F1AC8C-E208-F6A3-29C0-5F36C8F7043E}"/>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3749" t="-1575" r="65467" b="65975"/>
          <a:stretch/>
        </p:blipFill>
        <p:spPr>
          <a:xfrm>
            <a:off x="1074788" y="2876517"/>
            <a:ext cx="9715500" cy="3578222"/>
          </a:xfrm>
          <a:prstGeom prst="rect">
            <a:avLst/>
          </a:prstGeom>
        </p:spPr>
      </p:pic>
      <p:sp>
        <p:nvSpPr>
          <p:cNvPr id="3" name="TextBox 2">
            <a:extLst>
              <a:ext uri="{FF2B5EF4-FFF2-40B4-BE49-F238E27FC236}">
                <a16:creationId xmlns:a16="http://schemas.microsoft.com/office/drawing/2014/main" id="{5B050EBD-123A-78D4-6387-CC9C67A73AEF}"/>
              </a:ext>
            </a:extLst>
          </p:cNvPr>
          <p:cNvSpPr txBox="1"/>
          <p:nvPr/>
        </p:nvSpPr>
        <p:spPr>
          <a:xfrm>
            <a:off x="152387" y="1237350"/>
            <a:ext cx="11671018" cy="1384995"/>
          </a:xfrm>
          <a:prstGeom prst="rect">
            <a:avLst/>
          </a:prstGeom>
          <a:noFill/>
        </p:spPr>
        <p:txBody>
          <a:bodyPr wrap="square" rtlCol="0">
            <a:spAutoFit/>
          </a:bodyPr>
          <a:lstStyle/>
          <a:p>
            <a:pPr algn="l"/>
            <a:r>
              <a:rPr lang="en-GB" sz="1200" b="0" i="0" dirty="0">
                <a:solidFill>
                  <a:srgbClr val="000000"/>
                </a:solidFill>
                <a:effectLst/>
                <a:latin typeface="Manrope" pitchFamily="2" charset="0"/>
              </a:rPr>
              <a:t>Assessment is a major driver of student learning but is also a source of considerable anxiety for many students. Poorly designed assessment strategies can act as a barrier to learning, and potentially reinforce educational inequalities. Inclusive assessment goes beyond the provision of reasonable adjustments for individual students with disabilities, towards a model where flexibility of assessment is available for all (Waterfield and West, 2006).</a:t>
            </a:r>
          </a:p>
          <a:p>
            <a:pPr algn="l"/>
            <a:endParaRPr lang="en-GB" sz="1200" b="0" i="0" dirty="0">
              <a:solidFill>
                <a:srgbClr val="000000"/>
              </a:solidFill>
              <a:effectLst/>
              <a:latin typeface="Manrope" pitchFamily="2" charset="0"/>
            </a:endParaRPr>
          </a:p>
          <a:p>
            <a:pPr algn="l"/>
            <a:r>
              <a:rPr lang="en-GB" sz="1200" b="0" i="0" dirty="0">
                <a:solidFill>
                  <a:srgbClr val="000000"/>
                </a:solidFill>
                <a:effectLst/>
                <a:latin typeface="Manrope" pitchFamily="2" charset="0"/>
              </a:rPr>
              <a:t>Inclusive pedagogy also requires effective use of feedback and feedforward. All students benefit from having a clear understanding of the strengths and weaknesses of their work and be able to identify how to improve their performance in future assignments. Inclusive assessment and feedback processes are also mindful of student anxieties and provide constructive support for students in demonstrating their learning (Winstone and Nash, 2016).</a:t>
            </a:r>
          </a:p>
        </p:txBody>
      </p:sp>
      <p:sp>
        <p:nvSpPr>
          <p:cNvPr id="15" name="TextBox 14">
            <a:extLst>
              <a:ext uri="{FF2B5EF4-FFF2-40B4-BE49-F238E27FC236}">
                <a16:creationId xmlns:a16="http://schemas.microsoft.com/office/drawing/2014/main" id="{E2B3348D-4A28-E5C8-F0C7-8CA869479C1B}"/>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6" name="object 7">
            <a:extLst>
              <a:ext uri="{FF2B5EF4-FFF2-40B4-BE49-F238E27FC236}">
                <a16:creationId xmlns:a16="http://schemas.microsoft.com/office/drawing/2014/main" id="{13E73C65-A56C-63F0-89CF-35AA052FD170}"/>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F607E"/>
            </a:solidFill>
          </a:ln>
        </p:spPr>
        <p:txBody>
          <a:bodyPr wrap="square" lIns="0" tIns="0" rIns="0" bIns="0" rtlCol="0"/>
          <a:lstStyle/>
          <a:p>
            <a:endParaRPr/>
          </a:p>
        </p:txBody>
      </p:sp>
      <p:sp>
        <p:nvSpPr>
          <p:cNvPr id="17" name="object 3">
            <a:extLst>
              <a:ext uri="{FF2B5EF4-FFF2-40B4-BE49-F238E27FC236}">
                <a16:creationId xmlns:a16="http://schemas.microsoft.com/office/drawing/2014/main" id="{FF003EB7-D0D2-9CF1-F1C1-E31D218998FE}"/>
              </a:ext>
              <a:ext uri="{C183D7F6-B498-43B3-948B-1728B52AA6E4}">
                <adec:decorative xmlns:adec="http://schemas.microsoft.com/office/drawing/2017/decorative" val="1"/>
              </a:ext>
            </a:extLst>
          </p:cNvPr>
          <p:cNvSpPr/>
          <p:nvPr/>
        </p:nvSpPr>
        <p:spPr>
          <a:xfrm>
            <a:off x="4091884"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solidFill>
              <a:srgbClr val="0F607E"/>
            </a:solidFill>
          </a:ln>
          <a:effectLst/>
        </p:spPr>
        <p:txBody>
          <a:bodyPr wrap="square" lIns="0" tIns="0" rIns="0" bIns="0" rtlCol="0"/>
          <a:lstStyle/>
          <a:p>
            <a:endParaRPr dirty="0">
              <a:solidFill>
                <a:schemeClr val="bg1"/>
              </a:solidFill>
            </a:endParaRPr>
          </a:p>
        </p:txBody>
      </p:sp>
      <p:sp>
        <p:nvSpPr>
          <p:cNvPr id="18" name="object 7">
            <a:extLst>
              <a:ext uri="{FF2B5EF4-FFF2-40B4-BE49-F238E27FC236}">
                <a16:creationId xmlns:a16="http://schemas.microsoft.com/office/drawing/2014/main" id="{91415508-BED3-EE53-A8A7-28F70F18A3BB}"/>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F607E"/>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9" name="Title 5">
            <a:extLst>
              <a:ext uri="{FF2B5EF4-FFF2-40B4-BE49-F238E27FC236}">
                <a16:creationId xmlns:a16="http://schemas.microsoft.com/office/drawing/2014/main" id="{A7C19174-EE13-CC18-DA24-E2AD0977ACC9}"/>
              </a:ext>
            </a:extLst>
          </p:cNvPr>
          <p:cNvSpPr txBox="1">
            <a:spLocks noGrp="1"/>
          </p:cNvSpPr>
          <p:nvPr>
            <p:ph type="title" idx="4294967295"/>
          </p:nvPr>
        </p:nvSpPr>
        <p:spPr>
          <a:xfrm>
            <a:off x="152387" y="174220"/>
            <a:ext cx="5524514" cy="666404"/>
          </a:xfrm>
          <a:prstGeom prst="rect">
            <a:avLst/>
          </a:prstGeom>
          <a:solidFill>
            <a:srgbClr val="0F607E"/>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Assessment and Feedback</a:t>
            </a:r>
          </a:p>
        </p:txBody>
      </p:sp>
    </p:spTree>
    <p:extLst>
      <p:ext uri="{BB962C8B-B14F-4D97-AF65-F5344CB8AC3E}">
        <p14:creationId xmlns:p14="http://schemas.microsoft.com/office/powerpoint/2010/main" val="839917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2B37105A-2B38-C1C6-5D04-57E3CD25E6F8}"/>
              </a:ext>
              <a:ext uri="{C183D7F6-B498-43B3-948B-1728B52AA6E4}">
                <adec:decorative xmlns:adec="http://schemas.microsoft.com/office/drawing/2017/decorative" val="1"/>
              </a:ext>
            </a:extLst>
          </p:cNvPr>
          <p:cNvSpPr/>
          <p:nvPr/>
        </p:nvSpPr>
        <p:spPr>
          <a:xfrm>
            <a:off x="8098857"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solidFill>
              <a:srgbClr val="0F607E"/>
            </a:solidFill>
          </a:ln>
          <a:effectLst/>
        </p:spPr>
        <p:txBody>
          <a:bodyPr wrap="square" lIns="0" tIns="0" rIns="0" bIns="0" rtlCol="0"/>
          <a:lstStyle/>
          <a:p>
            <a:endParaRPr dirty="0">
              <a:solidFill>
                <a:schemeClr val="bg1"/>
              </a:solidFill>
            </a:endParaRPr>
          </a:p>
        </p:txBody>
      </p:sp>
      <p:sp>
        <p:nvSpPr>
          <p:cNvPr id="3" name="TextBox 2">
            <a:extLst>
              <a:ext uri="{FF2B5EF4-FFF2-40B4-BE49-F238E27FC236}">
                <a16:creationId xmlns:a16="http://schemas.microsoft.com/office/drawing/2014/main" id="{5B050EBD-123A-78D4-6387-CC9C67A73AEF}"/>
              </a:ext>
            </a:extLst>
          </p:cNvPr>
          <p:cNvSpPr txBox="1"/>
          <p:nvPr/>
        </p:nvSpPr>
        <p:spPr>
          <a:xfrm>
            <a:off x="414142" y="960244"/>
            <a:ext cx="11422912" cy="5447645"/>
          </a:xfrm>
          <a:prstGeom prst="rect">
            <a:avLst/>
          </a:prstGeom>
          <a:noFill/>
        </p:spPr>
        <p:txBody>
          <a:bodyPr wrap="square" rtlCol="0">
            <a:spAutoFit/>
          </a:bodyPr>
          <a:lstStyle/>
          <a:p>
            <a:pPr rtl="0">
              <a:spcBef>
                <a:spcPts val="0"/>
              </a:spcBef>
              <a:spcAft>
                <a:spcPts val="0"/>
              </a:spcAft>
            </a:pPr>
            <a:r>
              <a:rPr lang="en-GB" sz="1200" b="1" i="0" u="none" strike="noStrike" dirty="0">
                <a:solidFill>
                  <a:srgbClr val="000000"/>
                </a:solidFill>
                <a:effectLst/>
                <a:latin typeface="Manrope" pitchFamily="2" charset="0"/>
              </a:rPr>
              <a:t>Have coherent programme level design. </a:t>
            </a:r>
            <a:r>
              <a:rPr lang="en-GB" sz="1200" i="0" u="none" strike="noStrike" dirty="0">
                <a:solidFill>
                  <a:srgbClr val="000000"/>
                </a:solidFill>
                <a:effectLst/>
                <a:latin typeface="Manrope" pitchFamily="2" charset="0"/>
              </a:rPr>
              <a:t>All students benefit from seeing connections between assessments in different modules. Earlier years of the programme will prepare students effectively for their final assessments, ideally with no novel assessment types introduced in the final year.</a:t>
            </a:r>
          </a:p>
          <a:p>
            <a:pPr rtl="0">
              <a:spcBef>
                <a:spcPts val="0"/>
              </a:spcBef>
              <a:spcAft>
                <a:spcPts val="0"/>
              </a:spcAft>
            </a:pPr>
            <a:r>
              <a:rPr lang="en-GB" sz="1100" i="0" u="none" strike="noStrike" dirty="0">
                <a:solidFill>
                  <a:srgbClr val="000000"/>
                </a:solidFill>
                <a:effectLst/>
                <a:latin typeface="Manrope" pitchFamily="2" charset="0"/>
              </a:rPr>
              <a:t> </a:t>
            </a:r>
          </a:p>
          <a:p>
            <a:pPr rtl="0">
              <a:spcBef>
                <a:spcPts val="0"/>
              </a:spcBef>
              <a:spcAft>
                <a:spcPts val="0"/>
              </a:spcAft>
            </a:pPr>
            <a:r>
              <a:rPr lang="en-GB" sz="1200" b="1" i="0" u="none" strike="noStrike" dirty="0">
                <a:solidFill>
                  <a:srgbClr val="000000"/>
                </a:solidFill>
                <a:effectLst/>
                <a:latin typeface="Manrope" pitchFamily="2" charset="0"/>
              </a:rPr>
              <a:t>Be mindful of assessment burden. </a:t>
            </a:r>
            <a:r>
              <a:rPr lang="en-GB" sz="1200" i="0" u="none" strike="noStrike" dirty="0">
                <a:solidFill>
                  <a:srgbClr val="000000"/>
                </a:solidFill>
                <a:effectLst/>
                <a:latin typeface="Manrope" pitchFamily="2" charset="0"/>
              </a:rPr>
              <a:t>Inclusive programme teams will coordinate assessments so that students are not over-assessed. This prevents academic staff and students from facing unmanageable workloads. Consideration at programme level should prevent deadline clashes with other significant taught components, e.g. placements or field trips. </a:t>
            </a:r>
          </a:p>
          <a:p>
            <a:pPr rtl="0">
              <a:spcBef>
                <a:spcPts val="0"/>
              </a:spcBef>
              <a:spcAft>
                <a:spcPts val="0"/>
              </a:spcAft>
            </a:pPr>
            <a:endParaRPr lang="en-GB" sz="1100" i="0" u="none" strike="noStrike" dirty="0">
              <a:solidFill>
                <a:srgbClr val="000000"/>
              </a:solidFill>
              <a:effectLst/>
              <a:latin typeface="Manrope" pitchFamily="2" charset="0"/>
            </a:endParaRPr>
          </a:p>
          <a:p>
            <a:pPr rtl="0">
              <a:spcBef>
                <a:spcPts val="0"/>
              </a:spcBef>
              <a:spcAft>
                <a:spcPts val="0"/>
              </a:spcAft>
            </a:pPr>
            <a:r>
              <a:rPr lang="en-GB" sz="1200" b="1" i="0" u="none" strike="noStrike" dirty="0">
                <a:solidFill>
                  <a:srgbClr val="000000"/>
                </a:solidFill>
                <a:effectLst/>
                <a:latin typeface="Manrope" pitchFamily="2" charset="0"/>
              </a:rPr>
              <a:t>Consider student anxieties around assessment. </a:t>
            </a:r>
            <a:r>
              <a:rPr lang="en-GB" sz="1200" i="0" u="none" strike="noStrike" dirty="0">
                <a:solidFill>
                  <a:srgbClr val="000000"/>
                </a:solidFill>
                <a:effectLst/>
                <a:latin typeface="Manrope" pitchFamily="2" charset="0"/>
              </a:rPr>
              <a:t>Most students will face some level of stress relating to assessments but this may be particularly acute for some. Programme teams should adopt a supportive culture around assessment, provide clear guidance, and offer opportunities for students to voice concerns. Effective use of formative assessment may also reduce student anxiety. </a:t>
            </a:r>
          </a:p>
          <a:p>
            <a:pPr rtl="0">
              <a:spcBef>
                <a:spcPts val="0"/>
              </a:spcBef>
              <a:spcAft>
                <a:spcPts val="0"/>
              </a:spcAft>
            </a:pPr>
            <a:r>
              <a:rPr lang="en-GB" sz="1100" i="0" u="none" strike="noStrike" dirty="0">
                <a:solidFill>
                  <a:srgbClr val="000000"/>
                </a:solidFill>
                <a:effectLst/>
                <a:latin typeface="Manrope" pitchFamily="2" charset="0"/>
              </a:rPr>
              <a:t> </a:t>
            </a:r>
          </a:p>
          <a:p>
            <a:pPr rtl="0">
              <a:spcBef>
                <a:spcPts val="0"/>
              </a:spcBef>
              <a:spcAft>
                <a:spcPts val="0"/>
              </a:spcAft>
            </a:pPr>
            <a:r>
              <a:rPr lang="en-GB" sz="1200" b="1" i="0" u="none" strike="noStrike" dirty="0">
                <a:solidFill>
                  <a:srgbClr val="000000"/>
                </a:solidFill>
                <a:effectLst/>
                <a:latin typeface="Manrope" pitchFamily="2" charset="0"/>
              </a:rPr>
              <a:t>Design out the need for individual reasonable adjustments wherever possible. </a:t>
            </a:r>
            <a:r>
              <a:rPr lang="en-GB" sz="1200" i="0" u="none" strike="noStrike" dirty="0">
                <a:solidFill>
                  <a:srgbClr val="000000"/>
                </a:solidFill>
                <a:effectLst/>
                <a:latin typeface="Manrope" pitchFamily="2" charset="0"/>
              </a:rPr>
              <a:t>There can often be flexibility in how students demonstrate their knowledge and understanding. This is not necessarily incompatible with standards defined by the Quality Assurance Agency (QAA) or Professional, Statutory and Regulatory Bodies (PSRBs). That flexibility can be used to design out individual reasonable adjustments. For example, students needing to demonstrate effective communication could have a choice of format (e.g. podcast, infographic, blog), enabling students to identify the most appropriate medium for their individual capabilities and needs.</a:t>
            </a:r>
          </a:p>
          <a:p>
            <a:pPr rtl="0">
              <a:spcBef>
                <a:spcPts val="0"/>
              </a:spcBef>
              <a:spcAft>
                <a:spcPts val="0"/>
              </a:spcAft>
            </a:pPr>
            <a:r>
              <a:rPr lang="en-GB" sz="1100" i="0" u="none" strike="noStrike" dirty="0">
                <a:solidFill>
                  <a:srgbClr val="000000"/>
                </a:solidFill>
                <a:effectLst/>
                <a:latin typeface="Manrope" pitchFamily="2" charset="0"/>
              </a:rPr>
              <a:t> </a:t>
            </a:r>
          </a:p>
          <a:p>
            <a:pPr rtl="0">
              <a:spcBef>
                <a:spcPts val="0"/>
              </a:spcBef>
              <a:spcAft>
                <a:spcPts val="0"/>
              </a:spcAft>
            </a:pPr>
            <a:r>
              <a:rPr lang="en-GB" sz="1200" b="1" i="0" u="none" strike="noStrike" dirty="0">
                <a:solidFill>
                  <a:srgbClr val="000000"/>
                </a:solidFill>
                <a:effectLst/>
                <a:latin typeface="Manrope" pitchFamily="2" charset="0"/>
              </a:rPr>
              <a:t>Give students authentic opportunities to demonstrate their skills, knowledge and self-awareness. </a:t>
            </a:r>
            <a:r>
              <a:rPr lang="en-GB" sz="1200" i="0" u="none" strike="noStrike" dirty="0">
                <a:solidFill>
                  <a:srgbClr val="000000"/>
                </a:solidFill>
                <a:effectLst/>
                <a:latin typeface="Manrope" pitchFamily="2" charset="0"/>
              </a:rPr>
              <a:t>When assessments are embedded in ‘real world’ scenarios, students are more motivated by seeing the connections between their learning and the wider</a:t>
            </a:r>
          </a:p>
          <a:p>
            <a:pPr rtl="0">
              <a:spcBef>
                <a:spcPts val="0"/>
              </a:spcBef>
              <a:spcAft>
                <a:spcPts val="0"/>
              </a:spcAft>
            </a:pPr>
            <a:r>
              <a:rPr lang="en-GB" sz="1200" i="0" u="none" strike="noStrike" dirty="0">
                <a:solidFill>
                  <a:srgbClr val="000000"/>
                </a:solidFill>
                <a:effectLst/>
                <a:latin typeface="Manrope" pitchFamily="2" charset="0"/>
              </a:rPr>
              <a:t>context and their future career.</a:t>
            </a:r>
          </a:p>
          <a:p>
            <a:pPr rtl="0">
              <a:spcBef>
                <a:spcPts val="0"/>
              </a:spcBef>
              <a:spcAft>
                <a:spcPts val="0"/>
              </a:spcAft>
            </a:pPr>
            <a:r>
              <a:rPr lang="en-GB" sz="1100" i="0" u="none" strike="noStrike" dirty="0">
                <a:solidFill>
                  <a:srgbClr val="000000"/>
                </a:solidFill>
                <a:effectLst/>
                <a:latin typeface="Manrope" pitchFamily="2" charset="0"/>
              </a:rPr>
              <a:t> </a:t>
            </a:r>
          </a:p>
          <a:p>
            <a:pPr rtl="0">
              <a:spcBef>
                <a:spcPts val="0"/>
              </a:spcBef>
              <a:spcAft>
                <a:spcPts val="0"/>
              </a:spcAft>
            </a:pPr>
            <a:r>
              <a:rPr lang="en-GB" sz="1200" b="1" i="0" u="none" strike="noStrike" dirty="0">
                <a:solidFill>
                  <a:srgbClr val="000000"/>
                </a:solidFill>
                <a:effectLst/>
                <a:latin typeface="Manrope" pitchFamily="2" charset="0"/>
              </a:rPr>
              <a:t>Give students a diversity of assessment modes. </a:t>
            </a:r>
            <a:r>
              <a:rPr lang="en-GB" sz="1200" i="0" u="none" strike="noStrike" dirty="0">
                <a:solidFill>
                  <a:srgbClr val="000000"/>
                </a:solidFill>
                <a:effectLst/>
                <a:latin typeface="Manrope" pitchFamily="2" charset="0"/>
              </a:rPr>
              <a:t>An inclusive assessment portfolio will include a balanced variety of formats relevant to the discipline, so all students have opportunities to play to their strengths.</a:t>
            </a:r>
          </a:p>
          <a:p>
            <a:pPr rtl="0">
              <a:spcBef>
                <a:spcPts val="0"/>
              </a:spcBef>
              <a:spcAft>
                <a:spcPts val="0"/>
              </a:spcAft>
            </a:pPr>
            <a:r>
              <a:rPr lang="en-GB" sz="1100" i="0" u="none" strike="noStrike" dirty="0">
                <a:solidFill>
                  <a:srgbClr val="000000"/>
                </a:solidFill>
                <a:effectLst/>
                <a:latin typeface="Manrope" pitchFamily="2" charset="0"/>
              </a:rPr>
              <a:t> </a:t>
            </a:r>
          </a:p>
          <a:p>
            <a:pPr rtl="0">
              <a:spcBef>
                <a:spcPts val="0"/>
              </a:spcBef>
              <a:spcAft>
                <a:spcPts val="0"/>
              </a:spcAft>
            </a:pPr>
            <a:r>
              <a:rPr lang="en-GB" sz="1200" b="1" i="0" u="none" strike="noStrike" dirty="0">
                <a:solidFill>
                  <a:srgbClr val="000000"/>
                </a:solidFill>
                <a:effectLst/>
                <a:latin typeface="Manrope" pitchFamily="2" charset="0"/>
              </a:rPr>
              <a:t>Be marked using clear, fair and transparent criteria. </a:t>
            </a:r>
            <a:r>
              <a:rPr lang="en-GB" sz="1200" i="0" u="none" strike="noStrike" dirty="0">
                <a:solidFill>
                  <a:srgbClr val="000000"/>
                </a:solidFill>
                <a:effectLst/>
                <a:latin typeface="Manrope" pitchFamily="2" charset="0"/>
              </a:rPr>
              <a:t>Inclusive marking criteria will not disproportionately penalise students for mistakes in written English or referencing, except where this is required by e.g., professional, statutory and regulatory bodies. Weighted rubrics that clearly specify requirements may be more objective and inclusive than holistic marking criteria.</a:t>
            </a:r>
          </a:p>
          <a:p>
            <a:pPr rtl="0">
              <a:spcBef>
                <a:spcPts val="0"/>
              </a:spcBef>
              <a:spcAft>
                <a:spcPts val="0"/>
              </a:spcAft>
            </a:pPr>
            <a:endParaRPr lang="en-GB" sz="1100" i="0" u="none" strike="noStrike" dirty="0">
              <a:solidFill>
                <a:srgbClr val="000000"/>
              </a:solidFill>
              <a:effectLst/>
              <a:latin typeface="Manrope" pitchFamily="2" charset="0"/>
            </a:endParaRPr>
          </a:p>
          <a:p>
            <a:pPr rtl="0">
              <a:spcBef>
                <a:spcPts val="0"/>
              </a:spcBef>
              <a:spcAft>
                <a:spcPts val="0"/>
              </a:spcAft>
            </a:pPr>
            <a:r>
              <a:rPr lang="en-GB" sz="1200" b="1" i="0" u="none" strike="noStrike" dirty="0">
                <a:solidFill>
                  <a:srgbClr val="000000"/>
                </a:solidFill>
                <a:effectLst/>
                <a:latin typeface="Manrope" pitchFamily="2" charset="0"/>
              </a:rPr>
              <a:t>Use feedback constructively to promote student learning</a:t>
            </a:r>
            <a:r>
              <a:rPr lang="en-GB" sz="1200" i="0" u="none" strike="noStrike" dirty="0">
                <a:solidFill>
                  <a:srgbClr val="000000"/>
                </a:solidFill>
                <a:effectLst/>
                <a:latin typeface="Manrope" pitchFamily="2" charset="0"/>
              </a:rPr>
              <a:t>. Feedback that students receive can either build or undermine academic confidence and success. Students may find large amounts of feedback overwhelming and so benefit from targeted and focussed guidance. Feedback should be clearly communicated, constructive and timely. This may be offered in different formats, e.g. written, verbal or recorded. Opportunities to discuss feedback should be built into programme delivery. </a:t>
            </a:r>
          </a:p>
        </p:txBody>
      </p:sp>
      <p:sp>
        <p:nvSpPr>
          <p:cNvPr id="34" name="object 3">
            <a:extLst>
              <a:ext uri="{FF2B5EF4-FFF2-40B4-BE49-F238E27FC236}">
                <a16:creationId xmlns:a16="http://schemas.microsoft.com/office/drawing/2014/main" id="{4AFA51D2-36E1-6FAD-5822-6C7363BE35EE}"/>
              </a:ext>
              <a:ext uri="{C183D7F6-B498-43B3-948B-1728B52AA6E4}">
                <adec:decorative xmlns:adec="http://schemas.microsoft.com/office/drawing/2017/decorative" val="1"/>
              </a:ext>
            </a:extLst>
          </p:cNvPr>
          <p:cNvSpPr/>
          <p:nvPr/>
        </p:nvSpPr>
        <p:spPr>
          <a:xfrm>
            <a:off x="152387" y="1025755"/>
            <a:ext cx="247286"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16" name="object 3">
            <a:extLst>
              <a:ext uri="{FF2B5EF4-FFF2-40B4-BE49-F238E27FC236}">
                <a16:creationId xmlns:a16="http://schemas.microsoft.com/office/drawing/2014/main" id="{E7E4DEDD-BD63-4586-9A22-0985101DEED9}"/>
              </a:ext>
              <a:ext uri="{C183D7F6-B498-43B3-948B-1728B52AA6E4}">
                <adec:decorative xmlns:adec="http://schemas.microsoft.com/office/drawing/2017/decorative" val="1"/>
              </a:ext>
            </a:extLst>
          </p:cNvPr>
          <p:cNvSpPr/>
          <p:nvPr/>
        </p:nvSpPr>
        <p:spPr>
          <a:xfrm>
            <a:off x="166140" y="1541160"/>
            <a:ext cx="247286"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17" name="object 3">
            <a:extLst>
              <a:ext uri="{FF2B5EF4-FFF2-40B4-BE49-F238E27FC236}">
                <a16:creationId xmlns:a16="http://schemas.microsoft.com/office/drawing/2014/main" id="{3FA154E5-55F2-4914-92A9-C3C15A73685D}"/>
              </a:ext>
              <a:ext uri="{C183D7F6-B498-43B3-948B-1728B52AA6E4}">
                <adec:decorative xmlns:adec="http://schemas.microsoft.com/office/drawing/2017/decorative" val="1"/>
              </a:ext>
            </a:extLst>
          </p:cNvPr>
          <p:cNvSpPr/>
          <p:nvPr/>
        </p:nvSpPr>
        <p:spPr>
          <a:xfrm>
            <a:off x="152387" y="2250340"/>
            <a:ext cx="247286"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18" name="object 3">
            <a:extLst>
              <a:ext uri="{FF2B5EF4-FFF2-40B4-BE49-F238E27FC236}">
                <a16:creationId xmlns:a16="http://schemas.microsoft.com/office/drawing/2014/main" id="{47FF6C0B-0182-427F-96AC-8F86CF6296ED}"/>
              </a:ext>
              <a:ext uri="{C183D7F6-B498-43B3-948B-1728B52AA6E4}">
                <adec:decorative xmlns:adec="http://schemas.microsoft.com/office/drawing/2017/decorative" val="1"/>
              </a:ext>
            </a:extLst>
          </p:cNvPr>
          <p:cNvSpPr/>
          <p:nvPr/>
        </p:nvSpPr>
        <p:spPr>
          <a:xfrm>
            <a:off x="166140" y="2970191"/>
            <a:ext cx="247286"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19" name="object 3">
            <a:extLst>
              <a:ext uri="{FF2B5EF4-FFF2-40B4-BE49-F238E27FC236}">
                <a16:creationId xmlns:a16="http://schemas.microsoft.com/office/drawing/2014/main" id="{B7499012-1DFC-48BD-98BF-2946A594B440}"/>
              </a:ext>
              <a:ext uri="{C183D7F6-B498-43B3-948B-1728B52AA6E4}">
                <adec:decorative xmlns:adec="http://schemas.microsoft.com/office/drawing/2017/decorative" val="1"/>
              </a:ext>
            </a:extLst>
          </p:cNvPr>
          <p:cNvSpPr/>
          <p:nvPr/>
        </p:nvSpPr>
        <p:spPr>
          <a:xfrm>
            <a:off x="166140" y="4070783"/>
            <a:ext cx="247286"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20" name="object 3">
            <a:extLst>
              <a:ext uri="{FF2B5EF4-FFF2-40B4-BE49-F238E27FC236}">
                <a16:creationId xmlns:a16="http://schemas.microsoft.com/office/drawing/2014/main" id="{A70214CB-FA13-4D9D-8DAC-911D7EE5D430}"/>
              </a:ext>
              <a:ext uri="{C183D7F6-B498-43B3-948B-1728B52AA6E4}">
                <adec:decorative xmlns:adec="http://schemas.microsoft.com/office/drawing/2017/decorative" val="1"/>
              </a:ext>
            </a:extLst>
          </p:cNvPr>
          <p:cNvSpPr/>
          <p:nvPr/>
        </p:nvSpPr>
        <p:spPr>
          <a:xfrm>
            <a:off x="166140" y="4783200"/>
            <a:ext cx="247286"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21" name="object 3">
            <a:extLst>
              <a:ext uri="{FF2B5EF4-FFF2-40B4-BE49-F238E27FC236}">
                <a16:creationId xmlns:a16="http://schemas.microsoft.com/office/drawing/2014/main" id="{BA16C93F-6AA1-4B04-9D66-D6347BBC763F}"/>
              </a:ext>
              <a:ext uri="{C183D7F6-B498-43B3-948B-1728B52AA6E4}">
                <adec:decorative xmlns:adec="http://schemas.microsoft.com/office/drawing/2017/decorative" val="1"/>
              </a:ext>
            </a:extLst>
          </p:cNvPr>
          <p:cNvSpPr/>
          <p:nvPr/>
        </p:nvSpPr>
        <p:spPr>
          <a:xfrm>
            <a:off x="166140" y="5316840"/>
            <a:ext cx="247286"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22" name="object 3">
            <a:extLst>
              <a:ext uri="{FF2B5EF4-FFF2-40B4-BE49-F238E27FC236}">
                <a16:creationId xmlns:a16="http://schemas.microsoft.com/office/drawing/2014/main" id="{9DA49192-D5D2-4B7F-B441-C5547BB34E3F}"/>
              </a:ext>
              <a:ext uri="{C183D7F6-B498-43B3-948B-1728B52AA6E4}">
                <adec:decorative xmlns:adec="http://schemas.microsoft.com/office/drawing/2017/decorative" val="1"/>
              </a:ext>
            </a:extLst>
          </p:cNvPr>
          <p:cNvSpPr/>
          <p:nvPr/>
        </p:nvSpPr>
        <p:spPr>
          <a:xfrm>
            <a:off x="166140" y="6029257"/>
            <a:ext cx="247286"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9" name="Title 5">
            <a:extLst>
              <a:ext uri="{FF2B5EF4-FFF2-40B4-BE49-F238E27FC236}">
                <a16:creationId xmlns:a16="http://schemas.microsoft.com/office/drawing/2014/main" id="{7CC3B2BC-18AA-E307-14FE-921F85CC2B9C}"/>
              </a:ext>
            </a:extLst>
          </p:cNvPr>
          <p:cNvSpPr txBox="1">
            <a:spLocks noGrp="1"/>
          </p:cNvSpPr>
          <p:nvPr>
            <p:ph type="title" idx="4294967295"/>
          </p:nvPr>
        </p:nvSpPr>
        <p:spPr>
          <a:xfrm>
            <a:off x="152387" y="174220"/>
            <a:ext cx="9401188" cy="666404"/>
          </a:xfrm>
          <a:prstGeom prst="rect">
            <a:avLst/>
          </a:prstGeom>
          <a:solidFill>
            <a:srgbClr val="0F607E"/>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Manrope" pitchFamily="2" charset="0"/>
                <a:ea typeface="+mn-ea"/>
                <a:cs typeface="+mn-cs"/>
              </a:rPr>
              <a:t>An Inclusive Assessment and Feedback approach will:</a:t>
            </a:r>
          </a:p>
        </p:txBody>
      </p:sp>
      <p:sp>
        <p:nvSpPr>
          <p:cNvPr id="8" name="object 7">
            <a:extLst>
              <a:ext uri="{FF2B5EF4-FFF2-40B4-BE49-F238E27FC236}">
                <a16:creationId xmlns:a16="http://schemas.microsoft.com/office/drawing/2014/main" id="{014B7406-EC08-E7E0-CA1A-958F9298CDB2}"/>
              </a:ext>
              <a:ext uri="{C183D7F6-B498-43B3-948B-1728B52AA6E4}">
                <adec:decorative xmlns:adec="http://schemas.microsoft.com/office/drawing/2017/decorative" val="1"/>
              </a:ext>
            </a:extLst>
          </p:cNvPr>
          <p:cNvSpPr/>
          <p:nvPr/>
        </p:nvSpPr>
        <p:spPr>
          <a:xfrm>
            <a:off x="166140" y="828743"/>
            <a:ext cx="11671018" cy="45719"/>
          </a:xfrm>
          <a:custGeom>
            <a:avLst/>
            <a:gdLst/>
            <a:ahLst/>
            <a:cxnLst/>
            <a:rect l="l" t="t" r="r" b="b"/>
            <a:pathLst>
              <a:path w="9777730">
                <a:moveTo>
                  <a:pt x="0" y="0"/>
                </a:moveTo>
                <a:lnTo>
                  <a:pt x="9777603" y="0"/>
                </a:lnTo>
              </a:path>
            </a:pathLst>
          </a:custGeom>
          <a:ln w="38100">
            <a:solidFill>
              <a:srgbClr val="0F607E"/>
            </a:solidFill>
          </a:ln>
          <a:effectLst>
            <a:outerShdw blurRad="50800" dist="38100" dir="2700000" algn="tl" rotWithShape="0">
              <a:prstClr val="black">
                <a:alpha val="40000"/>
              </a:prstClr>
            </a:outerShdw>
          </a:effectLst>
        </p:spPr>
        <p:txBody>
          <a:bodyPr wrap="square" lIns="0" tIns="0" rIns="0" bIns="0" rtlCol="0"/>
          <a:lstStyle/>
          <a:p>
            <a:endParaRPr/>
          </a:p>
        </p:txBody>
      </p:sp>
    </p:spTree>
    <p:extLst>
      <p:ext uri="{BB962C8B-B14F-4D97-AF65-F5344CB8AC3E}">
        <p14:creationId xmlns:p14="http://schemas.microsoft.com/office/powerpoint/2010/main" val="407904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5945094F-80C0-BAE3-E50B-18B2D2C39852}"/>
              </a:ext>
              <a:ext uri="{C183D7F6-B498-43B3-948B-1728B52AA6E4}">
                <adec:decorative xmlns:adec="http://schemas.microsoft.com/office/drawing/2017/decorative" val="1"/>
              </a:ext>
            </a:extLst>
          </p:cNvPr>
          <p:cNvSpPr/>
          <p:nvPr/>
        </p:nvSpPr>
        <p:spPr>
          <a:xfrm>
            <a:off x="6727257" y="180772"/>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solidFill>
              <a:srgbClr val="0F607E"/>
            </a:solidFill>
          </a:ln>
          <a:effectLst/>
        </p:spPr>
        <p:txBody>
          <a:bodyPr wrap="square" lIns="0" tIns="0" rIns="0" bIns="0" rtlCol="0"/>
          <a:lstStyle/>
          <a:p>
            <a:endParaRPr dirty="0">
              <a:solidFill>
                <a:schemeClr val="bg1"/>
              </a:solidFill>
            </a:endParaRPr>
          </a:p>
        </p:txBody>
      </p:sp>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1317395955"/>
              </p:ext>
            </p:extLst>
          </p:nvPr>
        </p:nvGraphicFramePr>
        <p:xfrm>
          <a:off x="152383" y="1030951"/>
          <a:ext cx="11671017" cy="451104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Within my personal teaching practice I ensure that: </a:t>
                      </a:r>
                    </a:p>
                  </a:txBody>
                  <a:tcPr>
                    <a:solidFill>
                      <a:srgbClr val="0F607E"/>
                    </a:solidFill>
                  </a:tcPr>
                </a:tc>
                <a:tc>
                  <a:txBody>
                    <a:bodyPr/>
                    <a:lstStyle/>
                    <a:p>
                      <a:r>
                        <a:rPr lang="en-GB" sz="1150" dirty="0">
                          <a:latin typeface="Manrope" pitchFamily="2" charset="0"/>
                          <a:cs typeface="Mangal" panose="020B0502040204020203" pitchFamily="18" charset="0"/>
                        </a:rPr>
                        <a:t>Yes</a:t>
                      </a:r>
                    </a:p>
                  </a:txBody>
                  <a:tcPr>
                    <a:solidFill>
                      <a:srgbClr val="0F607E"/>
                    </a:solidFill>
                  </a:tcPr>
                </a:tc>
                <a:tc>
                  <a:txBody>
                    <a:bodyPr/>
                    <a:lstStyle/>
                    <a:p>
                      <a:r>
                        <a:rPr lang="en-GB" sz="1150" dirty="0">
                          <a:latin typeface="Manrope" pitchFamily="2" charset="0"/>
                          <a:cs typeface="Mangal" panose="020B0502040204020203" pitchFamily="18" charset="0"/>
                        </a:rPr>
                        <a:t>No</a:t>
                      </a:r>
                    </a:p>
                  </a:txBody>
                  <a:tcPr>
                    <a:solidFill>
                      <a:srgbClr val="0F607E"/>
                    </a:solidFill>
                  </a:tcPr>
                </a:tc>
                <a:tc>
                  <a:txBody>
                    <a:bodyPr/>
                    <a:lstStyle/>
                    <a:p>
                      <a:r>
                        <a:rPr lang="en-GB" sz="1150" dirty="0">
                          <a:latin typeface="Manrope" pitchFamily="2" charset="0"/>
                          <a:cs typeface="Mangal" panose="020B0502040204020203" pitchFamily="18" charset="0"/>
                        </a:rPr>
                        <a:t>Maybe</a:t>
                      </a:r>
                    </a:p>
                  </a:txBody>
                  <a:tcPr>
                    <a:solidFill>
                      <a:srgbClr val="0F607E"/>
                    </a:solidFill>
                  </a:tcPr>
                </a:tc>
                <a:tc>
                  <a:txBody>
                    <a:bodyPr/>
                    <a:lstStyle/>
                    <a:p>
                      <a:r>
                        <a:rPr lang="en-GB" sz="1150" dirty="0">
                          <a:latin typeface="Manrope" pitchFamily="2" charset="0"/>
                          <a:cs typeface="Mangal" panose="020B0502040204020203" pitchFamily="18" charset="0"/>
                        </a:rPr>
                        <a:t>N/A</a:t>
                      </a:r>
                    </a:p>
                  </a:txBody>
                  <a:tcPr>
                    <a:solidFill>
                      <a:srgbClr val="0F607E"/>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I understand how my assessments relate to the programme level assessment design, and work with colleagues to minimise clashes of hand-in dates in order to achieve manageable assessment workloads</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use a range of assessment formats, and enable student personalisation or choice of assessment format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understand how my assessments build towards final year summative assessments throughout the programme, and explain to students the relationships between assessments at different levels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assessments are clearly explained to students through module documentation, written materials and activities in class, using transparent and consistent language to make requirements clear</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assessments design out the need for individual alternatives wherever possible (e.g. students given the choice of audio/visual formats so students with hearing/visual impairments do not require individual alternative assessment)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mark schemes are clearly linked to learning outcomes or competencies to ensure marking is appropriate and consistent with assessment design</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mark schemes do not over-penalise mistakes in written English or referencing conventions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feedback comments are constructive, and actively point out ways that students can improve their work for future assignments.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provide relevant, focussed and timely formative feedback to support student learning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am sensitive to student anxieties around assessment and feedback, so create a supportive culture around assessment, provide clear guidance, and offer opportunities for students to voice concerns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3" name="TextBox 2">
            <a:extLst>
              <a:ext uri="{FF2B5EF4-FFF2-40B4-BE49-F238E27FC236}">
                <a16:creationId xmlns:a16="http://schemas.microsoft.com/office/drawing/2014/main" id="{595DA2A3-3160-6EA9-6272-F4BEB831BA92}"/>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7" name="object 7">
            <a:extLst>
              <a:ext uri="{FF2B5EF4-FFF2-40B4-BE49-F238E27FC236}">
                <a16:creationId xmlns:a16="http://schemas.microsoft.com/office/drawing/2014/main" id="{8BF90C2C-B6CC-12F3-AD20-73BF50A8AC6D}"/>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F607E"/>
            </a:solidFill>
          </a:ln>
        </p:spPr>
        <p:txBody>
          <a:bodyPr wrap="square" lIns="0" tIns="0" rIns="0" bIns="0" rtlCol="0"/>
          <a:lstStyle/>
          <a:p>
            <a:endParaRPr/>
          </a:p>
        </p:txBody>
      </p:sp>
      <p:sp>
        <p:nvSpPr>
          <p:cNvPr id="8" name="object 7">
            <a:extLst>
              <a:ext uri="{FF2B5EF4-FFF2-40B4-BE49-F238E27FC236}">
                <a16:creationId xmlns:a16="http://schemas.microsoft.com/office/drawing/2014/main" id="{90FD6A14-1EEB-66EB-BE2C-1535F5CA29E1}"/>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F607E"/>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9" name="Title 5">
            <a:extLst>
              <a:ext uri="{FF2B5EF4-FFF2-40B4-BE49-F238E27FC236}">
                <a16:creationId xmlns:a16="http://schemas.microsoft.com/office/drawing/2014/main" id="{2517135F-F217-982D-CE81-1219DDD5FDE9}"/>
              </a:ext>
            </a:extLst>
          </p:cNvPr>
          <p:cNvSpPr txBox="1">
            <a:spLocks noGrp="1"/>
          </p:cNvSpPr>
          <p:nvPr>
            <p:ph type="title" idx="4294967295"/>
          </p:nvPr>
        </p:nvSpPr>
        <p:spPr>
          <a:xfrm>
            <a:off x="152386" y="174220"/>
            <a:ext cx="8181989" cy="666404"/>
          </a:xfrm>
          <a:prstGeom prst="rect">
            <a:avLst/>
          </a:prstGeom>
          <a:solidFill>
            <a:srgbClr val="0F607E"/>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Assessment and Feedback: My Checklist</a:t>
            </a:r>
          </a:p>
        </p:txBody>
      </p:sp>
    </p:spTree>
    <p:extLst>
      <p:ext uri="{BB962C8B-B14F-4D97-AF65-F5344CB8AC3E}">
        <p14:creationId xmlns:p14="http://schemas.microsoft.com/office/powerpoint/2010/main" val="13783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392818D9-F5DE-97E5-2257-13E38C6753AF}"/>
              </a:ext>
              <a:ext uri="{C183D7F6-B498-43B3-948B-1728B52AA6E4}">
                <adec:decorative xmlns:adec="http://schemas.microsoft.com/office/drawing/2017/decorative" val="1"/>
              </a:ext>
            </a:extLst>
          </p:cNvPr>
          <p:cNvSpPr/>
          <p:nvPr/>
        </p:nvSpPr>
        <p:spPr>
          <a:xfrm>
            <a:off x="8394132"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solidFill>
              <a:srgbClr val="0F607E"/>
            </a:solidFill>
          </a:ln>
          <a:effectLst/>
        </p:spPr>
        <p:txBody>
          <a:bodyPr wrap="square" lIns="0" tIns="0" rIns="0" bIns="0" rtlCol="0"/>
          <a:lstStyle/>
          <a:p>
            <a:endParaRPr dirty="0">
              <a:solidFill>
                <a:schemeClr val="bg1"/>
              </a:solidFill>
            </a:endParaRPr>
          </a:p>
        </p:txBody>
      </p:sp>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537453281"/>
              </p:ext>
            </p:extLst>
          </p:nvPr>
        </p:nvGraphicFramePr>
        <p:xfrm>
          <a:off x="152383" y="1030951"/>
          <a:ext cx="11671017" cy="442468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programme team ensure that: </a:t>
                      </a:r>
                    </a:p>
                  </a:txBody>
                  <a:tcPr>
                    <a:solidFill>
                      <a:srgbClr val="0F607E"/>
                    </a:solidFill>
                  </a:tcPr>
                </a:tc>
                <a:tc>
                  <a:txBody>
                    <a:bodyPr/>
                    <a:lstStyle/>
                    <a:p>
                      <a:r>
                        <a:rPr lang="en-GB" sz="1150" dirty="0">
                          <a:latin typeface="Manrope" pitchFamily="2" charset="0"/>
                          <a:cs typeface="Mangal" panose="020B0502040204020203" pitchFamily="18" charset="0"/>
                        </a:rPr>
                        <a:t>Yes</a:t>
                      </a:r>
                    </a:p>
                  </a:txBody>
                  <a:tcPr>
                    <a:solidFill>
                      <a:srgbClr val="0F607E"/>
                    </a:solidFill>
                  </a:tcPr>
                </a:tc>
                <a:tc>
                  <a:txBody>
                    <a:bodyPr/>
                    <a:lstStyle/>
                    <a:p>
                      <a:r>
                        <a:rPr lang="en-GB" sz="1150" dirty="0">
                          <a:latin typeface="Manrope" pitchFamily="2" charset="0"/>
                          <a:cs typeface="Mangal" panose="020B0502040204020203" pitchFamily="18" charset="0"/>
                        </a:rPr>
                        <a:t>No</a:t>
                      </a:r>
                    </a:p>
                  </a:txBody>
                  <a:tcPr>
                    <a:solidFill>
                      <a:srgbClr val="0F607E"/>
                    </a:solidFill>
                  </a:tcPr>
                </a:tc>
                <a:tc>
                  <a:txBody>
                    <a:bodyPr/>
                    <a:lstStyle/>
                    <a:p>
                      <a:r>
                        <a:rPr lang="en-GB" sz="1150" dirty="0">
                          <a:latin typeface="Manrope" pitchFamily="2" charset="0"/>
                          <a:cs typeface="Mangal" panose="020B0502040204020203" pitchFamily="18" charset="0"/>
                        </a:rPr>
                        <a:t>Maybe</a:t>
                      </a:r>
                    </a:p>
                  </a:txBody>
                  <a:tcPr>
                    <a:solidFill>
                      <a:srgbClr val="0F607E"/>
                    </a:solidFill>
                  </a:tcPr>
                </a:tc>
                <a:tc>
                  <a:txBody>
                    <a:bodyPr/>
                    <a:lstStyle/>
                    <a:p>
                      <a:r>
                        <a:rPr lang="en-GB" sz="1150" dirty="0">
                          <a:latin typeface="Manrope" pitchFamily="2" charset="0"/>
                          <a:cs typeface="Mangal" panose="020B0502040204020203" pitchFamily="18" charset="0"/>
                        </a:rPr>
                        <a:t>N/A</a:t>
                      </a:r>
                    </a:p>
                  </a:txBody>
                  <a:tcPr>
                    <a:solidFill>
                      <a:srgbClr val="0F607E"/>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Our assessment is designed at programme level, giving students a manageable assessment workload and minimising clashes of hand-in dates</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uses a range of assessment formats, and enables student personalisation choice of assessment format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students have had an opportunity to practice all final year summative assessment types earlier in the programme, and understand the relationships between assessments at different levels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assessments are clearly explained to students through module documentation, written materials and activities in class, using transparent and consistent language to make requirements clear</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assessments design out the need for individual alternatives wherever possible (e.g. students given the choice of audio/visual formats so students with hearing/visual impairments do not require individual alternative assessment)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mark schemes are clearly linked to learning outcomes or competencies to ensure marking is appropriate and consistent with assessment design</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mark schemes do not over-penalise mistakes in written English or referencing conventions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Markers' feedback comments are constructive, and actively point out ways that students can improve their work for future assignments.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Markers provide relevant, focussed and timely formative feedback to support student learning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are sensitive to student anxieties around assessment and feedback, so create a supportive culture around assessment, provide clear guidance, and offer opportunities for students to voice concerns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9" name="object 7">
            <a:extLst>
              <a:ext uri="{FF2B5EF4-FFF2-40B4-BE49-F238E27FC236}">
                <a16:creationId xmlns:a16="http://schemas.microsoft.com/office/drawing/2014/main" id="{691368EA-A83D-E745-C64D-D89A27F76274}"/>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F607E"/>
            </a:solidFill>
          </a:ln>
        </p:spPr>
        <p:txBody>
          <a:bodyPr wrap="square" lIns="0" tIns="0" rIns="0" bIns="0" rtlCol="0"/>
          <a:lstStyle/>
          <a:p>
            <a:endParaRPr/>
          </a:p>
        </p:txBody>
      </p:sp>
      <p:sp>
        <p:nvSpPr>
          <p:cNvPr id="10" name="object 7">
            <a:extLst>
              <a:ext uri="{FF2B5EF4-FFF2-40B4-BE49-F238E27FC236}">
                <a16:creationId xmlns:a16="http://schemas.microsoft.com/office/drawing/2014/main" id="{368E6423-976F-E318-8C38-BE0A7194A3F6}"/>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F607E"/>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1" name="Title 5">
            <a:extLst>
              <a:ext uri="{FF2B5EF4-FFF2-40B4-BE49-F238E27FC236}">
                <a16:creationId xmlns:a16="http://schemas.microsoft.com/office/drawing/2014/main" id="{AC5D3F0D-2037-9273-FEED-AD48B64612EC}"/>
              </a:ext>
            </a:extLst>
          </p:cNvPr>
          <p:cNvSpPr txBox="1">
            <a:spLocks noGrp="1"/>
          </p:cNvSpPr>
          <p:nvPr>
            <p:ph type="title" idx="4294967295"/>
          </p:nvPr>
        </p:nvSpPr>
        <p:spPr>
          <a:xfrm>
            <a:off x="152386" y="174220"/>
            <a:ext cx="9772664" cy="666404"/>
          </a:xfrm>
          <a:prstGeom prst="rect">
            <a:avLst/>
          </a:prstGeom>
          <a:solidFill>
            <a:srgbClr val="0F607E"/>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Manrope" pitchFamily="2" charset="0"/>
                <a:ea typeface="+mn-ea"/>
                <a:cs typeface="+mn-cs"/>
              </a:rPr>
              <a:t>Assessment and Feedback: Programme Team Checklist </a:t>
            </a:r>
          </a:p>
        </p:txBody>
      </p:sp>
      <p:sp>
        <p:nvSpPr>
          <p:cNvPr id="14" name="TextBox 13">
            <a:extLst>
              <a:ext uri="{FF2B5EF4-FFF2-40B4-BE49-F238E27FC236}">
                <a16:creationId xmlns:a16="http://schemas.microsoft.com/office/drawing/2014/main" id="{A22F3BC3-425E-D2BC-11F7-9E3EE06B511D}"/>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Tree>
    <p:extLst>
      <p:ext uri="{BB962C8B-B14F-4D97-AF65-F5344CB8AC3E}">
        <p14:creationId xmlns:p14="http://schemas.microsoft.com/office/powerpoint/2010/main" val="3372925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105127853"/>
              </p:ext>
            </p:extLst>
          </p:nvPr>
        </p:nvGraphicFramePr>
        <p:xfrm>
          <a:off x="152383" y="1030951"/>
          <a:ext cx="11671017" cy="459740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institution systems and processes ensure that:</a:t>
                      </a:r>
                    </a:p>
                  </a:txBody>
                  <a:tcPr>
                    <a:solidFill>
                      <a:srgbClr val="0F607E"/>
                    </a:solidFill>
                  </a:tcPr>
                </a:tc>
                <a:tc>
                  <a:txBody>
                    <a:bodyPr/>
                    <a:lstStyle/>
                    <a:p>
                      <a:r>
                        <a:rPr lang="en-GB" sz="1150" dirty="0">
                          <a:latin typeface="Manrope" pitchFamily="2" charset="0"/>
                          <a:cs typeface="Mangal" panose="020B0502040204020203" pitchFamily="18" charset="0"/>
                        </a:rPr>
                        <a:t>Yes</a:t>
                      </a:r>
                    </a:p>
                  </a:txBody>
                  <a:tcPr>
                    <a:solidFill>
                      <a:srgbClr val="0F607E"/>
                    </a:solidFill>
                  </a:tcPr>
                </a:tc>
                <a:tc>
                  <a:txBody>
                    <a:bodyPr/>
                    <a:lstStyle/>
                    <a:p>
                      <a:r>
                        <a:rPr lang="en-GB" sz="1150" dirty="0">
                          <a:latin typeface="Manrope" pitchFamily="2" charset="0"/>
                          <a:cs typeface="Mangal" panose="020B0502040204020203" pitchFamily="18" charset="0"/>
                        </a:rPr>
                        <a:t>No</a:t>
                      </a:r>
                    </a:p>
                  </a:txBody>
                  <a:tcPr>
                    <a:solidFill>
                      <a:srgbClr val="0F607E"/>
                    </a:solidFill>
                  </a:tcPr>
                </a:tc>
                <a:tc>
                  <a:txBody>
                    <a:bodyPr/>
                    <a:lstStyle/>
                    <a:p>
                      <a:r>
                        <a:rPr lang="en-GB" sz="1150" dirty="0">
                          <a:latin typeface="Manrope" pitchFamily="2" charset="0"/>
                          <a:cs typeface="Mangal" panose="020B0502040204020203" pitchFamily="18" charset="0"/>
                        </a:rPr>
                        <a:t>Maybe</a:t>
                      </a:r>
                    </a:p>
                  </a:txBody>
                  <a:tcPr>
                    <a:solidFill>
                      <a:srgbClr val="0F607E"/>
                    </a:solidFill>
                  </a:tcPr>
                </a:tc>
                <a:tc>
                  <a:txBody>
                    <a:bodyPr/>
                    <a:lstStyle/>
                    <a:p>
                      <a:r>
                        <a:rPr lang="en-GB" sz="1150" dirty="0">
                          <a:latin typeface="Manrope" pitchFamily="2" charset="0"/>
                          <a:cs typeface="Mangal" panose="020B0502040204020203" pitchFamily="18" charset="0"/>
                        </a:rPr>
                        <a:t>N/A</a:t>
                      </a:r>
                    </a:p>
                  </a:txBody>
                  <a:tcPr>
                    <a:solidFill>
                      <a:srgbClr val="0F607E"/>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Curriculum design ensures assessments are designed at the programme level, giving students and staff a manageable assessment workload. </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Programmes are designed to use a range of assessment formats, enabling student personalisation choice of assessment format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Programmes give students opportunities to practice all final year summative assessment types earlier in the programme, and the relationships between assessments at different levels are clearly understood by staff and students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Assessments are clearly explained to students through module documentation, written materials and activities in class, using transparent and consistent language to make requirements clear. </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develop assessments that design out the need for individual alternatives wherever possible (e.g. students given the choice of audio/visual formats so students with hearing/visual impairments do not require individual alternative assessment)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develop mark schemes which are clearly linked to learning outcomes or competencies to ensure marking is appropriate and consistent with assessment design</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develop mark schemes that do not over-penalise mistakes in written English or referencing conventions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ensure feedback comments are constructive, and actively point out ways that students can improve their work for future assignments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provide relevant, focussed and timely formative feedback to support student learning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aware of student anxieties around assessment and feedback, and encouraged to create a supportive culture around assessment, provide clear guidance, and offer opportunities for students to voice concerns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3" name="object 3">
            <a:extLst>
              <a:ext uri="{FF2B5EF4-FFF2-40B4-BE49-F238E27FC236}">
                <a16:creationId xmlns:a16="http://schemas.microsoft.com/office/drawing/2014/main" id="{E0A15592-521E-F158-6BB9-A8D15FFBC0A1}"/>
              </a:ext>
              <a:ext uri="{C183D7F6-B498-43B3-948B-1728B52AA6E4}">
                <adec:decorative xmlns:adec="http://schemas.microsoft.com/office/drawing/2017/decorative" val="1"/>
              </a:ext>
            </a:extLst>
          </p:cNvPr>
          <p:cNvSpPr/>
          <p:nvPr/>
        </p:nvSpPr>
        <p:spPr>
          <a:xfrm>
            <a:off x="7679134"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solidFill>
              <a:srgbClr val="0F607E"/>
            </a:solidFill>
          </a:ln>
          <a:effectLst/>
        </p:spPr>
        <p:txBody>
          <a:bodyPr wrap="square" lIns="0" tIns="0" rIns="0" bIns="0" rtlCol="0"/>
          <a:lstStyle/>
          <a:p>
            <a:endParaRPr dirty="0">
              <a:solidFill>
                <a:schemeClr val="bg1"/>
              </a:solidFill>
            </a:endParaRPr>
          </a:p>
        </p:txBody>
      </p:sp>
      <p:sp>
        <p:nvSpPr>
          <p:cNvPr id="7" name="TextBox 6">
            <a:extLst>
              <a:ext uri="{FF2B5EF4-FFF2-40B4-BE49-F238E27FC236}">
                <a16:creationId xmlns:a16="http://schemas.microsoft.com/office/drawing/2014/main" id="{0DC31FAD-617E-185A-D6B8-C6B71922D932}"/>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7">
            <a:extLst>
              <a:ext uri="{FF2B5EF4-FFF2-40B4-BE49-F238E27FC236}">
                <a16:creationId xmlns:a16="http://schemas.microsoft.com/office/drawing/2014/main" id="{E029B43B-9A7F-3376-6321-16B557692A33}"/>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F607E"/>
            </a:solidFill>
          </a:ln>
        </p:spPr>
        <p:txBody>
          <a:bodyPr wrap="square" lIns="0" tIns="0" rIns="0" bIns="0" rtlCol="0"/>
          <a:lstStyle/>
          <a:p>
            <a:endParaRPr/>
          </a:p>
        </p:txBody>
      </p:sp>
      <p:sp>
        <p:nvSpPr>
          <p:cNvPr id="9" name="object 7">
            <a:extLst>
              <a:ext uri="{FF2B5EF4-FFF2-40B4-BE49-F238E27FC236}">
                <a16:creationId xmlns:a16="http://schemas.microsoft.com/office/drawing/2014/main" id="{9A95BBC2-CEAF-DFC7-8B1D-30B45415322A}"/>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F607E"/>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1" name="object 7">
            <a:extLst>
              <a:ext uri="{FF2B5EF4-FFF2-40B4-BE49-F238E27FC236}">
                <a16:creationId xmlns:a16="http://schemas.microsoft.com/office/drawing/2014/main" id="{8318AC9A-3648-F1E3-9FCC-2D20E090A664}"/>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F607E"/>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2" name="Title 5">
            <a:extLst>
              <a:ext uri="{FF2B5EF4-FFF2-40B4-BE49-F238E27FC236}">
                <a16:creationId xmlns:a16="http://schemas.microsoft.com/office/drawing/2014/main" id="{7F7594F6-0C74-F0A1-B6E5-4CC44B94FAF0}"/>
              </a:ext>
            </a:extLst>
          </p:cNvPr>
          <p:cNvSpPr txBox="1">
            <a:spLocks noGrp="1"/>
          </p:cNvSpPr>
          <p:nvPr>
            <p:ph type="title" idx="4294967295"/>
          </p:nvPr>
        </p:nvSpPr>
        <p:spPr>
          <a:xfrm>
            <a:off x="152386" y="174220"/>
            <a:ext cx="9096389" cy="666404"/>
          </a:xfrm>
          <a:prstGeom prst="rect">
            <a:avLst/>
          </a:prstGeom>
          <a:solidFill>
            <a:srgbClr val="0F607E"/>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Manrope" pitchFamily="2" charset="0"/>
                <a:ea typeface="+mn-ea"/>
                <a:cs typeface="+mn-cs"/>
              </a:rPr>
              <a:t>Assessment and Feedback: Senior Leader Checklist</a:t>
            </a:r>
          </a:p>
        </p:txBody>
      </p:sp>
    </p:spTree>
    <p:extLst>
      <p:ext uri="{BB962C8B-B14F-4D97-AF65-F5344CB8AC3E}">
        <p14:creationId xmlns:p14="http://schemas.microsoft.com/office/powerpoint/2010/main" val="140576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08D299D3-FDB4-83CF-4FBA-F70CA83735A6}"/>
              </a:ext>
            </a:extLst>
          </p:cNvPr>
          <p:cNvSpPr>
            <a:spLocks noGrp="1"/>
          </p:cNvSpPr>
          <p:nvPr>
            <p:ph type="title" idx="4294967295"/>
          </p:nvPr>
        </p:nvSpPr>
        <p:spPr>
          <a:xfrm>
            <a:off x="152387" y="182803"/>
            <a:ext cx="2362214"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bg1"/>
                </a:solidFill>
                <a:effectLst/>
                <a:uLnTx/>
                <a:uFillTx/>
                <a:latin typeface="Manrope" pitchFamily="2" charset="0"/>
                <a:ea typeface="+mn-ea"/>
                <a:cs typeface="+mn-cs"/>
              </a:rPr>
              <a:t>  </a:t>
            </a:r>
            <a:r>
              <a:rPr kumimoji="0" lang="en-GB" sz="3200" b="1" i="0" u="none" strike="noStrike" kern="1200" cap="none" spc="0" normalizeH="0" baseline="0" noProof="0" dirty="0">
                <a:ln>
                  <a:noFill/>
                </a:ln>
                <a:solidFill>
                  <a:schemeClr val="bg1"/>
                </a:solidFill>
                <a:effectLst/>
                <a:uLnTx/>
                <a:uFillTx/>
                <a:latin typeface="Manrope" pitchFamily="2" charset="0"/>
                <a:ea typeface="+mn-ea"/>
                <a:cs typeface="+mn-cs"/>
              </a:rPr>
              <a:t>Foreword</a:t>
            </a:r>
            <a:endParaRPr kumimoji="0" lang="en-GB" sz="4000" b="1" i="0" u="none" strike="noStrike" kern="1200" cap="none" spc="0" normalizeH="0" baseline="0" noProof="0" dirty="0">
              <a:ln>
                <a:noFill/>
              </a:ln>
              <a:solidFill>
                <a:schemeClr val="bg1"/>
              </a:solidFill>
              <a:effectLst/>
              <a:uLnTx/>
              <a:uFillTx/>
              <a:latin typeface="Manrope"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TextBox 2">
            <a:extLst>
              <a:ext uri="{FF2B5EF4-FFF2-40B4-BE49-F238E27FC236}">
                <a16:creationId xmlns:a16="http://schemas.microsoft.com/office/drawing/2014/main" id="{5B050EBD-123A-78D4-6387-CC9C67A73AEF}"/>
              </a:ext>
            </a:extLst>
          </p:cNvPr>
          <p:cNvSpPr txBox="1"/>
          <p:nvPr/>
        </p:nvSpPr>
        <p:spPr>
          <a:xfrm>
            <a:off x="152386" y="1228397"/>
            <a:ext cx="7822033" cy="4401205"/>
          </a:xfrm>
          <a:prstGeom prst="rect">
            <a:avLst/>
          </a:prstGeom>
          <a:noFill/>
        </p:spPr>
        <p:txBody>
          <a:bodyPr wrap="square" rtlCol="0">
            <a:spAutoFit/>
          </a:bodyPr>
          <a:lstStyle/>
          <a:p>
            <a:pPr algn="l"/>
            <a:r>
              <a:rPr lang="en-GB" sz="1200" i="0" dirty="0">
                <a:solidFill>
                  <a:srgbClr val="000000"/>
                </a:solidFill>
                <a:effectLst/>
                <a:latin typeface="Manrope" pitchFamily="2" charset="0"/>
              </a:rPr>
              <a:t>Inclusivity is essential in modern Higher Education. All students should have an equal opportunity to succeed, regardless of their background, demographic characteristics or current circumstances. However, lack of understanding of the breadth and depth of inclusivity ‘on the ground’ often lags behind the aspiration to be truly inclusive. Institutions often struggle to define inclusive education, and lack guidance and resources to effectively embed inclusive practice throughout a university.</a:t>
            </a:r>
          </a:p>
          <a:p>
            <a:pPr algn="l"/>
            <a:endParaRPr lang="en-GB" sz="1200" i="0" dirty="0">
              <a:solidFill>
                <a:srgbClr val="000000"/>
              </a:solidFill>
              <a:effectLst/>
              <a:latin typeface="Manrope" pitchFamily="2" charset="0"/>
            </a:endParaRPr>
          </a:p>
          <a:p>
            <a:r>
              <a:rPr lang="en-GB" sz="1200" dirty="0">
                <a:solidFill>
                  <a:srgbClr val="000000"/>
                </a:solidFill>
                <a:latin typeface="Manrope" pitchFamily="2" charset="0"/>
              </a:rPr>
              <a:t>I am delighted to introduce this Inclusive Higher Education Framework to support colleagues in becoming genuinely inclusive for all. The framework originated here at the University of Hull to help us realise our ambition of a truly inclusive education for all, as established in our education strategy. The framework transformed our understanding of inclusive practice, and the accompanying resources have helped staff across the institution reflect on and change their practice.</a:t>
            </a:r>
          </a:p>
          <a:p>
            <a:pPr algn="l"/>
            <a:endParaRPr lang="en-GB" sz="1200" i="0" dirty="0">
              <a:solidFill>
                <a:srgbClr val="000000"/>
              </a:solidFill>
              <a:effectLst/>
              <a:latin typeface="Manrope" pitchFamily="2" charset="0"/>
            </a:endParaRPr>
          </a:p>
          <a:p>
            <a:pPr algn="l"/>
            <a:r>
              <a:rPr lang="en-GB" sz="1200" i="0" dirty="0">
                <a:solidFill>
                  <a:srgbClr val="000000"/>
                </a:solidFill>
                <a:effectLst/>
                <a:latin typeface="Manrope" pitchFamily="2" charset="0"/>
              </a:rPr>
              <a:t>This new version of the framework is the result of a cross-institutional project led by the University of Hull to create a framework appropriate for use across the sector. 7 higher education institutions have contributed, resulting in a framework I think will be a powerful tool for helping individuals, institutions and the sector to understand what inclusive education means in practice.</a:t>
            </a:r>
          </a:p>
          <a:p>
            <a:pPr algn="l"/>
            <a:endParaRPr lang="en-GB" sz="1200" i="0" dirty="0">
              <a:solidFill>
                <a:srgbClr val="000000"/>
              </a:solidFill>
              <a:effectLst/>
              <a:latin typeface="Manrope" pitchFamily="2" charset="0"/>
            </a:endParaRPr>
          </a:p>
          <a:p>
            <a:pPr algn="l"/>
            <a:r>
              <a:rPr lang="en-GB" sz="1200" i="0" dirty="0">
                <a:solidFill>
                  <a:srgbClr val="000000"/>
                </a:solidFill>
                <a:effectLst/>
                <a:latin typeface="Manrope" pitchFamily="2" charset="0"/>
              </a:rPr>
              <a:t>The framework and toolkit provide practical suggestions for academics, professional services and university leaders to become more inclusive. It aims to empower staff to actively embrace inclusive practice. I am delighted that this rigorous framework has been developed to spread our vision of a truly inclusive university and I am excited about its potential for driving sector leading change.</a:t>
            </a:r>
          </a:p>
          <a:p>
            <a:br>
              <a:rPr lang="en-GB" sz="1400" b="1" i="0" dirty="0">
                <a:solidFill>
                  <a:srgbClr val="000000"/>
                </a:solidFill>
                <a:effectLst/>
                <a:latin typeface="Manrope" pitchFamily="2" charset="0"/>
              </a:rPr>
            </a:br>
            <a:r>
              <a:rPr lang="en-GB" sz="1400" b="1" i="0" dirty="0">
                <a:solidFill>
                  <a:srgbClr val="000000"/>
                </a:solidFill>
                <a:effectLst/>
                <a:latin typeface="Manrope" pitchFamily="2" charset="0"/>
              </a:rPr>
              <a:t>Professor Becky Huxley-Binns, Pro-Vice-Chancellor (Education), University of Hull</a:t>
            </a:r>
            <a:endParaRPr lang="en-GB" sz="1400" dirty="0">
              <a:solidFill>
                <a:srgbClr val="000000"/>
              </a:solidFill>
              <a:latin typeface="Manrope" pitchFamily="2" charset="0"/>
            </a:endParaRPr>
          </a:p>
        </p:txBody>
      </p:sp>
      <p:sp>
        <p:nvSpPr>
          <p:cNvPr id="5" name="Rectangle 4">
            <a:extLst>
              <a:ext uri="{FF2B5EF4-FFF2-40B4-BE49-F238E27FC236}">
                <a16:creationId xmlns:a16="http://schemas.microsoft.com/office/drawing/2014/main" id="{3CC453B8-B833-4794-95CD-03BDB95B40CF}"/>
              </a:ext>
            </a:extLst>
          </p:cNvPr>
          <p:cNvSpPr/>
          <p:nvPr/>
        </p:nvSpPr>
        <p:spPr>
          <a:xfrm>
            <a:off x="8145595" y="221715"/>
            <a:ext cx="3894019" cy="5920287"/>
          </a:xfrm>
          <a:prstGeom prst="rect">
            <a:avLst/>
          </a:prstGeom>
          <a:solidFill>
            <a:schemeClr val="tx1"/>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nSpc>
                <a:spcPct val="150000"/>
              </a:lnSpc>
            </a:pPr>
            <a:r>
              <a:rPr lang="en-GB" sz="2000" b="1" dirty="0">
                <a:latin typeface="Manrope" pitchFamily="2" charset="0"/>
                <a:cs typeface="Segoe UI" panose="020B0502040204020203" pitchFamily="34" charset="0"/>
              </a:rPr>
              <a:t>Contents</a:t>
            </a:r>
            <a:r>
              <a:rPr lang="en-GB" sz="1600" dirty="0">
                <a:latin typeface="Manrope" pitchFamily="2" charset="0"/>
                <a:cs typeface="Segoe UI" panose="020B0502040204020203" pitchFamily="34" charset="0"/>
              </a:rPr>
              <a:t> </a:t>
            </a:r>
            <a:br>
              <a:rPr lang="en-GB" sz="1600" dirty="0">
                <a:latin typeface="Manrope" pitchFamily="2" charset="0"/>
                <a:cs typeface="Segoe UI" panose="020B0502040204020203" pitchFamily="34" charset="0"/>
              </a:rPr>
            </a:br>
            <a:r>
              <a:rPr lang="en-GB" sz="1600" b="1" u="sng" dirty="0">
                <a:solidFill>
                  <a:schemeClr val="bg1"/>
                </a:solidFill>
                <a:latin typeface="Manrope" pitchFamily="2" charset="0"/>
                <a:cs typeface="Segoe UI" panose="020B0502040204020203" pitchFamily="34" charset="0"/>
                <a:hlinkClick r:id="rId2" action="ppaction://hlinksldjump">
                  <a:extLst>
                    <a:ext uri="{A12FA001-AC4F-418D-AE19-62706E023703}">
                      <ahyp:hlinkClr xmlns:ahyp="http://schemas.microsoft.com/office/drawing/2018/hyperlinkcolor" val="tx"/>
                    </a:ext>
                  </a:extLst>
                </a:hlinkClick>
              </a:rPr>
              <a:t>Forewords</a:t>
            </a:r>
            <a:endParaRPr lang="en-GB" sz="1600" b="1"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3" action="ppaction://hlinksldjump">
                  <a:extLst>
                    <a:ext uri="{A12FA001-AC4F-418D-AE19-62706E023703}">
                      <ahyp:hlinkClr xmlns:ahyp="http://schemas.microsoft.com/office/drawing/2018/hyperlinkcolor" val="tx"/>
                    </a:ext>
                  </a:extLst>
                </a:hlinkClick>
              </a:rPr>
              <a:t>What is Inclusive Education?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b="1" u="sng" dirty="0">
                <a:solidFill>
                  <a:schemeClr val="bg1"/>
                </a:solidFill>
                <a:latin typeface="Manrope" pitchFamily="2" charset="0"/>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Key Principles</a:t>
            </a:r>
            <a:endParaRPr lang="en-GB" sz="1600" b="1" u="sng" dirty="0">
              <a:solidFill>
                <a:schemeClr val="bg1"/>
              </a:solidFill>
              <a:latin typeface="Manrope" pitchFamily="2" charset="0"/>
              <a:cs typeface="Segoe UI" panose="020B0502040204020203" pitchFamily="34" charset="0"/>
            </a:endParaRPr>
          </a:p>
          <a:p>
            <a:pPr>
              <a:lnSpc>
                <a:spcPct val="150000"/>
              </a:lnSpc>
            </a:pPr>
            <a:r>
              <a:rPr lang="en-GB" sz="1600" b="1" u="sng" dirty="0">
                <a:solidFill>
                  <a:schemeClr val="bg1"/>
                </a:solidFill>
                <a:latin typeface="Manrope" pitchFamily="2" charset="0"/>
                <a:cs typeface="Segoe UI" panose="020B0502040204020203" pitchFamily="34" charset="0"/>
                <a:hlinkClick r:id="rId5" action="ppaction://hlinksldjump">
                  <a:extLst>
                    <a:ext uri="{A12FA001-AC4F-418D-AE19-62706E023703}">
                      <ahyp:hlinkClr xmlns:ahyp="http://schemas.microsoft.com/office/drawing/2018/hyperlinkcolor" val="tx"/>
                    </a:ext>
                  </a:extLst>
                </a:hlinkClick>
              </a:rPr>
              <a:t>The Framework</a:t>
            </a:r>
            <a:endParaRPr lang="en-GB" sz="1600" b="1"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6" action="ppaction://hlinksldjump">
                  <a:extLst>
                    <a:ext uri="{A12FA001-AC4F-418D-AE19-62706E023703}">
                      <ahyp:hlinkClr xmlns:ahyp="http://schemas.microsoft.com/office/drawing/2018/hyperlinkcolor" val="tx"/>
                    </a:ext>
                  </a:extLst>
                </a:hlinkClick>
              </a:rPr>
              <a:t>Structures and Processes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7" action="ppaction://hlinksldjump">
                  <a:extLst>
                    <a:ext uri="{A12FA001-AC4F-418D-AE19-62706E023703}">
                      <ahyp:hlinkClr xmlns:ahyp="http://schemas.microsoft.com/office/drawing/2018/hyperlinkcolor" val="tx"/>
                    </a:ext>
                  </a:extLst>
                </a:hlinkClick>
              </a:rPr>
              <a:t>Curriculum Design and Delivery</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8" action="ppaction://hlinksldjump">
                  <a:extLst>
                    <a:ext uri="{A12FA001-AC4F-418D-AE19-62706E023703}">
                      <ahyp:hlinkClr xmlns:ahyp="http://schemas.microsoft.com/office/drawing/2018/hyperlinkcolor" val="tx"/>
                    </a:ext>
                  </a:extLst>
                </a:hlinkClick>
              </a:rPr>
              <a:t>Assessment and Feedback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9" action="ppaction://hlinksldjump">
                  <a:extLst>
                    <a:ext uri="{A12FA001-AC4F-418D-AE19-62706E023703}">
                      <ahyp:hlinkClr xmlns:ahyp="http://schemas.microsoft.com/office/drawing/2018/hyperlinkcolor" val="tx"/>
                    </a:ext>
                  </a:extLst>
                </a:hlinkClick>
              </a:rPr>
              <a:t>Community and Belonging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10" action="ppaction://hlinksldjump">
                  <a:extLst>
                    <a:ext uri="{A12FA001-AC4F-418D-AE19-62706E023703}">
                      <ahyp:hlinkClr xmlns:ahyp="http://schemas.microsoft.com/office/drawing/2018/hyperlinkcolor" val="tx"/>
                    </a:ext>
                  </a:extLst>
                </a:hlinkClick>
              </a:rPr>
              <a:t>Pathways to Success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11" action="ppaction://hlinksldjump">
                  <a:extLst>
                    <a:ext uri="{A12FA001-AC4F-418D-AE19-62706E023703}">
                      <ahyp:hlinkClr xmlns:ahyp="http://schemas.microsoft.com/office/drawing/2018/hyperlinkcolor" val="tx"/>
                    </a:ext>
                  </a:extLst>
                </a:hlinkClick>
              </a:rPr>
              <a:t>Case Studies &amp; Resources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12" action="ppaction://hlinksldjump">
                  <a:extLst>
                    <a:ext uri="{A12FA001-AC4F-418D-AE19-62706E023703}">
                      <ahyp:hlinkClr xmlns:ahyp="http://schemas.microsoft.com/office/drawing/2018/hyperlinkcolor" val="tx"/>
                    </a:ext>
                  </a:extLst>
                </a:hlinkClick>
              </a:rPr>
              <a:t>Acknowledgments</a:t>
            </a:r>
            <a:r>
              <a:rPr lang="en-GB" sz="1600" u="sng" dirty="0">
                <a:solidFill>
                  <a:schemeClr val="bg1"/>
                </a:solidFill>
                <a:latin typeface="Manrope" pitchFamily="2" charset="0"/>
                <a:cs typeface="Segoe UI" panose="020B0502040204020203" pitchFamily="34" charset="0"/>
                <a:hlinkClick r:id="rId13">
                  <a:extLst>
                    <a:ext uri="{A12FA001-AC4F-418D-AE19-62706E023703}">
                      <ahyp:hlinkClr xmlns:ahyp="http://schemas.microsoft.com/office/drawing/2018/hyperlinkcolor" val="tx"/>
                    </a:ext>
                  </a:extLst>
                </a:hlinkClick>
              </a:rPr>
              <a:t> </a:t>
            </a:r>
            <a:br>
              <a:rPr lang="en-GB" sz="1600" u="sng" dirty="0">
                <a:latin typeface="Manrope" pitchFamily="2" charset="0"/>
                <a:cs typeface="Segoe UI" panose="020B0502040204020203" pitchFamily="34" charset="0"/>
              </a:rPr>
            </a:br>
            <a:r>
              <a:rPr lang="en-GB" sz="1600" u="sng" dirty="0">
                <a:solidFill>
                  <a:schemeClr val="bg1"/>
                </a:solidFill>
                <a:latin typeface="Manrope" pitchFamily="2" charset="0"/>
                <a:cs typeface="Segoe UI" panose="020B0502040204020203" pitchFamily="34" charset="0"/>
                <a:hlinkClick r:id="rId14" action="ppaction://hlinksldjump">
                  <a:extLst>
                    <a:ext uri="{A12FA001-AC4F-418D-AE19-62706E023703}">
                      <ahyp:hlinkClr xmlns:ahyp="http://schemas.microsoft.com/office/drawing/2018/hyperlinkcolor" val="tx"/>
                    </a:ext>
                  </a:extLst>
                </a:hlinkClick>
              </a:rPr>
              <a:t>References</a:t>
            </a:r>
            <a:endParaRPr lang="en-GB" sz="1600" u="sng" dirty="0">
              <a:solidFill>
                <a:schemeClr val="bg1"/>
              </a:solidFill>
              <a:latin typeface="Manrope" pitchFamily="2" charset="0"/>
              <a:cs typeface="Segoe UI" panose="020B0502040204020203" pitchFamily="34" charset="0"/>
            </a:endParaRPr>
          </a:p>
        </p:txBody>
      </p:sp>
      <p:sp>
        <p:nvSpPr>
          <p:cNvPr id="4" name="object 7">
            <a:extLst>
              <a:ext uri="{FF2B5EF4-FFF2-40B4-BE49-F238E27FC236}">
                <a16:creationId xmlns:a16="http://schemas.microsoft.com/office/drawing/2014/main" id="{57D0E618-32E6-EB30-391F-311D26DC63F4}"/>
              </a:ext>
              <a:ext uri="{C183D7F6-B498-43B3-948B-1728B52AA6E4}">
                <adec:decorative xmlns:adec="http://schemas.microsoft.com/office/drawing/2017/decorative" val="1"/>
              </a:ext>
            </a:extLst>
          </p:cNvPr>
          <p:cNvSpPr/>
          <p:nvPr/>
        </p:nvSpPr>
        <p:spPr>
          <a:xfrm>
            <a:off x="154845" y="845299"/>
            <a:ext cx="799320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Tree>
    <p:extLst>
      <p:ext uri="{BB962C8B-B14F-4D97-AF65-F5344CB8AC3E}">
        <p14:creationId xmlns:p14="http://schemas.microsoft.com/office/powerpoint/2010/main" val="2285562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5" y="1259549"/>
            <a:ext cx="11671018" cy="830997"/>
          </a:xfrm>
          <a:prstGeom prst="rect">
            <a:avLst/>
          </a:prstGeom>
          <a:noFill/>
        </p:spPr>
        <p:txBody>
          <a:bodyPr wrap="square" rtlCol="0">
            <a:spAutoFit/>
          </a:bodyPr>
          <a:lstStyle/>
          <a:p>
            <a:pPr algn="l"/>
            <a:r>
              <a:rPr lang="en-GB" sz="1200" b="0" i="0" dirty="0">
                <a:solidFill>
                  <a:srgbClr val="000000"/>
                </a:solidFill>
                <a:effectLst/>
                <a:latin typeface="Manrope" pitchFamily="2" charset="0"/>
              </a:rPr>
              <a:t>For all students, feeling part of a community invokes feelings of security, positive emotions, and increased self-worth. A sense of belonging has also been demonstrated to be positively associated with student motivation, and academic success (Freeman et al, 2007; Bliuc et al, 2011). Students are less likely to withdraw from programmes or leave university if they are engaged both on an academic and a social level (Tinto, 1993; Krause &amp; Armitage, 2014). Inclusive universities will build cultures which positively foster a strong sense of community and belonging.</a:t>
            </a:r>
          </a:p>
        </p:txBody>
      </p:sp>
      <p:pic>
        <p:nvPicPr>
          <p:cNvPr id="24" name="Picture 23">
            <a:extLst>
              <a:ext uri="{FF2B5EF4-FFF2-40B4-BE49-F238E27FC236}">
                <a16:creationId xmlns:a16="http://schemas.microsoft.com/office/drawing/2014/main" id="{5EA15CFE-F36E-9FDC-3B65-4407D7D2942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7518"/>
          <a:stretch/>
        </p:blipFill>
        <p:spPr>
          <a:xfrm>
            <a:off x="1143000" y="2000668"/>
            <a:ext cx="9802378" cy="4465705"/>
          </a:xfrm>
          <a:prstGeom prst="rect">
            <a:avLst/>
          </a:prstGeom>
        </p:spPr>
      </p:pic>
      <p:sp>
        <p:nvSpPr>
          <p:cNvPr id="5" name="object 3">
            <a:extLst>
              <a:ext uri="{FF2B5EF4-FFF2-40B4-BE49-F238E27FC236}">
                <a16:creationId xmlns:a16="http://schemas.microsoft.com/office/drawing/2014/main" id="{EA3351A5-149F-12CD-276C-37D4078476A7}"/>
              </a:ext>
              <a:ext uri="{C183D7F6-B498-43B3-948B-1728B52AA6E4}">
                <adec:decorative xmlns:adec="http://schemas.microsoft.com/office/drawing/2017/decorative" val="1"/>
              </a:ext>
            </a:extLst>
          </p:cNvPr>
          <p:cNvSpPr/>
          <p:nvPr/>
        </p:nvSpPr>
        <p:spPr>
          <a:xfrm>
            <a:off x="4002484" y="182803"/>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8" name="object 7">
            <a:extLst>
              <a:ext uri="{FF2B5EF4-FFF2-40B4-BE49-F238E27FC236}">
                <a16:creationId xmlns:a16="http://schemas.microsoft.com/office/drawing/2014/main" id="{474156BF-EC47-B707-737F-2F4485AE1354}"/>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6E61"/>
            </a:solidFill>
          </a:ln>
        </p:spPr>
        <p:txBody>
          <a:bodyPr wrap="square" lIns="0" tIns="0" rIns="0" bIns="0" rtlCol="0"/>
          <a:lstStyle/>
          <a:p>
            <a:endParaRPr/>
          </a:p>
        </p:txBody>
      </p:sp>
      <p:sp>
        <p:nvSpPr>
          <p:cNvPr id="9" name="object 7">
            <a:extLst>
              <a:ext uri="{FF2B5EF4-FFF2-40B4-BE49-F238E27FC236}">
                <a16:creationId xmlns:a16="http://schemas.microsoft.com/office/drawing/2014/main" id="{3CA30EE7-B6CD-E7F8-E777-2323F5BB3864}"/>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06E6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609045AB-586E-03FB-DCAE-9E923AC8F29D}"/>
              </a:ext>
            </a:extLst>
          </p:cNvPr>
          <p:cNvSpPr txBox="1">
            <a:spLocks noGrp="1"/>
          </p:cNvSpPr>
          <p:nvPr>
            <p:ph type="title" idx="4294967295"/>
          </p:nvPr>
        </p:nvSpPr>
        <p:spPr>
          <a:xfrm>
            <a:off x="152385" y="182803"/>
            <a:ext cx="5448314" cy="666404"/>
          </a:xfrm>
          <a:prstGeom prst="rect">
            <a:avLst/>
          </a:prstGeom>
          <a:solidFill>
            <a:srgbClr val="006E6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Community and Belonging</a:t>
            </a:r>
          </a:p>
        </p:txBody>
      </p:sp>
      <p:sp>
        <p:nvSpPr>
          <p:cNvPr id="13" name="TextBox 12">
            <a:extLst>
              <a:ext uri="{FF2B5EF4-FFF2-40B4-BE49-F238E27FC236}">
                <a16:creationId xmlns:a16="http://schemas.microsoft.com/office/drawing/2014/main" id="{9FD99C43-F8E3-0544-2229-736C41AF3815}"/>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Tree>
    <p:extLst>
      <p:ext uri="{BB962C8B-B14F-4D97-AF65-F5344CB8AC3E}">
        <p14:creationId xmlns:p14="http://schemas.microsoft.com/office/powerpoint/2010/main" val="1477000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3">
            <a:extLst>
              <a:ext uri="{FF2B5EF4-FFF2-40B4-BE49-F238E27FC236}">
                <a16:creationId xmlns:a16="http://schemas.microsoft.com/office/drawing/2014/main" id="{05E502F1-EE3F-47D0-EA99-5EE66733EC10}"/>
              </a:ext>
              <a:ext uri="{C183D7F6-B498-43B3-948B-1728B52AA6E4}">
                <adec:decorative xmlns:adec="http://schemas.microsoft.com/office/drawing/2017/decorative" val="1"/>
              </a:ext>
            </a:extLst>
          </p:cNvPr>
          <p:cNvSpPr/>
          <p:nvPr/>
        </p:nvSpPr>
        <p:spPr>
          <a:xfrm>
            <a:off x="6213175"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3" name="TextBox 2">
            <a:extLst>
              <a:ext uri="{FF2B5EF4-FFF2-40B4-BE49-F238E27FC236}">
                <a16:creationId xmlns:a16="http://schemas.microsoft.com/office/drawing/2014/main" id="{5B050EBD-123A-78D4-6387-CC9C67A73AEF}"/>
              </a:ext>
            </a:extLst>
          </p:cNvPr>
          <p:cNvSpPr txBox="1"/>
          <p:nvPr/>
        </p:nvSpPr>
        <p:spPr>
          <a:xfrm>
            <a:off x="518614" y="1198369"/>
            <a:ext cx="11389123" cy="4708981"/>
          </a:xfrm>
          <a:prstGeom prst="rect">
            <a:avLst/>
          </a:prstGeom>
          <a:noFill/>
        </p:spPr>
        <p:txBody>
          <a:bodyPr wrap="square" rtlCol="0">
            <a:spAutoFit/>
          </a:bodyPr>
          <a:lstStyle/>
          <a:p>
            <a:pPr rtl="0">
              <a:spcBef>
                <a:spcPts val="0"/>
              </a:spcBef>
              <a:spcAft>
                <a:spcPts val="0"/>
              </a:spcAft>
            </a:pPr>
            <a:r>
              <a:rPr lang="en-GB" sz="1200" b="1" i="0" u="none" strike="noStrike" dirty="0">
                <a:solidFill>
                  <a:srgbClr val="000000"/>
                </a:solidFill>
                <a:effectLst/>
                <a:latin typeface="Manrope" pitchFamily="2" charset="0"/>
              </a:rPr>
              <a:t>Effective Personalised Academic &amp; Pastoral Support.</a:t>
            </a:r>
            <a:r>
              <a:rPr lang="en-GB" sz="1200" b="0" i="0" u="none" strike="noStrike" dirty="0">
                <a:solidFill>
                  <a:srgbClr val="000000"/>
                </a:solidFill>
                <a:effectLst/>
                <a:latin typeface="Manrope" pitchFamily="2" charset="0"/>
              </a:rPr>
              <a:t> Enabling students to feel comfortable discussing their concerns or anxieties with appropriately trained staff will allow for effective signposting to additional support as indicated. Some students may require more structured and specialist support than others. Interventions such as bi-weekly drop-in sessions or scheduled one to one monthly meetings could be used to help to facilitate effective rapport and relationship building.  </a:t>
            </a:r>
            <a:endParaRPr lang="en-GB" sz="1200" b="0" dirty="0">
              <a:effectLst/>
              <a:latin typeface="Manrope" pitchFamily="2" charset="0"/>
            </a:endParaRPr>
          </a:p>
          <a:p>
            <a:pPr rtl="0">
              <a:spcBef>
                <a:spcPts val="0"/>
              </a:spcBef>
              <a:spcAft>
                <a:spcPts val="0"/>
              </a:spcAft>
            </a:pPr>
            <a:br>
              <a:rPr lang="en-GB" sz="1200" b="0" dirty="0">
                <a:effectLst/>
                <a:latin typeface="Manrope" pitchFamily="2" charset="0"/>
              </a:rPr>
            </a:br>
            <a:r>
              <a:rPr lang="en-GB" sz="1200" b="1" i="0" u="none" strike="noStrike" dirty="0">
                <a:solidFill>
                  <a:srgbClr val="000000"/>
                </a:solidFill>
                <a:effectLst/>
                <a:latin typeface="Manrope" pitchFamily="2" charset="0"/>
              </a:rPr>
              <a:t>Relevant and inclusive induction activities.</a:t>
            </a:r>
            <a:r>
              <a:rPr lang="en-GB" sz="1200" b="0" i="0" u="none" strike="noStrike" dirty="0">
                <a:solidFill>
                  <a:srgbClr val="000000"/>
                </a:solidFill>
                <a:effectLst/>
                <a:latin typeface="Manrope" pitchFamily="2" charset="0"/>
              </a:rPr>
              <a:t> Effective induction is embedded within programmes and includes both social and academic focussed activities. Structure, timing and format of events will be considered, being mindful of commuter students, those with caring responsibilities etc. For example, the provision of alcohol might exclude students who choose not to drink for cultural, health or religious reasons. Inclusive induction will also provide tailored support for international students and those transferring from other institutions part way through their programme.</a:t>
            </a:r>
            <a:endParaRPr lang="en-GB" sz="1200" b="0" dirty="0">
              <a:effectLst/>
              <a:latin typeface="Manrope" pitchFamily="2" charset="0"/>
            </a:endParaRPr>
          </a:p>
          <a:p>
            <a:pPr rtl="0">
              <a:spcBef>
                <a:spcPts val="0"/>
              </a:spcBef>
              <a:spcAft>
                <a:spcPts val="0"/>
              </a:spcAft>
            </a:pPr>
            <a:br>
              <a:rPr lang="en-GB" sz="1200" b="0" dirty="0">
                <a:effectLst/>
                <a:latin typeface="Manrope" pitchFamily="2" charset="0"/>
              </a:rPr>
            </a:br>
            <a:r>
              <a:rPr lang="en-GB" sz="1200" b="1" i="0" u="none" strike="noStrike" dirty="0">
                <a:solidFill>
                  <a:srgbClr val="000000"/>
                </a:solidFill>
                <a:effectLst/>
                <a:latin typeface="Manrope" pitchFamily="2" charset="0"/>
              </a:rPr>
              <a:t>Supporting students to build friendships and peer support throughout their programmes. </a:t>
            </a:r>
            <a:r>
              <a:rPr lang="en-GB" sz="1200" b="0" i="0" u="none" strike="noStrike" dirty="0">
                <a:solidFill>
                  <a:srgbClr val="000000"/>
                </a:solidFill>
                <a:effectLst/>
                <a:latin typeface="Manrope" pitchFamily="2" charset="0"/>
              </a:rPr>
              <a:t>Many students are more socially isolated than we might assume, so welcome opportunities to form connections with their peers within the programme. Examples might include working in smaller teaching groups, peer student support networks, and encouraging involvement with related academic societies.</a:t>
            </a:r>
            <a:endParaRPr lang="en-GB" sz="1200" b="0" dirty="0">
              <a:effectLst/>
              <a:latin typeface="Manrope" pitchFamily="2" charset="0"/>
            </a:endParaRPr>
          </a:p>
          <a:p>
            <a:pPr rtl="0">
              <a:spcBef>
                <a:spcPts val="0"/>
              </a:spcBef>
              <a:spcAft>
                <a:spcPts val="0"/>
              </a:spcAft>
            </a:pPr>
            <a:br>
              <a:rPr lang="en-GB" sz="1200" b="0" dirty="0">
                <a:effectLst/>
                <a:latin typeface="Manrope" pitchFamily="2" charset="0"/>
              </a:rPr>
            </a:br>
            <a:r>
              <a:rPr lang="en-GB" sz="1200" b="1" i="0" u="none" strike="noStrike" dirty="0">
                <a:solidFill>
                  <a:srgbClr val="000000"/>
                </a:solidFill>
                <a:effectLst/>
                <a:latin typeface="Manrope" pitchFamily="2" charset="0"/>
              </a:rPr>
              <a:t>Effective and ongoing partnership with students.</a:t>
            </a:r>
            <a:r>
              <a:rPr lang="en-GB" sz="1200" b="0" i="0" u="none" strike="noStrike" dirty="0">
                <a:solidFill>
                  <a:srgbClr val="000000"/>
                </a:solidFill>
                <a:effectLst/>
                <a:latin typeface="Manrope" pitchFamily="2" charset="0"/>
              </a:rPr>
              <a:t> Examples of this might include initiatives such as student and staff collaborative projects, or involving students in programme design and decision making. Encouraging students to regularly evaluate modules and programmes, and responding constructively and transparently to feedback given.</a:t>
            </a:r>
            <a:endParaRPr lang="en-GB" sz="1200" b="0" dirty="0">
              <a:effectLst/>
              <a:latin typeface="Manrope" pitchFamily="2" charset="0"/>
            </a:endParaRPr>
          </a:p>
          <a:p>
            <a:pPr rtl="0">
              <a:spcBef>
                <a:spcPts val="0"/>
              </a:spcBef>
              <a:spcAft>
                <a:spcPts val="0"/>
              </a:spcAft>
            </a:pPr>
            <a:br>
              <a:rPr lang="en-GB" sz="1200" b="0" dirty="0">
                <a:effectLst/>
                <a:latin typeface="Manrope" pitchFamily="2" charset="0"/>
              </a:rPr>
            </a:br>
            <a:r>
              <a:rPr lang="en-GB" sz="1200" b="1" i="0" u="none" strike="noStrike" dirty="0">
                <a:solidFill>
                  <a:srgbClr val="000000"/>
                </a:solidFill>
                <a:effectLst/>
                <a:latin typeface="Manrope" pitchFamily="2" charset="0"/>
              </a:rPr>
              <a:t>Empower students to embrace inclusivity within their own learning environments.</a:t>
            </a:r>
            <a:r>
              <a:rPr lang="en-GB" sz="1200" b="0" i="0" u="none" strike="noStrike" dirty="0">
                <a:solidFill>
                  <a:srgbClr val="000000"/>
                </a:solidFill>
                <a:effectLst/>
                <a:latin typeface="Manrope" pitchFamily="2" charset="0"/>
              </a:rPr>
              <a:t> This could include open discourse around student personal experience, and sharing of ideas amongst peer groups in relation to supporting diversity. This also includes actively educating students about equality, diversity and inclusion, bringing that knowledge and values into their future lives and careers.</a:t>
            </a:r>
            <a:endParaRPr lang="en-GB" sz="1200" b="0" dirty="0">
              <a:effectLst/>
              <a:latin typeface="Manrope" pitchFamily="2" charset="0"/>
            </a:endParaRPr>
          </a:p>
          <a:p>
            <a:pPr rtl="0">
              <a:spcBef>
                <a:spcPts val="0"/>
              </a:spcBef>
              <a:spcAft>
                <a:spcPts val="0"/>
              </a:spcAft>
            </a:pPr>
            <a:br>
              <a:rPr lang="en-GB" sz="1200" b="0" dirty="0">
                <a:effectLst/>
                <a:latin typeface="Manrope" pitchFamily="2" charset="0"/>
              </a:rPr>
            </a:br>
            <a:r>
              <a:rPr lang="en-GB" sz="1200" b="1" i="0" u="none" strike="noStrike" dirty="0">
                <a:solidFill>
                  <a:srgbClr val="000000"/>
                </a:solidFill>
                <a:effectLst/>
                <a:latin typeface="Manrope" pitchFamily="2" charset="0"/>
              </a:rPr>
              <a:t>Build diverse staff and student communities. </a:t>
            </a:r>
            <a:r>
              <a:rPr lang="en-GB" sz="1200" b="0" i="0" u="none" strike="noStrike" dirty="0">
                <a:solidFill>
                  <a:srgbClr val="000000"/>
                </a:solidFill>
                <a:effectLst/>
                <a:latin typeface="Manrope" pitchFamily="2" charset="0"/>
              </a:rPr>
              <a:t>Higher education institutions have historically not represented the diversity of the wider population. No one should face structural barriers to becoming part of the higher education community. This may require reviewing student admissions policies and staff recruitment practices. All staff and students should feel that they are supported and valued members of the institution regardless of demographic background or personal circumstances. </a:t>
            </a:r>
            <a:endParaRPr lang="en-GB" sz="1200" b="0" dirty="0">
              <a:effectLst/>
              <a:latin typeface="Manrope" pitchFamily="2" charset="0"/>
            </a:endParaRPr>
          </a:p>
          <a:p>
            <a:br>
              <a:rPr lang="en-GB" sz="1200" dirty="0">
                <a:latin typeface="Manrope" pitchFamily="2" charset="0"/>
              </a:rPr>
            </a:br>
            <a:endParaRPr lang="en-GB" sz="1200" i="0" u="none" strike="noStrike" dirty="0">
              <a:solidFill>
                <a:srgbClr val="000000"/>
              </a:solidFill>
              <a:effectLst/>
              <a:latin typeface="Manrope" pitchFamily="2" charset="0"/>
            </a:endParaRPr>
          </a:p>
        </p:txBody>
      </p:sp>
      <p:sp>
        <p:nvSpPr>
          <p:cNvPr id="10" name="object 3">
            <a:extLst>
              <a:ext uri="{FF2B5EF4-FFF2-40B4-BE49-F238E27FC236}">
                <a16:creationId xmlns:a16="http://schemas.microsoft.com/office/drawing/2014/main" id="{12B7C956-B7DB-B775-C7AA-832D6E66F492}"/>
              </a:ext>
              <a:ext uri="{C183D7F6-B498-43B3-948B-1728B52AA6E4}">
                <adec:decorative xmlns:adec="http://schemas.microsoft.com/office/drawing/2017/decorative" val="1"/>
              </a:ext>
            </a:extLst>
          </p:cNvPr>
          <p:cNvSpPr/>
          <p:nvPr/>
        </p:nvSpPr>
        <p:spPr>
          <a:xfrm>
            <a:off x="193306" y="1253181"/>
            <a:ext cx="257002" cy="225005"/>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3" name="object 3">
            <a:extLst>
              <a:ext uri="{FF2B5EF4-FFF2-40B4-BE49-F238E27FC236}">
                <a16:creationId xmlns:a16="http://schemas.microsoft.com/office/drawing/2014/main" id="{DE5A5ACC-C9B3-4805-8CAB-4486E9959F9A}"/>
              </a:ext>
              <a:ext uri="{C183D7F6-B498-43B3-948B-1728B52AA6E4}">
                <adec:decorative xmlns:adec="http://schemas.microsoft.com/office/drawing/2017/decorative" val="1"/>
              </a:ext>
            </a:extLst>
          </p:cNvPr>
          <p:cNvSpPr/>
          <p:nvPr/>
        </p:nvSpPr>
        <p:spPr>
          <a:xfrm>
            <a:off x="193284" y="2161544"/>
            <a:ext cx="257002" cy="225005"/>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4" name="object 3">
            <a:extLst>
              <a:ext uri="{FF2B5EF4-FFF2-40B4-BE49-F238E27FC236}">
                <a16:creationId xmlns:a16="http://schemas.microsoft.com/office/drawing/2014/main" id="{2FEC7197-4FE4-4F71-A568-E1F8430EA89B}"/>
              </a:ext>
              <a:ext uri="{C183D7F6-B498-43B3-948B-1728B52AA6E4}">
                <adec:decorative xmlns:adec="http://schemas.microsoft.com/office/drawing/2017/decorative" val="1"/>
              </a:ext>
            </a:extLst>
          </p:cNvPr>
          <p:cNvSpPr/>
          <p:nvPr/>
        </p:nvSpPr>
        <p:spPr>
          <a:xfrm>
            <a:off x="193284" y="3042611"/>
            <a:ext cx="257002" cy="225005"/>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5" name="object 3">
            <a:extLst>
              <a:ext uri="{FF2B5EF4-FFF2-40B4-BE49-F238E27FC236}">
                <a16:creationId xmlns:a16="http://schemas.microsoft.com/office/drawing/2014/main" id="{DAA8BE30-5883-4E87-876A-95A76DB1333F}"/>
              </a:ext>
              <a:ext uri="{C183D7F6-B498-43B3-948B-1728B52AA6E4}">
                <adec:decorative xmlns:adec="http://schemas.microsoft.com/office/drawing/2017/decorative" val="1"/>
              </a:ext>
            </a:extLst>
          </p:cNvPr>
          <p:cNvSpPr/>
          <p:nvPr/>
        </p:nvSpPr>
        <p:spPr>
          <a:xfrm>
            <a:off x="193284" y="3793843"/>
            <a:ext cx="257002" cy="225005"/>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6" name="object 3">
            <a:extLst>
              <a:ext uri="{FF2B5EF4-FFF2-40B4-BE49-F238E27FC236}">
                <a16:creationId xmlns:a16="http://schemas.microsoft.com/office/drawing/2014/main" id="{C187E84B-DF50-418F-9C86-A4C47D7F049E}"/>
              </a:ext>
              <a:ext uri="{C183D7F6-B498-43B3-948B-1728B52AA6E4}">
                <adec:decorative xmlns:adec="http://schemas.microsoft.com/office/drawing/2017/decorative" val="1"/>
              </a:ext>
            </a:extLst>
          </p:cNvPr>
          <p:cNvSpPr/>
          <p:nvPr/>
        </p:nvSpPr>
        <p:spPr>
          <a:xfrm>
            <a:off x="193284" y="4522909"/>
            <a:ext cx="257002" cy="225005"/>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8" name="object 3">
            <a:extLst>
              <a:ext uri="{FF2B5EF4-FFF2-40B4-BE49-F238E27FC236}">
                <a16:creationId xmlns:a16="http://schemas.microsoft.com/office/drawing/2014/main" id="{DC51405C-4F2E-44D4-854E-62B7E127A5BB}"/>
              </a:ext>
              <a:ext uri="{C183D7F6-B498-43B3-948B-1728B52AA6E4}">
                <adec:decorative xmlns:adec="http://schemas.microsoft.com/office/drawing/2017/decorative" val="1"/>
              </a:ext>
            </a:extLst>
          </p:cNvPr>
          <p:cNvSpPr/>
          <p:nvPr/>
        </p:nvSpPr>
        <p:spPr>
          <a:xfrm>
            <a:off x="201322" y="5251975"/>
            <a:ext cx="257002" cy="225005"/>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7" name="object 3">
            <a:extLst>
              <a:ext uri="{FF2B5EF4-FFF2-40B4-BE49-F238E27FC236}">
                <a16:creationId xmlns:a16="http://schemas.microsoft.com/office/drawing/2014/main" id="{062DFA7D-86C8-F94B-05A0-D1D384B5F3B7}"/>
              </a:ext>
              <a:ext uri="{C183D7F6-B498-43B3-948B-1728B52AA6E4}">
                <adec:decorative xmlns:adec="http://schemas.microsoft.com/office/drawing/2017/decorative" val="1"/>
              </a:ext>
            </a:extLst>
          </p:cNvPr>
          <p:cNvSpPr/>
          <p:nvPr/>
        </p:nvSpPr>
        <p:spPr>
          <a:xfrm>
            <a:off x="4002484" y="182803"/>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9" name="object 7">
            <a:extLst>
              <a:ext uri="{FF2B5EF4-FFF2-40B4-BE49-F238E27FC236}">
                <a16:creationId xmlns:a16="http://schemas.microsoft.com/office/drawing/2014/main" id="{A104C25A-24ED-20CD-04E7-CE5EA17A4E15}"/>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6E61"/>
            </a:solidFill>
          </a:ln>
        </p:spPr>
        <p:txBody>
          <a:bodyPr wrap="square" lIns="0" tIns="0" rIns="0" bIns="0" rtlCol="0"/>
          <a:lstStyle/>
          <a:p>
            <a:endParaRPr/>
          </a:p>
        </p:txBody>
      </p:sp>
      <p:sp>
        <p:nvSpPr>
          <p:cNvPr id="20" name="object 7">
            <a:extLst>
              <a:ext uri="{FF2B5EF4-FFF2-40B4-BE49-F238E27FC236}">
                <a16:creationId xmlns:a16="http://schemas.microsoft.com/office/drawing/2014/main" id="{AD3DB43F-8EA0-FCB5-4210-00895161AF15}"/>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06E6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21" name="Title 5">
            <a:extLst>
              <a:ext uri="{FF2B5EF4-FFF2-40B4-BE49-F238E27FC236}">
                <a16:creationId xmlns:a16="http://schemas.microsoft.com/office/drawing/2014/main" id="{534054A4-2061-D1F8-4250-54835DE2DF59}"/>
              </a:ext>
            </a:extLst>
          </p:cNvPr>
          <p:cNvSpPr txBox="1">
            <a:spLocks noGrp="1"/>
          </p:cNvSpPr>
          <p:nvPr>
            <p:ph type="title" idx="4294967295"/>
          </p:nvPr>
        </p:nvSpPr>
        <p:spPr>
          <a:xfrm>
            <a:off x="152388" y="174220"/>
            <a:ext cx="7648588" cy="666404"/>
          </a:xfrm>
          <a:prstGeom prst="rect">
            <a:avLst/>
          </a:prstGeom>
          <a:solidFill>
            <a:srgbClr val="006E6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nSpc>
                <a:spcPct val="100000"/>
              </a:lnSpc>
              <a:spcBef>
                <a:spcPts val="0"/>
              </a:spcBef>
              <a:defRPr/>
            </a:pPr>
            <a:r>
              <a:rPr lang="en-GB" sz="3200" dirty="0">
                <a:latin typeface="Manrope" pitchFamily="2" charset="0"/>
              </a:rPr>
              <a:t>Community and Belonging - Examples</a:t>
            </a:r>
            <a:endPar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endParaRPr>
          </a:p>
        </p:txBody>
      </p:sp>
      <p:sp>
        <p:nvSpPr>
          <p:cNvPr id="22" name="TextBox 21">
            <a:extLst>
              <a:ext uri="{FF2B5EF4-FFF2-40B4-BE49-F238E27FC236}">
                <a16:creationId xmlns:a16="http://schemas.microsoft.com/office/drawing/2014/main" id="{22246EBE-F0C0-A47E-5D5D-956CFB33D1A0}"/>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Tree>
    <p:extLst>
      <p:ext uri="{BB962C8B-B14F-4D97-AF65-F5344CB8AC3E}">
        <p14:creationId xmlns:p14="http://schemas.microsoft.com/office/powerpoint/2010/main" val="3209063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80CADA47-2E5B-ED49-B7FD-F91F250D9B5F}"/>
              </a:ext>
              <a:ext uri="{C183D7F6-B498-43B3-948B-1728B52AA6E4}">
                <adec:decorative xmlns:adec="http://schemas.microsoft.com/office/drawing/2017/decorative" val="1"/>
              </a:ext>
            </a:extLst>
          </p:cNvPr>
          <p:cNvSpPr/>
          <p:nvPr/>
        </p:nvSpPr>
        <p:spPr>
          <a:xfrm>
            <a:off x="6837891" y="173278"/>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graphicFrame>
        <p:nvGraphicFramePr>
          <p:cNvPr id="3" name="Table 6">
            <a:extLst>
              <a:ext uri="{FF2B5EF4-FFF2-40B4-BE49-F238E27FC236}">
                <a16:creationId xmlns:a16="http://schemas.microsoft.com/office/drawing/2014/main" id="{F521DE46-02C4-0018-48D5-82A6996D9634}"/>
              </a:ext>
            </a:extLst>
          </p:cNvPr>
          <p:cNvGraphicFramePr>
            <a:graphicFrameLocks noGrp="1"/>
          </p:cNvGraphicFramePr>
          <p:nvPr>
            <p:extLst>
              <p:ext uri="{D42A27DB-BD31-4B8C-83A1-F6EECF244321}">
                <p14:modId xmlns:p14="http://schemas.microsoft.com/office/powerpoint/2010/main" val="2128330118"/>
              </p:ext>
            </p:extLst>
          </p:nvPr>
        </p:nvGraphicFramePr>
        <p:xfrm>
          <a:off x="152383" y="1030951"/>
          <a:ext cx="11671017" cy="425196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institution systems and processes ensure that:</a:t>
                      </a:r>
                    </a:p>
                  </a:txBody>
                  <a:tcPr>
                    <a:solidFill>
                      <a:srgbClr val="006E61"/>
                    </a:solidFill>
                  </a:tcPr>
                </a:tc>
                <a:tc>
                  <a:txBody>
                    <a:bodyPr/>
                    <a:lstStyle/>
                    <a:p>
                      <a:r>
                        <a:rPr lang="en-GB" sz="1150" dirty="0">
                          <a:latin typeface="Manrope" pitchFamily="2" charset="0"/>
                          <a:cs typeface="Mangal" panose="020B0502040204020203" pitchFamily="18" charset="0"/>
                        </a:rPr>
                        <a:t>Yes</a:t>
                      </a:r>
                    </a:p>
                  </a:txBody>
                  <a:tcPr>
                    <a:solidFill>
                      <a:srgbClr val="006E61"/>
                    </a:solidFill>
                  </a:tcPr>
                </a:tc>
                <a:tc>
                  <a:txBody>
                    <a:bodyPr/>
                    <a:lstStyle/>
                    <a:p>
                      <a:r>
                        <a:rPr lang="en-GB" sz="1150" dirty="0">
                          <a:latin typeface="Manrope" pitchFamily="2" charset="0"/>
                          <a:cs typeface="Mangal" panose="020B0502040204020203" pitchFamily="18" charset="0"/>
                        </a:rPr>
                        <a:t>No</a:t>
                      </a:r>
                    </a:p>
                  </a:txBody>
                  <a:tcPr>
                    <a:solidFill>
                      <a:srgbClr val="006E61"/>
                    </a:solidFill>
                  </a:tcPr>
                </a:tc>
                <a:tc>
                  <a:txBody>
                    <a:bodyPr/>
                    <a:lstStyle/>
                    <a:p>
                      <a:r>
                        <a:rPr lang="en-GB" sz="1150" dirty="0">
                          <a:latin typeface="Manrope" pitchFamily="2" charset="0"/>
                          <a:cs typeface="Mangal" panose="020B0502040204020203" pitchFamily="18" charset="0"/>
                        </a:rPr>
                        <a:t>Maybe</a:t>
                      </a:r>
                    </a:p>
                  </a:txBody>
                  <a:tcPr>
                    <a:solidFill>
                      <a:srgbClr val="006E61"/>
                    </a:solidFill>
                  </a:tcPr>
                </a:tc>
                <a:tc>
                  <a:txBody>
                    <a:bodyPr/>
                    <a:lstStyle/>
                    <a:p>
                      <a:r>
                        <a:rPr lang="en-GB" sz="1150" dirty="0">
                          <a:latin typeface="Manrope" pitchFamily="2" charset="0"/>
                          <a:cs typeface="Mangal" panose="020B0502040204020203" pitchFamily="18" charset="0"/>
                        </a:rPr>
                        <a:t>N/A</a:t>
                      </a:r>
                    </a:p>
                  </a:txBody>
                  <a:tcPr>
                    <a:solidFill>
                      <a:srgbClr val="006E61"/>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I meet with all students I have responsibility for at multiple points during the academic year</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have undertaken appropriate training so I understand my role and responsibilities around student academic and personal support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can effectively signpost students I am responsible for to appropriate support services where required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ensure that everyone feel welcome, included and supported within my teaching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am aware of diversity within my community of staff and students, and influence hiring and admissions processes to increase diversity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teaching provides opportunities for students to interact socially within structured activities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work in partnership with students to establish clear ground rules around inclusion and respect for all, or implement rules established at programme level</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actively work with students in partnership, and act on student feedback provided through formal and informal channels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design group work so that all students are actively included regardless of background, current circumstances or demographic group</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make it clear to students that they can confidently raise concerns around inclusivity, including potential bias or discrimination, and I would feel confident about intervening if necessary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5" name="object 7">
            <a:extLst>
              <a:ext uri="{FF2B5EF4-FFF2-40B4-BE49-F238E27FC236}">
                <a16:creationId xmlns:a16="http://schemas.microsoft.com/office/drawing/2014/main" id="{880D47BB-5965-0A26-A7A4-40DD4C5081B0}"/>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06E6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7" name="Title 5">
            <a:extLst>
              <a:ext uri="{FF2B5EF4-FFF2-40B4-BE49-F238E27FC236}">
                <a16:creationId xmlns:a16="http://schemas.microsoft.com/office/drawing/2014/main" id="{A96167F7-CCCE-9129-6D44-4A2480EED0F0}"/>
              </a:ext>
            </a:extLst>
          </p:cNvPr>
          <p:cNvSpPr txBox="1">
            <a:spLocks noGrp="1"/>
          </p:cNvSpPr>
          <p:nvPr>
            <p:ph type="title" idx="4294967295"/>
          </p:nvPr>
        </p:nvSpPr>
        <p:spPr>
          <a:xfrm>
            <a:off x="152386" y="174220"/>
            <a:ext cx="8248663" cy="666404"/>
          </a:xfrm>
          <a:prstGeom prst="rect">
            <a:avLst/>
          </a:prstGeom>
          <a:solidFill>
            <a:srgbClr val="006E6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Community and Belonging: My Checklist</a:t>
            </a:r>
          </a:p>
        </p:txBody>
      </p:sp>
      <p:sp>
        <p:nvSpPr>
          <p:cNvPr id="8" name="TextBox 7">
            <a:extLst>
              <a:ext uri="{FF2B5EF4-FFF2-40B4-BE49-F238E27FC236}">
                <a16:creationId xmlns:a16="http://schemas.microsoft.com/office/drawing/2014/main" id="{38B132E6-AF11-AAC0-2B1D-3C97980099A6}"/>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9F9FC97E-21CE-0A00-741A-D83CB3D006C3}"/>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6E61"/>
            </a:solidFill>
          </a:ln>
        </p:spPr>
        <p:txBody>
          <a:bodyPr wrap="square" lIns="0" tIns="0" rIns="0" bIns="0" rtlCol="0"/>
          <a:lstStyle/>
          <a:p>
            <a:endParaRPr/>
          </a:p>
        </p:txBody>
      </p:sp>
    </p:spTree>
    <p:extLst>
      <p:ext uri="{BB962C8B-B14F-4D97-AF65-F5344CB8AC3E}">
        <p14:creationId xmlns:p14="http://schemas.microsoft.com/office/powerpoint/2010/main" val="61747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2904283883"/>
              </p:ext>
            </p:extLst>
          </p:nvPr>
        </p:nvGraphicFramePr>
        <p:xfrm>
          <a:off x="152383" y="1030951"/>
          <a:ext cx="11671017" cy="433832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programme team ensure that: </a:t>
                      </a:r>
                    </a:p>
                  </a:txBody>
                  <a:tcPr>
                    <a:solidFill>
                      <a:srgbClr val="006E61"/>
                    </a:solidFill>
                  </a:tcPr>
                </a:tc>
                <a:tc>
                  <a:txBody>
                    <a:bodyPr/>
                    <a:lstStyle/>
                    <a:p>
                      <a:r>
                        <a:rPr lang="en-GB" sz="1150" dirty="0">
                          <a:latin typeface="Manrope" pitchFamily="2" charset="0"/>
                          <a:cs typeface="Mangal" panose="020B0502040204020203" pitchFamily="18" charset="0"/>
                        </a:rPr>
                        <a:t>Yes</a:t>
                      </a:r>
                    </a:p>
                  </a:txBody>
                  <a:tcPr>
                    <a:solidFill>
                      <a:srgbClr val="006E61"/>
                    </a:solidFill>
                  </a:tcPr>
                </a:tc>
                <a:tc>
                  <a:txBody>
                    <a:bodyPr/>
                    <a:lstStyle/>
                    <a:p>
                      <a:r>
                        <a:rPr lang="en-GB" sz="1150" dirty="0">
                          <a:latin typeface="Manrope" pitchFamily="2" charset="0"/>
                          <a:cs typeface="Mangal" panose="020B0502040204020203" pitchFamily="18" charset="0"/>
                        </a:rPr>
                        <a:t>No</a:t>
                      </a:r>
                    </a:p>
                  </a:txBody>
                  <a:tcPr>
                    <a:solidFill>
                      <a:srgbClr val="006E61"/>
                    </a:solidFill>
                  </a:tcPr>
                </a:tc>
                <a:tc>
                  <a:txBody>
                    <a:bodyPr/>
                    <a:lstStyle/>
                    <a:p>
                      <a:r>
                        <a:rPr lang="en-GB" sz="1150" dirty="0">
                          <a:latin typeface="Manrope" pitchFamily="2" charset="0"/>
                          <a:cs typeface="Mangal" panose="020B0502040204020203" pitchFamily="18" charset="0"/>
                        </a:rPr>
                        <a:t>Maybe</a:t>
                      </a:r>
                    </a:p>
                  </a:txBody>
                  <a:tcPr>
                    <a:solidFill>
                      <a:srgbClr val="006E61"/>
                    </a:solidFill>
                  </a:tcPr>
                </a:tc>
                <a:tc>
                  <a:txBody>
                    <a:bodyPr/>
                    <a:lstStyle/>
                    <a:p>
                      <a:r>
                        <a:rPr lang="en-GB" sz="1150" dirty="0">
                          <a:latin typeface="Manrope" pitchFamily="2" charset="0"/>
                          <a:cs typeface="Mangal" panose="020B0502040204020203" pitchFamily="18" charset="0"/>
                        </a:rPr>
                        <a:t>N/A</a:t>
                      </a:r>
                    </a:p>
                  </a:txBody>
                  <a:tcPr>
                    <a:solidFill>
                      <a:srgbClr val="006E61"/>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Our programme team meet with all students they have responsibility for at multiple points during the academic year</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have undertaken appropriate training so they understand their role and responsibilities around student academic and personal support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can effectively signpost students they are responsible for to appropriate support services where required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ensure everyone feels welcome, included and supported throughout their programme from induction onwards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Where possible, our programme team influence hiring and admissions processes to build a diverse community of staff and students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provides opportunities for our students to interact socially within structured activities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and students work in partnership to establish clear ground rules around inclusion and respect for all</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students are active members of our department/school, and we act on their feedback provided through formal and informal channels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Group work on our programme is designed so that all students are actively included regardless of background, current circumstances or demographic group</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make it clear to students that they can confidently raise concerns around inclusivity, including potential bias or discrimination, and staff would feel confident about intervening if necessary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8" name="object 3">
            <a:extLst>
              <a:ext uri="{FF2B5EF4-FFF2-40B4-BE49-F238E27FC236}">
                <a16:creationId xmlns:a16="http://schemas.microsoft.com/office/drawing/2014/main" id="{E080029A-F354-D3AE-97E9-5B84FC8D4244}"/>
              </a:ext>
              <a:ext uri="{C183D7F6-B498-43B3-948B-1728B52AA6E4}">
                <adec:decorative xmlns:adec="http://schemas.microsoft.com/office/drawing/2017/decorative" val="1"/>
              </a:ext>
            </a:extLst>
          </p:cNvPr>
          <p:cNvSpPr/>
          <p:nvPr/>
        </p:nvSpPr>
        <p:spPr>
          <a:xfrm>
            <a:off x="8254012"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9" name="object 7">
            <a:extLst>
              <a:ext uri="{FF2B5EF4-FFF2-40B4-BE49-F238E27FC236}">
                <a16:creationId xmlns:a16="http://schemas.microsoft.com/office/drawing/2014/main" id="{6636533E-74DE-BD4F-694C-B13679A21870}"/>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06E6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5D79C279-F0C5-52DA-BBCF-467D925F5AF3}"/>
              </a:ext>
            </a:extLst>
          </p:cNvPr>
          <p:cNvSpPr txBox="1">
            <a:spLocks noGrp="1"/>
          </p:cNvSpPr>
          <p:nvPr>
            <p:ph type="title" idx="4294967295"/>
          </p:nvPr>
        </p:nvSpPr>
        <p:spPr>
          <a:xfrm>
            <a:off x="152386" y="174220"/>
            <a:ext cx="9677414" cy="666404"/>
          </a:xfrm>
          <a:prstGeom prst="rect">
            <a:avLst/>
          </a:prstGeom>
          <a:solidFill>
            <a:srgbClr val="006E6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Manrope" pitchFamily="2" charset="0"/>
                <a:ea typeface="+mn-ea"/>
                <a:cs typeface="+mn-cs"/>
              </a:rPr>
              <a:t>Community and Belonging: Programme Team Checklist</a:t>
            </a:r>
          </a:p>
        </p:txBody>
      </p:sp>
      <p:sp>
        <p:nvSpPr>
          <p:cNvPr id="11" name="TextBox 10">
            <a:extLst>
              <a:ext uri="{FF2B5EF4-FFF2-40B4-BE49-F238E27FC236}">
                <a16:creationId xmlns:a16="http://schemas.microsoft.com/office/drawing/2014/main" id="{66C4509D-C256-E0CA-CBEA-490226FE34EC}"/>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2" name="object 7">
            <a:extLst>
              <a:ext uri="{FF2B5EF4-FFF2-40B4-BE49-F238E27FC236}">
                <a16:creationId xmlns:a16="http://schemas.microsoft.com/office/drawing/2014/main" id="{48276F21-368A-E605-DE56-F59BD13A3F90}"/>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6E61"/>
            </a:solidFill>
          </a:ln>
        </p:spPr>
        <p:txBody>
          <a:bodyPr wrap="square" lIns="0" tIns="0" rIns="0" bIns="0" rtlCol="0"/>
          <a:lstStyle/>
          <a:p>
            <a:endParaRPr/>
          </a:p>
        </p:txBody>
      </p:sp>
    </p:spTree>
    <p:extLst>
      <p:ext uri="{BB962C8B-B14F-4D97-AF65-F5344CB8AC3E}">
        <p14:creationId xmlns:p14="http://schemas.microsoft.com/office/powerpoint/2010/main" val="1294523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C1A86701-9AD1-39F6-F4CA-2CA693F1233E}"/>
              </a:ext>
              <a:ext uri="{C183D7F6-B498-43B3-948B-1728B52AA6E4}">
                <adec:decorative xmlns:adec="http://schemas.microsoft.com/office/drawing/2017/decorative" val="1"/>
              </a:ext>
            </a:extLst>
          </p:cNvPr>
          <p:cNvSpPr/>
          <p:nvPr/>
        </p:nvSpPr>
        <p:spPr>
          <a:xfrm>
            <a:off x="7679134"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3240579059"/>
              </p:ext>
            </p:extLst>
          </p:nvPr>
        </p:nvGraphicFramePr>
        <p:xfrm>
          <a:off x="152383" y="1030951"/>
          <a:ext cx="11671017" cy="442468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institution systems and processes ensure that:</a:t>
                      </a:r>
                    </a:p>
                  </a:txBody>
                  <a:tcPr>
                    <a:solidFill>
                      <a:srgbClr val="006E61"/>
                    </a:solidFill>
                  </a:tcPr>
                </a:tc>
                <a:tc>
                  <a:txBody>
                    <a:bodyPr/>
                    <a:lstStyle/>
                    <a:p>
                      <a:r>
                        <a:rPr lang="en-GB" sz="1150" dirty="0">
                          <a:latin typeface="Manrope" pitchFamily="2" charset="0"/>
                          <a:cs typeface="Mangal" panose="020B0502040204020203" pitchFamily="18" charset="0"/>
                        </a:rPr>
                        <a:t>Yes</a:t>
                      </a:r>
                    </a:p>
                  </a:txBody>
                  <a:tcPr>
                    <a:solidFill>
                      <a:srgbClr val="006E61"/>
                    </a:solidFill>
                  </a:tcPr>
                </a:tc>
                <a:tc>
                  <a:txBody>
                    <a:bodyPr/>
                    <a:lstStyle/>
                    <a:p>
                      <a:r>
                        <a:rPr lang="en-GB" sz="1150" dirty="0">
                          <a:latin typeface="Manrope" pitchFamily="2" charset="0"/>
                          <a:cs typeface="Mangal" panose="020B0502040204020203" pitchFamily="18" charset="0"/>
                        </a:rPr>
                        <a:t>No</a:t>
                      </a:r>
                    </a:p>
                  </a:txBody>
                  <a:tcPr>
                    <a:solidFill>
                      <a:srgbClr val="006E61"/>
                    </a:solidFill>
                  </a:tcPr>
                </a:tc>
                <a:tc>
                  <a:txBody>
                    <a:bodyPr/>
                    <a:lstStyle/>
                    <a:p>
                      <a:r>
                        <a:rPr lang="en-GB" sz="1150" dirty="0">
                          <a:latin typeface="Manrope" pitchFamily="2" charset="0"/>
                          <a:cs typeface="Mangal" panose="020B0502040204020203" pitchFamily="18" charset="0"/>
                        </a:rPr>
                        <a:t>Maybe</a:t>
                      </a:r>
                    </a:p>
                  </a:txBody>
                  <a:tcPr>
                    <a:solidFill>
                      <a:srgbClr val="006E61"/>
                    </a:solidFill>
                  </a:tcPr>
                </a:tc>
                <a:tc>
                  <a:txBody>
                    <a:bodyPr/>
                    <a:lstStyle/>
                    <a:p>
                      <a:r>
                        <a:rPr lang="en-GB" sz="1150" dirty="0">
                          <a:latin typeface="Manrope" pitchFamily="2" charset="0"/>
                          <a:cs typeface="Mangal" panose="020B0502040204020203" pitchFamily="18" charset="0"/>
                        </a:rPr>
                        <a:t>N/A</a:t>
                      </a:r>
                    </a:p>
                  </a:txBody>
                  <a:tcPr>
                    <a:solidFill>
                      <a:srgbClr val="006E61"/>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Staff meet with all students they have responsibility for at multiple points during the academic year</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have undertaken appropriate training so they understand their role and responsibilities around student academic and personal support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Appropriate support services for students are provided, and staff can effectively signpost students to these services where required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The institution ensures everyone feels welcome, included and supported from induction onwards, including within academic programmes and the wider institutional community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Institutional hiring and admissions processes actively build a diverse community of staff and students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Programmes are designed to provide opportunities for students to interact socially within structured activities, and student-led communities are supported and encouraged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The institution establishes clear ground rules around inclusion and respect for all, developed in partnership between staff and students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Students are active members of the institutional community who acts upon their feedback provided through formal and informal channels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design group work so that all students are actively included regardless of background, current circumstances or demographic group</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in ensuring that students can confidently raise concerns around inclusivity, including potential bias or discrimination. Staff are supported to feel confident about intervening in these areas if necessary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3" name="object 7">
            <a:extLst>
              <a:ext uri="{FF2B5EF4-FFF2-40B4-BE49-F238E27FC236}">
                <a16:creationId xmlns:a16="http://schemas.microsoft.com/office/drawing/2014/main" id="{691DC8B1-95AC-96AA-0A67-8C32BC292744}"/>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6E61"/>
            </a:solidFill>
          </a:ln>
        </p:spPr>
        <p:txBody>
          <a:bodyPr wrap="square" lIns="0" tIns="0" rIns="0" bIns="0" rtlCol="0"/>
          <a:lstStyle/>
          <a:p>
            <a:endParaRPr/>
          </a:p>
        </p:txBody>
      </p:sp>
      <p:sp>
        <p:nvSpPr>
          <p:cNvPr id="7" name="TextBox 6">
            <a:extLst>
              <a:ext uri="{FF2B5EF4-FFF2-40B4-BE49-F238E27FC236}">
                <a16:creationId xmlns:a16="http://schemas.microsoft.com/office/drawing/2014/main" id="{3DB49411-1A3D-6E42-0674-46CD025739A7}"/>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7">
            <a:extLst>
              <a:ext uri="{FF2B5EF4-FFF2-40B4-BE49-F238E27FC236}">
                <a16:creationId xmlns:a16="http://schemas.microsoft.com/office/drawing/2014/main" id="{B558C20A-95B3-0A81-731A-EDB06663F7FD}"/>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06E6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9" name="Title 5">
            <a:extLst>
              <a:ext uri="{FF2B5EF4-FFF2-40B4-BE49-F238E27FC236}">
                <a16:creationId xmlns:a16="http://schemas.microsoft.com/office/drawing/2014/main" id="{0163D3FD-CB99-443D-76F5-0DA099A8A6F6}"/>
              </a:ext>
            </a:extLst>
          </p:cNvPr>
          <p:cNvSpPr txBox="1">
            <a:spLocks noGrp="1"/>
          </p:cNvSpPr>
          <p:nvPr>
            <p:ph type="title" idx="4294967295"/>
          </p:nvPr>
        </p:nvSpPr>
        <p:spPr>
          <a:xfrm>
            <a:off x="152386" y="174220"/>
            <a:ext cx="9115439" cy="666404"/>
          </a:xfrm>
          <a:prstGeom prst="rect">
            <a:avLst/>
          </a:prstGeom>
          <a:solidFill>
            <a:srgbClr val="006E6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Manrope" pitchFamily="2" charset="0"/>
                <a:ea typeface="+mn-ea"/>
                <a:cs typeface="+mn-cs"/>
              </a:rPr>
              <a:t>Community and Belonging: Senior Leader Checklist</a:t>
            </a:r>
          </a:p>
        </p:txBody>
      </p:sp>
    </p:spTree>
    <p:extLst>
      <p:ext uri="{BB962C8B-B14F-4D97-AF65-F5344CB8AC3E}">
        <p14:creationId xmlns:p14="http://schemas.microsoft.com/office/powerpoint/2010/main" val="3539681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5" y="1276453"/>
            <a:ext cx="11671018" cy="1384995"/>
          </a:xfrm>
          <a:prstGeom prst="rect">
            <a:avLst/>
          </a:prstGeom>
          <a:noFill/>
        </p:spPr>
        <p:txBody>
          <a:bodyPr wrap="square" rtlCol="0">
            <a:spAutoFit/>
          </a:bodyPr>
          <a:lstStyle/>
          <a:p>
            <a:pPr rtl="0">
              <a:spcBef>
                <a:spcPts val="0"/>
              </a:spcBef>
              <a:spcAft>
                <a:spcPts val="0"/>
              </a:spcAft>
            </a:pPr>
            <a:r>
              <a:rPr lang="en-GB" sz="1200" b="0" i="0" u="none" strike="noStrike" dirty="0">
                <a:solidFill>
                  <a:srgbClr val="000000"/>
                </a:solidFill>
                <a:effectLst/>
                <a:latin typeface="Manrope" pitchFamily="2" charset="0"/>
              </a:rPr>
              <a:t>Inclusive institutions offer all students, regardless of their background or entry level, the opportunity to succeed. Inclusive education is not just about academic grades. It involves gaining additional personal attributes such as social and practical skills, lifelong friendships, and a fulfilling sustainable future career (York et al, 2015; Cachia et al, 2018). Encouraging students to reach their potential by adopting a fair and inclusive approach will ensure that success is achievable to all.</a:t>
            </a:r>
            <a:endParaRPr lang="en-GB" sz="1200" b="0" dirty="0">
              <a:effectLst/>
              <a:latin typeface="Manrope" pitchFamily="2" charset="0"/>
            </a:endParaRPr>
          </a:p>
          <a:p>
            <a:pPr rtl="0">
              <a:spcBef>
                <a:spcPts val="0"/>
              </a:spcBef>
              <a:spcAft>
                <a:spcPts val="0"/>
              </a:spcAft>
            </a:pPr>
            <a:endParaRPr lang="en-GB" sz="1200" b="0" i="0" u="none" strike="noStrike" dirty="0">
              <a:solidFill>
                <a:srgbClr val="000000"/>
              </a:solidFill>
              <a:effectLst/>
              <a:latin typeface="Manrope" pitchFamily="2" charset="0"/>
            </a:endParaRPr>
          </a:p>
          <a:p>
            <a:pPr rtl="0">
              <a:spcBef>
                <a:spcPts val="0"/>
              </a:spcBef>
              <a:spcAft>
                <a:spcPts val="0"/>
              </a:spcAft>
            </a:pPr>
            <a:r>
              <a:rPr lang="en-GB" sz="1200" b="0" i="0" u="none" strike="noStrike" dirty="0">
                <a:solidFill>
                  <a:srgbClr val="000000"/>
                </a:solidFill>
                <a:effectLst/>
                <a:latin typeface="Manrope" pitchFamily="2" charset="0"/>
              </a:rPr>
              <a:t>Importantly, success is dependent on a student’s understanding of the norms, cultures and behaviours of higher education. Students who are from historically disadvantaged backgrounds or are the first in their family to access higher education are less likely to have accumulated this understanding. To be inclusive the institution will make its norms and expectations as transparent as possible.</a:t>
            </a:r>
            <a:endParaRPr lang="en-GB" sz="1200" b="0" i="0" dirty="0">
              <a:solidFill>
                <a:srgbClr val="000000"/>
              </a:solidFill>
              <a:effectLst/>
              <a:latin typeface="Manrope" pitchFamily="2" charset="0"/>
            </a:endParaRPr>
          </a:p>
        </p:txBody>
      </p:sp>
      <p:pic>
        <p:nvPicPr>
          <p:cNvPr id="7" name="object 10">
            <a:extLst>
              <a:ext uri="{FF2B5EF4-FFF2-40B4-BE49-F238E27FC236}">
                <a16:creationId xmlns:a16="http://schemas.microsoft.com/office/drawing/2014/main" id="{893377EF-4BBE-4D5E-B03F-435E65170077}"/>
              </a:ext>
              <a:ext uri="{C183D7F6-B498-43B3-948B-1728B52AA6E4}">
                <adec:decorative xmlns:adec="http://schemas.microsoft.com/office/drawing/2017/decorative" val="1"/>
              </a:ext>
            </a:extLst>
          </p:cNvPr>
          <p:cNvPicPr/>
          <p:nvPr/>
        </p:nvPicPr>
        <p:blipFill>
          <a:blip r:embed="rId2" cstate="print"/>
          <a:stretch>
            <a:fillRect/>
          </a:stretch>
        </p:blipFill>
        <p:spPr>
          <a:xfrm>
            <a:off x="1379621" y="2954426"/>
            <a:ext cx="9040729" cy="3499814"/>
          </a:xfrm>
          <a:prstGeom prst="rect">
            <a:avLst/>
          </a:prstGeom>
        </p:spPr>
      </p:pic>
      <p:sp>
        <p:nvSpPr>
          <p:cNvPr id="5" name="object 3">
            <a:extLst>
              <a:ext uri="{FF2B5EF4-FFF2-40B4-BE49-F238E27FC236}">
                <a16:creationId xmlns:a16="http://schemas.microsoft.com/office/drawing/2014/main" id="{CE3A9C0B-1AB4-E559-8433-6D9F84651567}"/>
              </a:ext>
              <a:ext uri="{C183D7F6-B498-43B3-948B-1728B52AA6E4}">
                <adec:decorative xmlns:adec="http://schemas.microsoft.com/office/drawing/2017/decorative" val="1"/>
              </a:ext>
            </a:extLst>
          </p:cNvPr>
          <p:cNvSpPr/>
          <p:nvPr/>
        </p:nvSpPr>
        <p:spPr>
          <a:xfrm>
            <a:off x="3002359"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8" name="object 7">
            <a:extLst>
              <a:ext uri="{FF2B5EF4-FFF2-40B4-BE49-F238E27FC236}">
                <a16:creationId xmlns:a16="http://schemas.microsoft.com/office/drawing/2014/main" id="{57FD166E-F2BB-C594-82AE-7425358E28BE}"/>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A37AC1"/>
            </a:solidFill>
          </a:ln>
        </p:spPr>
        <p:txBody>
          <a:bodyPr wrap="square" lIns="0" tIns="0" rIns="0" bIns="0" rtlCol="0"/>
          <a:lstStyle/>
          <a:p>
            <a:endParaRPr/>
          </a:p>
        </p:txBody>
      </p:sp>
      <p:sp>
        <p:nvSpPr>
          <p:cNvPr id="9" name="TextBox 8">
            <a:extLst>
              <a:ext uri="{FF2B5EF4-FFF2-40B4-BE49-F238E27FC236}">
                <a16:creationId xmlns:a16="http://schemas.microsoft.com/office/drawing/2014/main" id="{FE525309-E006-8D49-F080-036A1C76EE67}"/>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45EFDF51-DA1A-BD4B-3F4C-B0AE961BA6AA}"/>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A37AC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3" name="Title 5">
            <a:extLst>
              <a:ext uri="{FF2B5EF4-FFF2-40B4-BE49-F238E27FC236}">
                <a16:creationId xmlns:a16="http://schemas.microsoft.com/office/drawing/2014/main" id="{EAA407C8-F6E4-D025-A2CF-F68D805AF1F3}"/>
              </a:ext>
            </a:extLst>
          </p:cNvPr>
          <p:cNvSpPr txBox="1">
            <a:spLocks noGrp="1"/>
          </p:cNvSpPr>
          <p:nvPr>
            <p:ph type="title" idx="4294967295"/>
          </p:nvPr>
        </p:nvSpPr>
        <p:spPr>
          <a:xfrm>
            <a:off x="152386" y="174220"/>
            <a:ext cx="4448189" cy="666404"/>
          </a:xfrm>
          <a:prstGeom prst="rect">
            <a:avLst/>
          </a:prstGeom>
          <a:solidFill>
            <a:srgbClr val="A37AC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Pathways to Success</a:t>
            </a:r>
          </a:p>
        </p:txBody>
      </p:sp>
    </p:spTree>
    <p:extLst>
      <p:ext uri="{BB962C8B-B14F-4D97-AF65-F5344CB8AC3E}">
        <p14:creationId xmlns:p14="http://schemas.microsoft.com/office/powerpoint/2010/main" val="1391612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388469" y="1208868"/>
            <a:ext cx="11557871" cy="5401479"/>
          </a:xfrm>
          <a:prstGeom prst="rect">
            <a:avLst/>
          </a:prstGeom>
          <a:noFill/>
        </p:spPr>
        <p:txBody>
          <a:bodyPr wrap="square" rtlCol="0">
            <a:spAutoFit/>
          </a:bodyPr>
          <a:lstStyle/>
          <a:p>
            <a:pPr rtl="0">
              <a:spcBef>
                <a:spcPts val="0"/>
              </a:spcBef>
              <a:spcAft>
                <a:spcPts val="0"/>
              </a:spcAft>
            </a:pPr>
            <a:r>
              <a:rPr lang="en-GB" sz="1150" b="1" i="0" u="none" strike="noStrike" dirty="0">
                <a:solidFill>
                  <a:srgbClr val="000000"/>
                </a:solidFill>
                <a:effectLst/>
                <a:latin typeface="Manrope" pitchFamily="2" charset="0"/>
              </a:rPr>
              <a:t>Making programme expectations clear. </a:t>
            </a:r>
            <a:r>
              <a:rPr lang="en-GB" sz="1150" i="0" u="none" strike="noStrike" dirty="0">
                <a:solidFill>
                  <a:srgbClr val="000000"/>
                </a:solidFill>
                <a:effectLst/>
                <a:latin typeface="Manrope" pitchFamily="2" charset="0"/>
              </a:rPr>
              <a:t>All students benefit from knowing what is expected from them throughout their programme. For example, providing a clear explanation detailing how UK degree classifications work will help students to understand academic expectation, and the link between academic grades and future career or study plans.</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Demystify and avoid the use of academic jargon</a:t>
            </a:r>
            <a:r>
              <a:rPr lang="en-GB" sz="1150" i="0" u="none" strike="noStrike" dirty="0">
                <a:solidFill>
                  <a:srgbClr val="000000"/>
                </a:solidFill>
                <a:effectLst/>
                <a:latin typeface="Manrope" pitchFamily="2" charset="0"/>
              </a:rPr>
              <a:t>. Using clear and understandable language in all programme materials will ensure that outcomes and opportunities are explicit.  </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Constructive ongoing reviews of academic progress</a:t>
            </a:r>
            <a:r>
              <a:rPr lang="en-GB" sz="1150" i="0" u="none" strike="noStrike" dirty="0">
                <a:solidFill>
                  <a:srgbClr val="000000"/>
                </a:solidFill>
                <a:effectLst/>
                <a:latin typeface="Manrope" pitchFamily="2" charset="0"/>
              </a:rPr>
              <a:t>. Regular reviews of academic achievement with appropriate staff will allow students to focus on academic issues, future targets, and address potential support needs. Early identification of future career aspirations also allows for action planning and bespoke support and signposting.</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Proactive monitoring of student engagement</a:t>
            </a:r>
            <a:r>
              <a:rPr lang="en-GB" sz="1150" i="0" u="none" strike="noStrike" dirty="0">
                <a:solidFill>
                  <a:srgbClr val="000000"/>
                </a:solidFill>
                <a:effectLst/>
                <a:latin typeface="Manrope" pitchFamily="2" charset="0"/>
              </a:rPr>
              <a:t>. Routine monitoring of engagement can identify students at risk of withdrawal at an early stage. Monitoring systems should be designed to support staff and students rather than penalising non-attendance, and should acknowledge complex personal circumstances that may impact engagement. </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Embedding institutional support services into programme delivery. </a:t>
            </a:r>
            <a:r>
              <a:rPr lang="en-GB" sz="1150" i="0" u="none" strike="noStrike" dirty="0">
                <a:solidFill>
                  <a:srgbClr val="000000"/>
                </a:solidFill>
                <a:effectLst/>
                <a:latin typeface="Manrope" pitchFamily="2" charset="0"/>
              </a:rPr>
              <a:t>Inclusive programmes will embed introductions to services such as central academic skills teams, or student wellbeing teams. Doing this early in the programme encourages engagement with relevant services and reduces student anxieties about seeking support.</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Use student facing materials that demonstrate inclusivity and success</a:t>
            </a:r>
            <a:r>
              <a:rPr lang="en-GB" sz="1150" i="0" u="none" strike="noStrike" dirty="0">
                <a:solidFill>
                  <a:srgbClr val="000000"/>
                </a:solidFill>
                <a:effectLst/>
                <a:latin typeface="Manrope" pitchFamily="2" charset="0"/>
              </a:rPr>
              <a:t>. This could involve student facing marketing materials making use of ‘real’ student narratives. For example, highlighting students who have achieved success despite needing to suspend their studies or due to ill health could make for powerful role models.</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Effective use of mentoring &amp; role models. </a:t>
            </a:r>
            <a:r>
              <a:rPr lang="en-GB" sz="1150" i="0" u="none" strike="noStrike" dirty="0">
                <a:solidFill>
                  <a:srgbClr val="000000"/>
                </a:solidFill>
                <a:effectLst/>
                <a:latin typeface="Manrope" pitchFamily="2" charset="0"/>
              </a:rPr>
              <a:t>This can support inclusivity by demonstrating to students available possibilities and potential career opportunities. Examples might include involving alumni in career events, collaboration with prospective employers and feeder colleges, and internship opportunities. Role models within the curriculum will represent the diversity of the student body.</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Use additional supportive mechanisms to enhance student self-belief and confidence</a:t>
            </a:r>
            <a:r>
              <a:rPr lang="en-GB" sz="1150" i="0" u="none" strike="noStrike" dirty="0">
                <a:solidFill>
                  <a:srgbClr val="000000"/>
                </a:solidFill>
                <a:effectLst/>
                <a:latin typeface="Manrope" pitchFamily="2" charset="0"/>
              </a:rPr>
              <a:t>. Inclusive programmes will embed activities that build student autonomy, responsibility and self-confidence. This may involve partnering with external organisations or targeted programmes to support particular groups of students. </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Ensuring that placement or external opportunities are equitable to all</a:t>
            </a:r>
            <a:r>
              <a:rPr lang="en-GB" sz="1150" i="0" u="none" strike="noStrike" dirty="0">
                <a:solidFill>
                  <a:srgbClr val="000000"/>
                </a:solidFill>
                <a:effectLst/>
                <a:latin typeface="Manrope" pitchFamily="2" charset="0"/>
              </a:rPr>
              <a:t>. Some students may potentially be disadvantaged if a placement opportunity is likely to incur additional travel or time commitments. Students with paid jobs may be unable to commit to a lengthy placement, and students with disabilities may face additional challenges in accessing placements. Placements, work experience, and extracurricular opportunities should be carefully managed to ensure inclusivity.</a:t>
            </a:r>
          </a:p>
        </p:txBody>
      </p:sp>
      <p:sp>
        <p:nvSpPr>
          <p:cNvPr id="31" name="object 3">
            <a:extLst>
              <a:ext uri="{FF2B5EF4-FFF2-40B4-BE49-F238E27FC236}">
                <a16:creationId xmlns:a16="http://schemas.microsoft.com/office/drawing/2014/main" id="{DE21DED1-49E3-2C09-A898-7FB3C7C82E05}"/>
              </a:ext>
              <a:ext uri="{C183D7F6-B498-43B3-948B-1728B52AA6E4}">
                <adec:decorative xmlns:adec="http://schemas.microsoft.com/office/drawing/2017/decorative" val="1"/>
              </a:ext>
            </a:extLst>
          </p:cNvPr>
          <p:cNvSpPr/>
          <p:nvPr/>
        </p:nvSpPr>
        <p:spPr>
          <a:xfrm>
            <a:off x="152387" y="1268326"/>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17" name="object 3">
            <a:extLst>
              <a:ext uri="{FF2B5EF4-FFF2-40B4-BE49-F238E27FC236}">
                <a16:creationId xmlns:a16="http://schemas.microsoft.com/office/drawing/2014/main" id="{B189F94E-B544-4592-BCBA-A66515B94820}"/>
              </a:ext>
              <a:ext uri="{C183D7F6-B498-43B3-948B-1728B52AA6E4}">
                <adec:decorative xmlns:adec="http://schemas.microsoft.com/office/drawing/2017/decorative" val="1"/>
              </a:ext>
            </a:extLst>
          </p:cNvPr>
          <p:cNvSpPr/>
          <p:nvPr/>
        </p:nvSpPr>
        <p:spPr>
          <a:xfrm>
            <a:off x="152387" y="5981648"/>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18" name="object 3">
            <a:extLst>
              <a:ext uri="{FF2B5EF4-FFF2-40B4-BE49-F238E27FC236}">
                <a16:creationId xmlns:a16="http://schemas.microsoft.com/office/drawing/2014/main" id="{3E63BFAC-EA7D-41DB-8061-D0BE791449C3}"/>
              </a:ext>
              <a:ext uri="{C183D7F6-B498-43B3-948B-1728B52AA6E4}">
                <adec:decorative xmlns:adec="http://schemas.microsoft.com/office/drawing/2017/decorative" val="1"/>
              </a:ext>
            </a:extLst>
          </p:cNvPr>
          <p:cNvSpPr/>
          <p:nvPr/>
        </p:nvSpPr>
        <p:spPr>
          <a:xfrm>
            <a:off x="162426" y="5459249"/>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19" name="object 3">
            <a:extLst>
              <a:ext uri="{FF2B5EF4-FFF2-40B4-BE49-F238E27FC236}">
                <a16:creationId xmlns:a16="http://schemas.microsoft.com/office/drawing/2014/main" id="{F001E8EA-48D1-4E8B-9B3C-A005461976BC}"/>
              </a:ext>
              <a:ext uri="{C183D7F6-B498-43B3-948B-1728B52AA6E4}">
                <adec:decorative xmlns:adec="http://schemas.microsoft.com/office/drawing/2017/decorative" val="1"/>
              </a:ext>
            </a:extLst>
          </p:cNvPr>
          <p:cNvSpPr/>
          <p:nvPr/>
        </p:nvSpPr>
        <p:spPr>
          <a:xfrm>
            <a:off x="168223" y="1924441"/>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20" name="object 3">
            <a:extLst>
              <a:ext uri="{FF2B5EF4-FFF2-40B4-BE49-F238E27FC236}">
                <a16:creationId xmlns:a16="http://schemas.microsoft.com/office/drawing/2014/main" id="{CFFA299B-3D11-49E3-802F-8BCC0F72C4CD}"/>
              </a:ext>
              <a:ext uri="{C183D7F6-B498-43B3-948B-1728B52AA6E4}">
                <adec:decorative xmlns:adec="http://schemas.microsoft.com/office/drawing/2017/decorative" val="1"/>
              </a:ext>
            </a:extLst>
          </p:cNvPr>
          <p:cNvSpPr/>
          <p:nvPr/>
        </p:nvSpPr>
        <p:spPr>
          <a:xfrm>
            <a:off x="168223" y="4202787"/>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21" name="object 3">
            <a:extLst>
              <a:ext uri="{FF2B5EF4-FFF2-40B4-BE49-F238E27FC236}">
                <a16:creationId xmlns:a16="http://schemas.microsoft.com/office/drawing/2014/main" id="{F93BAE75-CBB3-402A-9C1F-4799E3CB8D0D}"/>
              </a:ext>
              <a:ext uri="{C183D7F6-B498-43B3-948B-1728B52AA6E4}">
                <adec:decorative xmlns:adec="http://schemas.microsoft.com/office/drawing/2017/decorative" val="1"/>
              </a:ext>
            </a:extLst>
          </p:cNvPr>
          <p:cNvSpPr/>
          <p:nvPr/>
        </p:nvSpPr>
        <p:spPr>
          <a:xfrm>
            <a:off x="168223" y="2455638"/>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22" name="object 3">
            <a:extLst>
              <a:ext uri="{FF2B5EF4-FFF2-40B4-BE49-F238E27FC236}">
                <a16:creationId xmlns:a16="http://schemas.microsoft.com/office/drawing/2014/main" id="{2C6B203E-A325-45FB-8261-999BD034FF10}"/>
              </a:ext>
              <a:ext uri="{C183D7F6-B498-43B3-948B-1728B52AA6E4}">
                <adec:decorative xmlns:adec="http://schemas.microsoft.com/office/drawing/2017/decorative" val="1"/>
              </a:ext>
            </a:extLst>
          </p:cNvPr>
          <p:cNvSpPr/>
          <p:nvPr/>
        </p:nvSpPr>
        <p:spPr>
          <a:xfrm>
            <a:off x="171951" y="2976751"/>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23" name="object 3">
            <a:extLst>
              <a:ext uri="{FF2B5EF4-FFF2-40B4-BE49-F238E27FC236}">
                <a16:creationId xmlns:a16="http://schemas.microsoft.com/office/drawing/2014/main" id="{ACB1098D-1ACF-49D8-BABF-32A53DA054CD}"/>
              </a:ext>
              <a:ext uri="{C183D7F6-B498-43B3-948B-1728B52AA6E4}">
                <adec:decorative xmlns:adec="http://schemas.microsoft.com/office/drawing/2017/decorative" val="1"/>
              </a:ext>
            </a:extLst>
          </p:cNvPr>
          <p:cNvSpPr/>
          <p:nvPr/>
        </p:nvSpPr>
        <p:spPr>
          <a:xfrm>
            <a:off x="168223" y="3674674"/>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32" name="object 3">
            <a:extLst>
              <a:ext uri="{FF2B5EF4-FFF2-40B4-BE49-F238E27FC236}">
                <a16:creationId xmlns:a16="http://schemas.microsoft.com/office/drawing/2014/main" id="{2B602CE4-1344-4B5F-8E8E-B851CDB4B7CA}"/>
              </a:ext>
              <a:ext uri="{C183D7F6-B498-43B3-948B-1728B52AA6E4}">
                <adec:decorative xmlns:adec="http://schemas.microsoft.com/office/drawing/2017/decorative" val="1"/>
              </a:ext>
            </a:extLst>
          </p:cNvPr>
          <p:cNvSpPr/>
          <p:nvPr/>
        </p:nvSpPr>
        <p:spPr>
          <a:xfrm>
            <a:off x="168737" y="4721375"/>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12" name="object 3">
            <a:extLst>
              <a:ext uri="{FF2B5EF4-FFF2-40B4-BE49-F238E27FC236}">
                <a16:creationId xmlns:a16="http://schemas.microsoft.com/office/drawing/2014/main" id="{19B81A52-0E68-6239-69F2-683D6F5C05C7}"/>
              </a:ext>
              <a:ext uri="{C183D7F6-B498-43B3-948B-1728B52AA6E4}">
                <adec:decorative xmlns:adec="http://schemas.microsoft.com/office/drawing/2017/decorative" val="1"/>
              </a:ext>
            </a:extLst>
          </p:cNvPr>
          <p:cNvSpPr/>
          <p:nvPr/>
        </p:nvSpPr>
        <p:spPr>
          <a:xfrm>
            <a:off x="5230497"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15" name="object 7">
            <a:extLst>
              <a:ext uri="{FF2B5EF4-FFF2-40B4-BE49-F238E27FC236}">
                <a16:creationId xmlns:a16="http://schemas.microsoft.com/office/drawing/2014/main" id="{869F1612-D76D-739E-8FD1-A9CA06D2EFB8}"/>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A37AC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6" name="Title 5">
            <a:extLst>
              <a:ext uri="{FF2B5EF4-FFF2-40B4-BE49-F238E27FC236}">
                <a16:creationId xmlns:a16="http://schemas.microsoft.com/office/drawing/2014/main" id="{972A3D91-16BC-3877-A401-2597B7BCF6C1}"/>
              </a:ext>
            </a:extLst>
          </p:cNvPr>
          <p:cNvSpPr txBox="1">
            <a:spLocks noGrp="1"/>
          </p:cNvSpPr>
          <p:nvPr>
            <p:ph type="title" idx="4294967295"/>
          </p:nvPr>
        </p:nvSpPr>
        <p:spPr>
          <a:xfrm>
            <a:off x="152386" y="174220"/>
            <a:ext cx="6619889" cy="666404"/>
          </a:xfrm>
          <a:prstGeom prst="rect">
            <a:avLst/>
          </a:prstGeom>
          <a:solidFill>
            <a:srgbClr val="A37AC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Pathways to Success - Examples</a:t>
            </a:r>
          </a:p>
        </p:txBody>
      </p:sp>
    </p:spTree>
    <p:extLst>
      <p:ext uri="{BB962C8B-B14F-4D97-AF65-F5344CB8AC3E}">
        <p14:creationId xmlns:p14="http://schemas.microsoft.com/office/powerpoint/2010/main" val="2735533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0E4EC773-851E-29FC-1BA7-84FC62184675}"/>
              </a:ext>
            </a:extLst>
          </p:cNvPr>
          <p:cNvGraphicFramePr>
            <a:graphicFrameLocks noGrp="1"/>
          </p:cNvGraphicFramePr>
          <p:nvPr>
            <p:extLst>
              <p:ext uri="{D42A27DB-BD31-4B8C-83A1-F6EECF244321}">
                <p14:modId xmlns:p14="http://schemas.microsoft.com/office/powerpoint/2010/main" val="4275108924"/>
              </p:ext>
            </p:extLst>
          </p:nvPr>
        </p:nvGraphicFramePr>
        <p:xfrm>
          <a:off x="152383" y="1030951"/>
          <a:ext cx="11671017" cy="468376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programme team ensure that: </a:t>
                      </a:r>
                    </a:p>
                  </a:txBody>
                  <a:tcPr>
                    <a:solidFill>
                      <a:srgbClr val="A37AC1"/>
                    </a:solidFill>
                  </a:tcPr>
                </a:tc>
                <a:tc>
                  <a:txBody>
                    <a:bodyPr/>
                    <a:lstStyle/>
                    <a:p>
                      <a:r>
                        <a:rPr lang="en-GB" sz="1200" dirty="0">
                          <a:solidFill>
                            <a:schemeClr val="tx1"/>
                          </a:solidFill>
                          <a:latin typeface="Manrope" pitchFamily="2" charset="0"/>
                          <a:cs typeface="Mangal" panose="020B0502040204020203" pitchFamily="18" charset="0"/>
                        </a:rPr>
                        <a:t>Yes</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No</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Maybe</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N/A</a:t>
                      </a:r>
                    </a:p>
                  </a:txBody>
                  <a:tcPr>
                    <a:solidFill>
                      <a:srgbClr val="A37AC1"/>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I provide students with clear information about commonly used academic terminology, degree classifications and institutional conventions throughout their programme</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systematically identify and support 'at risk' students that I am responsible for (e.g. those with low engagement), and refer students to professional services teams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review individual academic progress of students I am responsible for (e.g. after exam boards), discuss this with students, and intervene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embed or signpost towards structured tools and resources designed to encourage student self-management, self-belief, and aspiration where available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include diverse and successful alumni/career role models within my teaching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embed careers guidance and related schemes in my teaching (e.g. entrepreneurship scheme, Employability awards), and relate these to personal ambitions of my students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include diverse and successful alumni/career role models within my teaching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Within my teaching, I embed opportunities for all students to work with employers, develop personal networks and reflect on self development and career goals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offer placements and external opportunities that are designed to be inclusive, particularly for those with caring responsibilities, health conditions, financial constraints etc.</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support all of my students to access appropriate external mentorship programmes, networking and self-development opportunities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3" name="object 3">
            <a:extLst>
              <a:ext uri="{FF2B5EF4-FFF2-40B4-BE49-F238E27FC236}">
                <a16:creationId xmlns:a16="http://schemas.microsoft.com/office/drawing/2014/main" id="{1C280CE5-FE1A-3BF2-901E-0A5513EF9B32}"/>
              </a:ext>
              <a:ext uri="{C183D7F6-B498-43B3-948B-1728B52AA6E4}">
                <adec:decorative xmlns:adec="http://schemas.microsoft.com/office/drawing/2017/decorative" val="1"/>
              </a:ext>
            </a:extLst>
          </p:cNvPr>
          <p:cNvSpPr/>
          <p:nvPr/>
        </p:nvSpPr>
        <p:spPr>
          <a:xfrm>
            <a:off x="5745559"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7" name="object 7">
            <a:extLst>
              <a:ext uri="{FF2B5EF4-FFF2-40B4-BE49-F238E27FC236}">
                <a16:creationId xmlns:a16="http://schemas.microsoft.com/office/drawing/2014/main" id="{84F33394-7EAC-F7F6-8341-11F5A0578D1B}"/>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A37AC1"/>
            </a:solidFill>
          </a:ln>
        </p:spPr>
        <p:txBody>
          <a:bodyPr wrap="square" lIns="0" tIns="0" rIns="0" bIns="0" rtlCol="0"/>
          <a:lstStyle/>
          <a:p>
            <a:endParaRPr/>
          </a:p>
        </p:txBody>
      </p:sp>
      <p:sp>
        <p:nvSpPr>
          <p:cNvPr id="8" name="TextBox 7">
            <a:extLst>
              <a:ext uri="{FF2B5EF4-FFF2-40B4-BE49-F238E27FC236}">
                <a16:creationId xmlns:a16="http://schemas.microsoft.com/office/drawing/2014/main" id="{0C647513-F5C9-95A7-7C69-2D7EEF381899}"/>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9" name="object 7">
            <a:extLst>
              <a:ext uri="{FF2B5EF4-FFF2-40B4-BE49-F238E27FC236}">
                <a16:creationId xmlns:a16="http://schemas.microsoft.com/office/drawing/2014/main" id="{B7C7193D-FACF-75C8-E2EC-FD32D6259E57}"/>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A37AC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C2479D93-C06F-4A2E-A4C2-5F49F194F66D}"/>
              </a:ext>
            </a:extLst>
          </p:cNvPr>
          <p:cNvSpPr txBox="1">
            <a:spLocks noGrp="1"/>
          </p:cNvSpPr>
          <p:nvPr>
            <p:ph type="title" idx="4294967295"/>
          </p:nvPr>
        </p:nvSpPr>
        <p:spPr>
          <a:xfrm>
            <a:off x="152386" y="174220"/>
            <a:ext cx="7143764" cy="666404"/>
          </a:xfrm>
          <a:prstGeom prst="rect">
            <a:avLst/>
          </a:prstGeom>
          <a:solidFill>
            <a:srgbClr val="A37AC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Pathways to Success: My Checklist</a:t>
            </a:r>
          </a:p>
        </p:txBody>
      </p:sp>
    </p:spTree>
    <p:extLst>
      <p:ext uri="{BB962C8B-B14F-4D97-AF65-F5344CB8AC3E}">
        <p14:creationId xmlns:p14="http://schemas.microsoft.com/office/powerpoint/2010/main" val="635983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2083721906"/>
              </p:ext>
            </p:extLst>
          </p:nvPr>
        </p:nvGraphicFramePr>
        <p:xfrm>
          <a:off x="152383" y="1030951"/>
          <a:ext cx="11671017" cy="477012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programme team ensure that: </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Yes</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No</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Maybe</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N/A</a:t>
                      </a:r>
                    </a:p>
                  </a:txBody>
                  <a:tcPr>
                    <a:solidFill>
                      <a:srgbClr val="A37AC1"/>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Our programme team provide our students with clear information about commonly used academic terminology, degree classifications and institutional conventions throughout their programme</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systematically identify and support 'at risk' students (e.g. those with low engagement), and refer students to professional services teams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review individual student academic progress (e.g. after exam boards), discuss this with students, and intervene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embeds or signposts towards structured tools and resources designed to encourage student self-management, self-belief, and aspiration where available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know how to signpost students to relevant support and personal development services within the university (e.g. academic skills support, dyslexia support, bereavement support)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embeds careers guidance and related schemes (e.g. entrepreneurship scheme, Employability award), and relates these to personal ambitions of our students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includes diverse and successful alumni/career role models in student facing materials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embeds opportunities for all students to work with employers, develop personal networks and reflect on self development and career goals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design placements and external opportunities on our programme to be inclusive, particularly for those with caring responsibilities, health conditions, financial constraints etc.</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support all our students to access appropriate external mentorship programmes, networking and self-development opportunities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8" name="object 3">
            <a:extLst>
              <a:ext uri="{FF2B5EF4-FFF2-40B4-BE49-F238E27FC236}">
                <a16:creationId xmlns:a16="http://schemas.microsoft.com/office/drawing/2014/main" id="{2661637B-F360-27FC-A643-E7000BC5A79C}"/>
              </a:ext>
              <a:ext uri="{C183D7F6-B498-43B3-948B-1728B52AA6E4}">
                <adec:decorative xmlns:adec="http://schemas.microsoft.com/office/drawing/2017/decorative" val="1"/>
              </a:ext>
            </a:extLst>
          </p:cNvPr>
          <p:cNvSpPr/>
          <p:nvPr/>
        </p:nvSpPr>
        <p:spPr>
          <a:xfrm>
            <a:off x="8759060"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9" name="object 7">
            <a:extLst>
              <a:ext uri="{FF2B5EF4-FFF2-40B4-BE49-F238E27FC236}">
                <a16:creationId xmlns:a16="http://schemas.microsoft.com/office/drawing/2014/main" id="{9DDA7733-6F9F-AABE-E83E-EF2C98E6B34C}"/>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A37AC1"/>
            </a:solidFill>
          </a:ln>
        </p:spPr>
        <p:txBody>
          <a:bodyPr wrap="square" lIns="0" tIns="0" rIns="0" bIns="0" rtlCol="0"/>
          <a:lstStyle/>
          <a:p>
            <a:endParaRPr/>
          </a:p>
        </p:txBody>
      </p:sp>
      <p:sp>
        <p:nvSpPr>
          <p:cNvPr id="10" name="TextBox 9">
            <a:extLst>
              <a:ext uri="{FF2B5EF4-FFF2-40B4-BE49-F238E27FC236}">
                <a16:creationId xmlns:a16="http://schemas.microsoft.com/office/drawing/2014/main" id="{4ADE2F08-A2D6-4867-A753-41F115F12A06}"/>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1" name="object 7">
            <a:extLst>
              <a:ext uri="{FF2B5EF4-FFF2-40B4-BE49-F238E27FC236}">
                <a16:creationId xmlns:a16="http://schemas.microsoft.com/office/drawing/2014/main" id="{8B818A6F-3DA3-BCB7-E2A7-413AF58DE8A7}"/>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A37AC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2" name="Title 5">
            <a:extLst>
              <a:ext uri="{FF2B5EF4-FFF2-40B4-BE49-F238E27FC236}">
                <a16:creationId xmlns:a16="http://schemas.microsoft.com/office/drawing/2014/main" id="{55F173C5-4A94-E9FB-0138-0E478F877216}"/>
              </a:ext>
            </a:extLst>
          </p:cNvPr>
          <p:cNvSpPr txBox="1">
            <a:spLocks noGrp="1"/>
          </p:cNvSpPr>
          <p:nvPr>
            <p:ph type="title" idx="4294967295"/>
          </p:nvPr>
        </p:nvSpPr>
        <p:spPr>
          <a:xfrm>
            <a:off x="152386" y="174220"/>
            <a:ext cx="10144139" cy="666404"/>
          </a:xfrm>
          <a:prstGeom prst="rect">
            <a:avLst/>
          </a:prstGeom>
          <a:solidFill>
            <a:srgbClr val="A37AC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Pathways to Success: Programme Team Checklist</a:t>
            </a:r>
          </a:p>
        </p:txBody>
      </p:sp>
    </p:spTree>
    <p:extLst>
      <p:ext uri="{BB962C8B-B14F-4D97-AF65-F5344CB8AC3E}">
        <p14:creationId xmlns:p14="http://schemas.microsoft.com/office/powerpoint/2010/main" val="2309943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1021232455"/>
              </p:ext>
            </p:extLst>
          </p:nvPr>
        </p:nvGraphicFramePr>
        <p:xfrm>
          <a:off x="152383" y="1030951"/>
          <a:ext cx="11671017" cy="485648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institution systems and processes ensure that:</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Yes</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No</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Maybe</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N/A</a:t>
                      </a:r>
                    </a:p>
                  </a:txBody>
                  <a:tcPr>
                    <a:solidFill>
                      <a:srgbClr val="A37AC1"/>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Students are provided with clear information about commonly used academic terminology, degree classifications and institutional conventions throughout their programme</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'At risk' students are systematically identify and supported (e.g. those with low engagement), and the institution provides resources for effective intervention by academic and professional services teams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Individual student academic progress is regularly reviewed (e.g. after exam boards) and the institution provides resources and support for staff to intervene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The institution provides structured tools and resources designed to encourage student self-management, self-belief, and aspiration, and supports staff to embed these within programmes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The institution provides relevant support and personal development services (e.g. academic skills support, dyslexia support, bereavement support), and supports staff in signposting students to them</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The institution provides careers guidance and related schemes (e.g. entrepreneurship scheme, Employability award), and supports staff in relating these to the personal ambitions of students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The institution develops student facing materials that demonstrate inclusivity and success (e.g. diverse and successful alumni/career role models), and supports staff to embed these within their programmes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Programmes are designed to embed opportunities for all students to work with employers, develop personal networks and reflect on self development and career goals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 placements and external opportunities are designed to be inclusive, particularly for those with caring responsibilities, health conditions, financial constraints etc</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Students are supported to access appropriate external mentorship programmes, networking and self-development opportunities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3" name="object 3">
            <a:extLst>
              <a:ext uri="{FF2B5EF4-FFF2-40B4-BE49-F238E27FC236}">
                <a16:creationId xmlns:a16="http://schemas.microsoft.com/office/drawing/2014/main" id="{2964F356-AC3B-953A-AF25-4A1E2D676DDB}"/>
              </a:ext>
              <a:ext uri="{C183D7F6-B498-43B3-948B-1728B52AA6E4}">
                <adec:decorative xmlns:adec="http://schemas.microsoft.com/office/drawing/2017/decorative" val="1"/>
              </a:ext>
            </a:extLst>
          </p:cNvPr>
          <p:cNvSpPr/>
          <p:nvPr/>
        </p:nvSpPr>
        <p:spPr>
          <a:xfrm>
            <a:off x="7980310"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7" name="object 7">
            <a:extLst>
              <a:ext uri="{FF2B5EF4-FFF2-40B4-BE49-F238E27FC236}">
                <a16:creationId xmlns:a16="http://schemas.microsoft.com/office/drawing/2014/main" id="{E17F1707-32BE-00C5-9116-F4565A644A0A}"/>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A37AC1"/>
            </a:solidFill>
          </a:ln>
        </p:spPr>
        <p:txBody>
          <a:bodyPr wrap="square" lIns="0" tIns="0" rIns="0" bIns="0" rtlCol="0"/>
          <a:lstStyle/>
          <a:p>
            <a:endParaRPr/>
          </a:p>
        </p:txBody>
      </p:sp>
      <p:sp>
        <p:nvSpPr>
          <p:cNvPr id="8" name="TextBox 7">
            <a:extLst>
              <a:ext uri="{FF2B5EF4-FFF2-40B4-BE49-F238E27FC236}">
                <a16:creationId xmlns:a16="http://schemas.microsoft.com/office/drawing/2014/main" id="{F765069C-EA63-123B-7037-CB5C0A651213}"/>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9" name="object 7">
            <a:extLst>
              <a:ext uri="{FF2B5EF4-FFF2-40B4-BE49-F238E27FC236}">
                <a16:creationId xmlns:a16="http://schemas.microsoft.com/office/drawing/2014/main" id="{B5ACE570-6BC1-F80F-8C40-727D39B33F5C}"/>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A37AC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7550BFC3-9C77-18AA-E8B7-1322C656C074}"/>
              </a:ext>
            </a:extLst>
          </p:cNvPr>
          <p:cNvSpPr txBox="1">
            <a:spLocks noGrp="1"/>
          </p:cNvSpPr>
          <p:nvPr>
            <p:ph type="title" idx="4294967295"/>
          </p:nvPr>
        </p:nvSpPr>
        <p:spPr>
          <a:xfrm>
            <a:off x="152386" y="174220"/>
            <a:ext cx="9391664" cy="666404"/>
          </a:xfrm>
          <a:prstGeom prst="rect">
            <a:avLst/>
          </a:prstGeom>
          <a:solidFill>
            <a:srgbClr val="A37AC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Pathways to Success: Senior Leader Checklist</a:t>
            </a:r>
          </a:p>
        </p:txBody>
      </p:sp>
    </p:spTree>
    <p:extLst>
      <p:ext uri="{BB962C8B-B14F-4D97-AF65-F5344CB8AC3E}">
        <p14:creationId xmlns:p14="http://schemas.microsoft.com/office/powerpoint/2010/main" val="341001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6" y="1202646"/>
            <a:ext cx="7822033" cy="3323987"/>
          </a:xfrm>
          <a:prstGeom prst="rect">
            <a:avLst/>
          </a:prstGeom>
          <a:noFill/>
        </p:spPr>
        <p:txBody>
          <a:bodyPr wrap="square" rtlCol="0">
            <a:spAutoFit/>
          </a:bodyPr>
          <a:lstStyle/>
          <a:p>
            <a:pPr algn="l"/>
            <a:r>
              <a:rPr lang="en-GB" sz="1200" b="0" i="0" dirty="0">
                <a:solidFill>
                  <a:srgbClr val="000000"/>
                </a:solidFill>
                <a:effectLst/>
                <a:latin typeface="Manrope" pitchFamily="2" charset="0"/>
              </a:rPr>
              <a:t>We at the Quality Assurance Agency for Higher Education take pride in working with our Members, to come together and collaborate on issues that matter to staff and students alike. Collaborative enhancement projects offer the unique opportunity to bring together expertise and experience from the sector on themes that we know will make a difference and enhance student experience.</a:t>
            </a:r>
          </a:p>
          <a:p>
            <a:pPr algn="l"/>
            <a:endParaRPr lang="en-GB" sz="1200" b="0" i="0" dirty="0">
              <a:solidFill>
                <a:srgbClr val="000000"/>
              </a:solidFill>
              <a:effectLst/>
              <a:latin typeface="Manrope" pitchFamily="2" charset="0"/>
            </a:endParaRPr>
          </a:p>
          <a:p>
            <a:pPr algn="l"/>
            <a:r>
              <a:rPr lang="en-GB" sz="1200" b="0" i="0" dirty="0">
                <a:solidFill>
                  <a:srgbClr val="000000"/>
                </a:solidFill>
                <a:effectLst/>
                <a:latin typeface="Manrope" pitchFamily="2" charset="0"/>
              </a:rPr>
              <a:t>The Inclusive Higher Education Framework and Toolkit project is collaboration between University of Hull, University of Derby, Keele University, Staffordshire University and York St John University. Inclusive practice is at the heart of UK’s higher education, and this project aims to empower staff and students to work together in building an inclusive curriculum in its truest sense.</a:t>
            </a:r>
          </a:p>
          <a:p>
            <a:pPr algn="l"/>
            <a:endParaRPr lang="en-GB" sz="1200" b="0" i="0" dirty="0">
              <a:solidFill>
                <a:srgbClr val="000000"/>
              </a:solidFill>
              <a:effectLst/>
              <a:latin typeface="Manrope" pitchFamily="2" charset="0"/>
            </a:endParaRPr>
          </a:p>
          <a:p>
            <a:pPr algn="l"/>
            <a:r>
              <a:rPr lang="en-GB" sz="1200" b="0" i="0" dirty="0">
                <a:solidFill>
                  <a:srgbClr val="000000"/>
                </a:solidFill>
                <a:effectLst/>
                <a:latin typeface="Manrope" pitchFamily="2" charset="0"/>
              </a:rPr>
              <a:t>With a plethora of interactive resources, toolkit, and a self-directed online learning resource bank, we hope that colleagues across the sector will find the case studies and practical suggestions helpful and easy to implement in their own institutions. We believe the project will inspire staff and students towards creating a more inclusive and enjoyable higher education experience.</a:t>
            </a:r>
          </a:p>
          <a:p>
            <a:endParaRPr lang="en-GB" sz="1400" dirty="0">
              <a:latin typeface="Manrope" pitchFamily="2" charset="0"/>
            </a:endParaRPr>
          </a:p>
          <a:p>
            <a:r>
              <a:rPr lang="en-GB" sz="1400" b="1" i="0" dirty="0">
                <a:solidFill>
                  <a:srgbClr val="000000"/>
                </a:solidFill>
                <a:effectLst/>
                <a:latin typeface="Manrope" pitchFamily="2" charset="0"/>
              </a:rPr>
              <a:t>Amrita Narang, Quality Enhancement and Standards Specialist, Quality Assurance Agency</a:t>
            </a:r>
            <a:endParaRPr lang="en-GB" sz="1400" dirty="0">
              <a:latin typeface="Manrope" pitchFamily="2" charset="0"/>
            </a:endParaRPr>
          </a:p>
        </p:txBody>
      </p:sp>
      <p:sp>
        <p:nvSpPr>
          <p:cNvPr id="6" name="Rectangle 5">
            <a:extLst>
              <a:ext uri="{FF2B5EF4-FFF2-40B4-BE49-F238E27FC236}">
                <a16:creationId xmlns:a16="http://schemas.microsoft.com/office/drawing/2014/main" id="{0A5B0AF2-12A7-3FF3-63F2-E78466DB6256}"/>
              </a:ext>
            </a:extLst>
          </p:cNvPr>
          <p:cNvSpPr/>
          <p:nvPr/>
        </p:nvSpPr>
        <p:spPr>
          <a:xfrm>
            <a:off x="8145595" y="221715"/>
            <a:ext cx="3894019" cy="5920287"/>
          </a:xfrm>
          <a:prstGeom prst="rect">
            <a:avLst/>
          </a:prstGeom>
          <a:solidFill>
            <a:schemeClr val="tx1"/>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nSpc>
                <a:spcPct val="150000"/>
              </a:lnSpc>
            </a:pPr>
            <a:r>
              <a:rPr lang="en-GB" sz="2000" b="1" dirty="0">
                <a:latin typeface="Manrope" pitchFamily="2" charset="0"/>
                <a:cs typeface="Segoe UI" panose="020B0502040204020203" pitchFamily="34" charset="0"/>
              </a:rPr>
              <a:t>Contents</a:t>
            </a:r>
            <a:r>
              <a:rPr lang="en-GB" sz="1600" dirty="0">
                <a:latin typeface="Manrope" pitchFamily="2" charset="0"/>
                <a:cs typeface="Segoe UI" panose="020B0502040204020203" pitchFamily="34" charset="0"/>
              </a:rPr>
              <a:t> </a:t>
            </a:r>
            <a:br>
              <a:rPr lang="en-GB" sz="1600" dirty="0">
                <a:latin typeface="Manrope" pitchFamily="2" charset="0"/>
                <a:cs typeface="Segoe UI" panose="020B0502040204020203" pitchFamily="34" charset="0"/>
              </a:rPr>
            </a:br>
            <a:r>
              <a:rPr lang="en-GB" sz="1600" b="1" u="sng" dirty="0">
                <a:solidFill>
                  <a:schemeClr val="bg1"/>
                </a:solidFill>
                <a:latin typeface="Manrope" pitchFamily="2" charset="0"/>
                <a:cs typeface="Segoe UI" panose="020B0502040204020203" pitchFamily="34" charset="0"/>
                <a:hlinkClick r:id="rId2" action="ppaction://hlinksldjump">
                  <a:extLst>
                    <a:ext uri="{A12FA001-AC4F-418D-AE19-62706E023703}">
                      <ahyp:hlinkClr xmlns:ahyp="http://schemas.microsoft.com/office/drawing/2018/hyperlinkcolor" val="tx"/>
                    </a:ext>
                  </a:extLst>
                </a:hlinkClick>
              </a:rPr>
              <a:t>Forewords</a:t>
            </a:r>
            <a:endParaRPr lang="en-GB" sz="1600" b="1"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3" action="ppaction://hlinksldjump">
                  <a:extLst>
                    <a:ext uri="{A12FA001-AC4F-418D-AE19-62706E023703}">
                      <ahyp:hlinkClr xmlns:ahyp="http://schemas.microsoft.com/office/drawing/2018/hyperlinkcolor" val="tx"/>
                    </a:ext>
                  </a:extLst>
                </a:hlinkClick>
              </a:rPr>
              <a:t>What is Inclusive Education?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b="1" u="sng" dirty="0">
                <a:solidFill>
                  <a:schemeClr val="bg1"/>
                </a:solidFill>
                <a:latin typeface="Manrope" pitchFamily="2" charset="0"/>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Key Principles</a:t>
            </a:r>
            <a:endParaRPr lang="en-GB" sz="1600" b="1" u="sng" dirty="0">
              <a:solidFill>
                <a:schemeClr val="bg1"/>
              </a:solidFill>
              <a:latin typeface="Manrope" pitchFamily="2" charset="0"/>
              <a:cs typeface="Segoe UI" panose="020B0502040204020203" pitchFamily="34" charset="0"/>
            </a:endParaRPr>
          </a:p>
          <a:p>
            <a:pPr>
              <a:lnSpc>
                <a:spcPct val="150000"/>
              </a:lnSpc>
            </a:pPr>
            <a:r>
              <a:rPr lang="en-GB" sz="1600" b="1" u="sng" dirty="0">
                <a:solidFill>
                  <a:schemeClr val="bg1"/>
                </a:solidFill>
                <a:latin typeface="Manrope" pitchFamily="2" charset="0"/>
                <a:cs typeface="Segoe UI" panose="020B0502040204020203" pitchFamily="34" charset="0"/>
                <a:hlinkClick r:id="rId5" action="ppaction://hlinksldjump">
                  <a:extLst>
                    <a:ext uri="{A12FA001-AC4F-418D-AE19-62706E023703}">
                      <ahyp:hlinkClr xmlns:ahyp="http://schemas.microsoft.com/office/drawing/2018/hyperlinkcolor" val="tx"/>
                    </a:ext>
                  </a:extLst>
                </a:hlinkClick>
              </a:rPr>
              <a:t>The Framework</a:t>
            </a:r>
            <a:endParaRPr lang="en-GB" sz="1600" b="1"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6" action="ppaction://hlinksldjump">
                  <a:extLst>
                    <a:ext uri="{A12FA001-AC4F-418D-AE19-62706E023703}">
                      <ahyp:hlinkClr xmlns:ahyp="http://schemas.microsoft.com/office/drawing/2018/hyperlinkcolor" val="tx"/>
                    </a:ext>
                  </a:extLst>
                </a:hlinkClick>
              </a:rPr>
              <a:t>Structures and Processes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7" action="ppaction://hlinksldjump">
                  <a:extLst>
                    <a:ext uri="{A12FA001-AC4F-418D-AE19-62706E023703}">
                      <ahyp:hlinkClr xmlns:ahyp="http://schemas.microsoft.com/office/drawing/2018/hyperlinkcolor" val="tx"/>
                    </a:ext>
                  </a:extLst>
                </a:hlinkClick>
              </a:rPr>
              <a:t>Curriculum Design and Delivery</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8" action="ppaction://hlinksldjump">
                  <a:extLst>
                    <a:ext uri="{A12FA001-AC4F-418D-AE19-62706E023703}">
                      <ahyp:hlinkClr xmlns:ahyp="http://schemas.microsoft.com/office/drawing/2018/hyperlinkcolor" val="tx"/>
                    </a:ext>
                  </a:extLst>
                </a:hlinkClick>
              </a:rPr>
              <a:t>Assessment and Feedback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9" action="ppaction://hlinksldjump">
                  <a:extLst>
                    <a:ext uri="{A12FA001-AC4F-418D-AE19-62706E023703}">
                      <ahyp:hlinkClr xmlns:ahyp="http://schemas.microsoft.com/office/drawing/2018/hyperlinkcolor" val="tx"/>
                    </a:ext>
                  </a:extLst>
                </a:hlinkClick>
              </a:rPr>
              <a:t>Community and Belonging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10" action="ppaction://hlinksldjump">
                  <a:extLst>
                    <a:ext uri="{A12FA001-AC4F-418D-AE19-62706E023703}">
                      <ahyp:hlinkClr xmlns:ahyp="http://schemas.microsoft.com/office/drawing/2018/hyperlinkcolor" val="tx"/>
                    </a:ext>
                  </a:extLst>
                </a:hlinkClick>
              </a:rPr>
              <a:t>Pathways to Success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11" action="ppaction://hlinksldjump">
                  <a:extLst>
                    <a:ext uri="{A12FA001-AC4F-418D-AE19-62706E023703}">
                      <ahyp:hlinkClr xmlns:ahyp="http://schemas.microsoft.com/office/drawing/2018/hyperlinkcolor" val="tx"/>
                    </a:ext>
                  </a:extLst>
                </a:hlinkClick>
              </a:rPr>
              <a:t>Case Studies &amp; Resources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12" action="ppaction://hlinksldjump">
                  <a:extLst>
                    <a:ext uri="{A12FA001-AC4F-418D-AE19-62706E023703}">
                      <ahyp:hlinkClr xmlns:ahyp="http://schemas.microsoft.com/office/drawing/2018/hyperlinkcolor" val="tx"/>
                    </a:ext>
                  </a:extLst>
                </a:hlinkClick>
              </a:rPr>
              <a:t>Acknowledgments</a:t>
            </a:r>
            <a:r>
              <a:rPr lang="en-GB" sz="1600" u="sng" dirty="0">
                <a:solidFill>
                  <a:schemeClr val="bg1"/>
                </a:solidFill>
                <a:latin typeface="Manrope" pitchFamily="2" charset="0"/>
                <a:cs typeface="Segoe UI" panose="020B0502040204020203" pitchFamily="34" charset="0"/>
                <a:hlinkClick r:id="rId13">
                  <a:extLst>
                    <a:ext uri="{A12FA001-AC4F-418D-AE19-62706E023703}">
                      <ahyp:hlinkClr xmlns:ahyp="http://schemas.microsoft.com/office/drawing/2018/hyperlinkcolor" val="tx"/>
                    </a:ext>
                  </a:extLst>
                </a:hlinkClick>
              </a:rPr>
              <a:t> </a:t>
            </a:r>
            <a:br>
              <a:rPr lang="en-GB" sz="1600" u="sng" dirty="0">
                <a:latin typeface="Manrope" pitchFamily="2" charset="0"/>
                <a:cs typeface="Segoe UI" panose="020B0502040204020203" pitchFamily="34" charset="0"/>
              </a:rPr>
            </a:br>
            <a:r>
              <a:rPr lang="en-GB" sz="1600" u="sng" dirty="0">
                <a:solidFill>
                  <a:schemeClr val="bg1"/>
                </a:solidFill>
                <a:latin typeface="Manrope" pitchFamily="2" charset="0"/>
                <a:cs typeface="Segoe UI" panose="020B0502040204020203" pitchFamily="34" charset="0"/>
                <a:hlinkClick r:id="rId14" action="ppaction://hlinksldjump">
                  <a:extLst>
                    <a:ext uri="{A12FA001-AC4F-418D-AE19-62706E023703}">
                      <ahyp:hlinkClr xmlns:ahyp="http://schemas.microsoft.com/office/drawing/2018/hyperlinkcolor" val="tx"/>
                    </a:ext>
                  </a:extLst>
                </a:hlinkClick>
              </a:rPr>
              <a:t>References</a:t>
            </a:r>
            <a:endParaRPr lang="en-GB" sz="1600" u="sng" dirty="0">
              <a:solidFill>
                <a:schemeClr val="bg1"/>
              </a:solidFill>
              <a:latin typeface="Manrope" pitchFamily="2" charset="0"/>
              <a:cs typeface="Segoe UI" panose="020B0502040204020203" pitchFamily="34" charset="0"/>
            </a:endParaRPr>
          </a:p>
        </p:txBody>
      </p:sp>
      <p:sp>
        <p:nvSpPr>
          <p:cNvPr id="5" name="object 3">
            <a:extLst>
              <a:ext uri="{FF2B5EF4-FFF2-40B4-BE49-F238E27FC236}">
                <a16:creationId xmlns:a16="http://schemas.microsoft.com/office/drawing/2014/main" id="{823912F8-816A-A589-DDA2-17A5D8578AC3}"/>
              </a:ext>
              <a:ext uri="{C183D7F6-B498-43B3-948B-1728B52AA6E4}">
                <adec:decorative xmlns:adec="http://schemas.microsoft.com/office/drawing/2017/decorative" val="1"/>
              </a:ext>
            </a:extLst>
          </p:cNvPr>
          <p:cNvSpPr txBox="1">
            <a:spLocks/>
          </p:cNvSpPr>
          <p:nvPr/>
        </p:nvSpPr>
        <p:spPr>
          <a:xfrm>
            <a:off x="594842" y="178895"/>
            <a:ext cx="2842425"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nSpc>
                <a:spcPct val="100000"/>
              </a:lnSpc>
              <a:spcBef>
                <a:spcPts val="0"/>
              </a:spcBef>
              <a:defRPr/>
            </a:pPr>
            <a:endParaRPr lang="en-GB" sz="1800" b="0" dirty="0">
              <a:solidFill>
                <a:schemeClr val="bg1"/>
              </a:solidFill>
              <a:latin typeface="+mn-lt"/>
              <a:ea typeface="+mn-ea"/>
              <a:cs typeface="+mn-cs"/>
            </a:endParaRPr>
          </a:p>
        </p:txBody>
      </p:sp>
      <p:sp>
        <p:nvSpPr>
          <p:cNvPr id="7" name="object 7">
            <a:extLst>
              <a:ext uri="{FF2B5EF4-FFF2-40B4-BE49-F238E27FC236}">
                <a16:creationId xmlns:a16="http://schemas.microsoft.com/office/drawing/2014/main" id="{1DFBEDD9-A97F-2FC8-A032-7890D865E037}"/>
              </a:ext>
              <a:ext uri="{C183D7F6-B498-43B3-948B-1728B52AA6E4}">
                <adec:decorative xmlns:adec="http://schemas.microsoft.com/office/drawing/2017/decorative" val="1"/>
              </a:ext>
            </a:extLst>
          </p:cNvPr>
          <p:cNvSpPr/>
          <p:nvPr/>
        </p:nvSpPr>
        <p:spPr>
          <a:xfrm>
            <a:off x="154845" y="845299"/>
            <a:ext cx="799320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8" name="Title 5">
            <a:extLst>
              <a:ext uri="{FF2B5EF4-FFF2-40B4-BE49-F238E27FC236}">
                <a16:creationId xmlns:a16="http://schemas.microsoft.com/office/drawing/2014/main" id="{F2DF2A34-B0A7-30FA-D055-FB2EB63DA73A}"/>
              </a:ext>
            </a:extLst>
          </p:cNvPr>
          <p:cNvSpPr txBox="1">
            <a:spLocks noGrp="1"/>
          </p:cNvSpPr>
          <p:nvPr>
            <p:ph type="title" idx="4294967295"/>
          </p:nvPr>
        </p:nvSpPr>
        <p:spPr>
          <a:xfrm>
            <a:off x="152386" y="189601"/>
            <a:ext cx="2981339" cy="666404"/>
          </a:xfrm>
          <a:prstGeom prst="rect">
            <a:avLst/>
          </a:prstGeom>
          <a:solidFill>
            <a:schemeClr val="dk1"/>
          </a:solidFill>
          <a:ln w="12700" cap="flat" cmpd="sng" algn="ctr">
            <a:solidFill>
              <a:schemeClr val="dk1">
                <a:shade val="50000"/>
              </a:schemeClr>
            </a:solid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QAA </a:t>
            </a:r>
            <a:r>
              <a:rPr kumimoji="0" lang="en-GB" sz="3200" b="1" i="0" u="none" strike="noStrike" kern="1200" cap="none" spc="0" normalizeH="0" baseline="0" noProof="0" dirty="0">
                <a:ln>
                  <a:noFill/>
                </a:ln>
                <a:solidFill>
                  <a:schemeClr val="bg1"/>
                </a:solidFill>
                <a:effectLst/>
                <a:uLnTx/>
                <a:uFillTx/>
                <a:latin typeface="Manrope" pitchFamily="2" charset="0"/>
                <a:ea typeface="+mn-ea"/>
                <a:cs typeface="+mn-cs"/>
              </a:rPr>
              <a:t>Foreword</a:t>
            </a:r>
            <a:endPar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endParaRPr>
          </a:p>
        </p:txBody>
      </p:sp>
    </p:spTree>
    <p:extLst>
      <p:ext uri="{BB962C8B-B14F-4D97-AF65-F5344CB8AC3E}">
        <p14:creationId xmlns:p14="http://schemas.microsoft.com/office/powerpoint/2010/main" val="425520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59115-2ACE-488C-BAA1-231C00E8CDF6}"/>
              </a:ext>
            </a:extLst>
          </p:cNvPr>
          <p:cNvSpPr/>
          <p:nvPr/>
        </p:nvSpPr>
        <p:spPr>
          <a:xfrm>
            <a:off x="150142" y="1252140"/>
            <a:ext cx="11671017" cy="646331"/>
          </a:xfrm>
          <a:prstGeom prst="rect">
            <a:avLst/>
          </a:prstGeom>
        </p:spPr>
        <p:txBody>
          <a:bodyPr wrap="square">
            <a:spAutoFit/>
          </a:bodyPr>
          <a:lstStyle/>
          <a:p>
            <a:pPr>
              <a:spcAft>
                <a:spcPts val="1200"/>
              </a:spcAft>
            </a:pPr>
            <a:r>
              <a:rPr lang="en-GB" sz="1200" dirty="0">
                <a:solidFill>
                  <a:schemeClr val="tx1">
                    <a:lumMod val="95000"/>
                    <a:lumOff val="5000"/>
                  </a:schemeClr>
                </a:solidFill>
                <a:latin typeface="Manrope" pitchFamily="2" charset="0"/>
              </a:rPr>
              <a:t>To bring the framework to life, and to illustrate how it might be implemented in practice, we have collated a series of case studies from institutions involved in this collaborative project. If you want further information on the examples, each case study includes contact details. We have aligned these with the five domains of the framework.</a:t>
            </a:r>
          </a:p>
        </p:txBody>
      </p:sp>
      <p:sp>
        <p:nvSpPr>
          <p:cNvPr id="3" name="TextBox 2">
            <a:extLst>
              <a:ext uri="{FF2B5EF4-FFF2-40B4-BE49-F238E27FC236}">
                <a16:creationId xmlns:a16="http://schemas.microsoft.com/office/drawing/2014/main" id="{5B050EBD-123A-78D4-6387-CC9C67A73AEF}"/>
              </a:ext>
            </a:extLst>
          </p:cNvPr>
          <p:cNvSpPr txBox="1"/>
          <p:nvPr/>
        </p:nvSpPr>
        <p:spPr>
          <a:xfrm>
            <a:off x="260491" y="2430090"/>
            <a:ext cx="5725160" cy="2554545"/>
          </a:xfrm>
          <a:prstGeom prst="rect">
            <a:avLst/>
          </a:prstGeom>
          <a:noFill/>
        </p:spPr>
        <p:txBody>
          <a:bodyPr wrap="square" rtlCol="0">
            <a:spAutoFit/>
          </a:bodyPr>
          <a:lstStyle/>
          <a:p>
            <a:pPr rtl="0">
              <a:spcBef>
                <a:spcPts val="0"/>
              </a:spcBef>
              <a:spcAft>
                <a:spcPts val="1200"/>
              </a:spcAft>
            </a:pPr>
            <a:r>
              <a:rPr lang="en-GB" sz="2000" b="1" dirty="0">
                <a:solidFill>
                  <a:schemeClr val="tx1">
                    <a:lumMod val="95000"/>
                    <a:lumOff val="5000"/>
                  </a:schemeClr>
                </a:solidFill>
                <a:latin typeface="Manrope" pitchFamily="2" charset="0"/>
              </a:rPr>
              <a:t>Case Studies: Areas of Activity </a:t>
            </a:r>
          </a:p>
          <a:p>
            <a:pPr marL="285750" indent="-285750">
              <a:spcAft>
                <a:spcPts val="1200"/>
              </a:spcAft>
              <a:buFont typeface="Arial" panose="020B0604020202020204" pitchFamily="34" charset="0"/>
              <a:buChar char="•"/>
            </a:pPr>
            <a:r>
              <a:rPr lang="en-GB" b="1" i="0" dirty="0">
                <a:solidFill>
                  <a:srgbClr val="212529"/>
                </a:solidFill>
                <a:effectLst/>
                <a:latin typeface="Manrope" pitchFamily="2" charset="0"/>
                <a:hlinkClick r:id="rId2"/>
              </a:rPr>
              <a:t>Structures and Processes</a:t>
            </a:r>
            <a:endParaRPr lang="en-GB" b="1" i="0" dirty="0">
              <a:solidFill>
                <a:srgbClr val="212529"/>
              </a:solidFill>
              <a:effectLst/>
              <a:latin typeface="Manrope" pitchFamily="2" charset="0"/>
            </a:endParaRPr>
          </a:p>
          <a:p>
            <a:pPr marL="285750" indent="-285750">
              <a:spcAft>
                <a:spcPts val="1200"/>
              </a:spcAft>
              <a:buFont typeface="Arial" panose="020B0604020202020204" pitchFamily="34" charset="0"/>
              <a:buChar char="•"/>
            </a:pPr>
            <a:r>
              <a:rPr lang="en-GB" b="1" i="0" dirty="0">
                <a:solidFill>
                  <a:srgbClr val="212529"/>
                </a:solidFill>
                <a:effectLst/>
                <a:latin typeface="Manrope" pitchFamily="2" charset="0"/>
                <a:hlinkClick r:id="rId3"/>
              </a:rPr>
              <a:t>Curriculum Design and Delivery</a:t>
            </a:r>
            <a:endParaRPr lang="en-GB" b="1" i="0" dirty="0">
              <a:solidFill>
                <a:srgbClr val="212529"/>
              </a:solidFill>
              <a:effectLst/>
              <a:latin typeface="Manrope" pitchFamily="2" charset="0"/>
            </a:endParaRPr>
          </a:p>
          <a:p>
            <a:pPr marL="285750" indent="-285750">
              <a:spcAft>
                <a:spcPts val="1200"/>
              </a:spcAft>
              <a:buFont typeface="Arial" panose="020B0604020202020204" pitchFamily="34" charset="0"/>
              <a:buChar char="•"/>
            </a:pPr>
            <a:r>
              <a:rPr lang="en-GB" b="1" i="0" dirty="0">
                <a:solidFill>
                  <a:srgbClr val="212529"/>
                </a:solidFill>
                <a:effectLst/>
                <a:latin typeface="Manrope" pitchFamily="2" charset="0"/>
                <a:hlinkClick r:id="rId4"/>
              </a:rPr>
              <a:t>Assessment and Feedback</a:t>
            </a:r>
            <a:endParaRPr lang="en-GB" b="1" i="0" dirty="0">
              <a:solidFill>
                <a:srgbClr val="212529"/>
              </a:solidFill>
              <a:effectLst/>
              <a:latin typeface="Manrope" pitchFamily="2" charset="0"/>
            </a:endParaRPr>
          </a:p>
          <a:p>
            <a:pPr marL="285750" indent="-285750">
              <a:spcAft>
                <a:spcPts val="1200"/>
              </a:spcAft>
              <a:buFont typeface="Arial" panose="020B0604020202020204" pitchFamily="34" charset="0"/>
              <a:buChar char="•"/>
            </a:pPr>
            <a:r>
              <a:rPr lang="en-GB" b="1" i="0" dirty="0">
                <a:solidFill>
                  <a:srgbClr val="212529"/>
                </a:solidFill>
                <a:effectLst/>
                <a:latin typeface="Manrope" pitchFamily="2" charset="0"/>
                <a:hlinkClick r:id="rId5"/>
              </a:rPr>
              <a:t>Community and Belonging</a:t>
            </a:r>
            <a:endParaRPr lang="en-GB" b="1" i="0" dirty="0">
              <a:solidFill>
                <a:srgbClr val="212529"/>
              </a:solidFill>
              <a:effectLst/>
              <a:latin typeface="Manrope" pitchFamily="2" charset="0"/>
            </a:endParaRPr>
          </a:p>
          <a:p>
            <a:pPr marL="285750" indent="-285750">
              <a:spcAft>
                <a:spcPts val="1200"/>
              </a:spcAft>
              <a:buFont typeface="Arial" panose="020B0604020202020204" pitchFamily="34" charset="0"/>
              <a:buChar char="•"/>
            </a:pPr>
            <a:r>
              <a:rPr lang="en-GB" b="1" i="0" dirty="0">
                <a:solidFill>
                  <a:srgbClr val="212529"/>
                </a:solidFill>
                <a:effectLst/>
                <a:latin typeface="Manrope" pitchFamily="2" charset="0"/>
                <a:hlinkClick r:id="rId6"/>
              </a:rPr>
              <a:t>Pathways to Success</a:t>
            </a:r>
            <a:endParaRPr lang="en-GB" b="1" i="0" dirty="0">
              <a:solidFill>
                <a:srgbClr val="212529"/>
              </a:solidFill>
              <a:effectLst/>
              <a:latin typeface="Manrope" pitchFamily="2" charset="0"/>
            </a:endParaRPr>
          </a:p>
        </p:txBody>
      </p:sp>
      <p:sp>
        <p:nvSpPr>
          <p:cNvPr id="11" name="TextBox 10">
            <a:extLst>
              <a:ext uri="{FF2B5EF4-FFF2-40B4-BE49-F238E27FC236}">
                <a16:creationId xmlns:a16="http://schemas.microsoft.com/office/drawing/2014/main" id="{B9FED0D6-40BC-437C-AD53-BD808992C011}"/>
              </a:ext>
            </a:extLst>
          </p:cNvPr>
          <p:cNvSpPr txBox="1"/>
          <p:nvPr/>
        </p:nvSpPr>
        <p:spPr>
          <a:xfrm>
            <a:off x="5311244" y="2395132"/>
            <a:ext cx="5725160" cy="2123658"/>
          </a:xfrm>
          <a:prstGeom prst="rect">
            <a:avLst/>
          </a:prstGeom>
          <a:noFill/>
        </p:spPr>
        <p:txBody>
          <a:bodyPr wrap="square" rtlCol="0">
            <a:spAutoFit/>
          </a:bodyPr>
          <a:lstStyle/>
          <a:p>
            <a:pPr rtl="0">
              <a:spcBef>
                <a:spcPts val="0"/>
              </a:spcBef>
              <a:spcAft>
                <a:spcPts val="1200"/>
              </a:spcAft>
            </a:pPr>
            <a:r>
              <a:rPr lang="en-GB" sz="2000" b="1" dirty="0">
                <a:solidFill>
                  <a:schemeClr val="tx1">
                    <a:lumMod val="95000"/>
                    <a:lumOff val="5000"/>
                  </a:schemeClr>
                </a:solidFill>
                <a:latin typeface="Manrope" pitchFamily="2" charset="0"/>
              </a:rPr>
              <a:t>Resources</a:t>
            </a:r>
          </a:p>
          <a:p>
            <a:pPr marL="285750" indent="-285750">
              <a:spcAft>
                <a:spcPts val="1200"/>
              </a:spcAft>
              <a:buFont typeface="Arial" panose="020B0604020202020204" pitchFamily="34" charset="0"/>
              <a:buChar char="•"/>
            </a:pPr>
            <a:r>
              <a:rPr lang="en-GB" b="1" dirty="0">
                <a:latin typeface="Manrope" pitchFamily="2" charset="0"/>
                <a:hlinkClick r:id="rId7"/>
              </a:rPr>
              <a:t>Toolkit of inclusive resources</a:t>
            </a:r>
            <a:endParaRPr lang="en-GB" b="1" dirty="0">
              <a:latin typeface="Manrope" pitchFamily="2" charset="0"/>
            </a:endParaRPr>
          </a:p>
          <a:p>
            <a:pPr marL="285750" indent="-285750">
              <a:spcAft>
                <a:spcPts val="1200"/>
              </a:spcAft>
              <a:buFont typeface="Arial" panose="020B0604020202020204" pitchFamily="34" charset="0"/>
              <a:buChar char="•"/>
            </a:pPr>
            <a:r>
              <a:rPr lang="en-US" b="1" i="0" dirty="0">
                <a:solidFill>
                  <a:srgbClr val="212529"/>
                </a:solidFill>
                <a:effectLst/>
                <a:latin typeface="Manrope" pitchFamily="2" charset="0"/>
                <a:hlinkClick r:id="rId8"/>
              </a:rPr>
              <a:t>Checklists</a:t>
            </a:r>
            <a:endParaRPr lang="en-US" b="1" i="0" dirty="0">
              <a:solidFill>
                <a:srgbClr val="212529"/>
              </a:solidFill>
              <a:effectLst/>
              <a:latin typeface="Manrope" pitchFamily="2" charset="0"/>
            </a:endParaRPr>
          </a:p>
          <a:p>
            <a:pPr marL="285750" indent="-285750">
              <a:spcAft>
                <a:spcPts val="1200"/>
              </a:spcAft>
              <a:buFont typeface="Arial" panose="020B0604020202020204" pitchFamily="34" charset="0"/>
              <a:buChar char="•"/>
            </a:pPr>
            <a:r>
              <a:rPr lang="en-US" b="1" dirty="0">
                <a:solidFill>
                  <a:srgbClr val="212529"/>
                </a:solidFill>
                <a:latin typeface="Manrope" pitchFamily="2" charset="0"/>
                <a:hlinkClick r:id="rId9"/>
              </a:rPr>
              <a:t>Self-paced course</a:t>
            </a:r>
            <a:endParaRPr lang="en-US" b="1" i="0" dirty="0">
              <a:solidFill>
                <a:srgbClr val="212529"/>
              </a:solidFill>
              <a:effectLst/>
              <a:latin typeface="Manrope" pitchFamily="2" charset="0"/>
            </a:endParaRPr>
          </a:p>
          <a:p>
            <a:pPr marL="285750" indent="-285750">
              <a:spcAft>
                <a:spcPts val="1200"/>
              </a:spcAft>
              <a:buFont typeface="Arial" panose="020B0604020202020204" pitchFamily="34" charset="0"/>
              <a:buChar char="•"/>
            </a:pPr>
            <a:r>
              <a:rPr lang="en-US" b="1" dirty="0">
                <a:solidFill>
                  <a:srgbClr val="212529"/>
                </a:solidFill>
                <a:latin typeface="Manrope" pitchFamily="2" charset="0"/>
                <a:hlinkClick r:id="rId10"/>
              </a:rPr>
              <a:t>How does the framework help students?</a:t>
            </a:r>
            <a:endParaRPr lang="en-GB" b="1" i="0" dirty="0">
              <a:solidFill>
                <a:srgbClr val="212529"/>
              </a:solidFill>
              <a:effectLst/>
              <a:latin typeface="Manrope" pitchFamily="2" charset="0"/>
            </a:endParaRPr>
          </a:p>
        </p:txBody>
      </p:sp>
      <p:sp>
        <p:nvSpPr>
          <p:cNvPr id="7" name="TextBox 6">
            <a:extLst>
              <a:ext uri="{FF2B5EF4-FFF2-40B4-BE49-F238E27FC236}">
                <a16:creationId xmlns:a16="http://schemas.microsoft.com/office/drawing/2014/main" id="{AE0F7EE0-A4EA-90A8-1B26-47F8E8520EF0}"/>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11">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5" name="object 7">
            <a:extLst>
              <a:ext uri="{FF2B5EF4-FFF2-40B4-BE49-F238E27FC236}">
                <a16:creationId xmlns:a16="http://schemas.microsoft.com/office/drawing/2014/main" id="{FBC213E2-C954-DBE1-57EB-4324B92F192B}"/>
              </a:ext>
              <a:ext uri="{C183D7F6-B498-43B3-948B-1728B52AA6E4}">
                <adec:decorative xmlns:adec="http://schemas.microsoft.com/office/drawing/2017/decorative" val="1"/>
              </a:ext>
            </a:extLst>
          </p:cNvPr>
          <p:cNvSpPr/>
          <p:nvPr/>
        </p:nvSpPr>
        <p:spPr>
          <a:xfrm>
            <a:off x="260491" y="6469647"/>
            <a:ext cx="11671018" cy="45719"/>
          </a:xfrm>
          <a:custGeom>
            <a:avLst/>
            <a:gdLst/>
            <a:ahLst/>
            <a:cxnLst/>
            <a:rect l="l" t="t" r="r" b="b"/>
            <a:pathLst>
              <a:path w="9777730">
                <a:moveTo>
                  <a:pt x="0" y="0"/>
                </a:moveTo>
                <a:lnTo>
                  <a:pt x="9777603" y="0"/>
                </a:lnTo>
              </a:path>
            </a:pathLst>
          </a:custGeom>
          <a:ln w="38100">
            <a:solidFill>
              <a:srgbClr val="000000"/>
            </a:solidFill>
          </a:ln>
        </p:spPr>
        <p:txBody>
          <a:bodyPr wrap="square" lIns="0" tIns="0" rIns="0" bIns="0" rtlCol="0"/>
          <a:lstStyle/>
          <a:p>
            <a:endParaRPr/>
          </a:p>
        </p:txBody>
      </p:sp>
      <p:pic>
        <p:nvPicPr>
          <p:cNvPr id="8" name="object 3">
            <a:extLst>
              <a:ext uri="{FF2B5EF4-FFF2-40B4-BE49-F238E27FC236}">
                <a16:creationId xmlns:a16="http://schemas.microsoft.com/office/drawing/2014/main" id="{023385A6-2AEA-04BF-A24F-0041FB49DC28}"/>
              </a:ext>
              <a:ext uri="{C183D7F6-B498-43B3-948B-1728B52AA6E4}">
                <adec:decorative xmlns:adec="http://schemas.microsoft.com/office/drawing/2017/decorative" val="1"/>
              </a:ext>
            </a:extLst>
          </p:cNvPr>
          <p:cNvPicPr/>
          <p:nvPr/>
        </p:nvPicPr>
        <p:blipFill>
          <a:blip r:embed="rId12" cstate="print"/>
          <a:stretch>
            <a:fillRect/>
          </a:stretch>
        </p:blipFill>
        <p:spPr>
          <a:xfrm>
            <a:off x="9383499" y="5200117"/>
            <a:ext cx="2656115" cy="1252407"/>
          </a:xfrm>
          <a:prstGeom prst="rect">
            <a:avLst/>
          </a:prstGeom>
        </p:spPr>
      </p:pic>
      <p:sp>
        <p:nvSpPr>
          <p:cNvPr id="2" name="object 3">
            <a:extLst>
              <a:ext uri="{FF2B5EF4-FFF2-40B4-BE49-F238E27FC236}">
                <a16:creationId xmlns:a16="http://schemas.microsoft.com/office/drawing/2014/main" id="{E29D2C33-1990-D6D4-137E-8A10DE00B9B0}"/>
              </a:ext>
              <a:ext uri="{C183D7F6-B498-43B3-948B-1728B52AA6E4}">
                <adec:decorative xmlns:adec="http://schemas.microsoft.com/office/drawing/2017/decorative" val="1"/>
              </a:ext>
            </a:extLst>
          </p:cNvPr>
          <p:cNvSpPr/>
          <p:nvPr/>
        </p:nvSpPr>
        <p:spPr>
          <a:xfrm>
            <a:off x="4530566"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10" name="object 7">
            <a:extLst>
              <a:ext uri="{FF2B5EF4-FFF2-40B4-BE49-F238E27FC236}">
                <a16:creationId xmlns:a16="http://schemas.microsoft.com/office/drawing/2014/main" id="{CF733CC8-AF60-B704-3F6B-C95F27342B0C}"/>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13" name="object 7">
            <a:extLst>
              <a:ext uri="{FF2B5EF4-FFF2-40B4-BE49-F238E27FC236}">
                <a16:creationId xmlns:a16="http://schemas.microsoft.com/office/drawing/2014/main" id="{AF057308-BC51-DF8B-57A7-9251AFB45949}"/>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4" name="Title 5">
            <a:extLst>
              <a:ext uri="{FF2B5EF4-FFF2-40B4-BE49-F238E27FC236}">
                <a16:creationId xmlns:a16="http://schemas.microsoft.com/office/drawing/2014/main" id="{27DEF3FE-799B-935A-A5A6-261A338AB8F7}"/>
              </a:ext>
            </a:extLst>
          </p:cNvPr>
          <p:cNvSpPr txBox="1">
            <a:spLocks noGrp="1"/>
          </p:cNvSpPr>
          <p:nvPr>
            <p:ph type="title" idx="4294967295"/>
          </p:nvPr>
        </p:nvSpPr>
        <p:spPr>
          <a:xfrm>
            <a:off x="152386" y="174220"/>
            <a:ext cx="5943614"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Case Studies and  Resources</a:t>
            </a:r>
          </a:p>
        </p:txBody>
      </p:sp>
    </p:spTree>
    <p:extLst>
      <p:ext uri="{BB962C8B-B14F-4D97-AF65-F5344CB8AC3E}">
        <p14:creationId xmlns:p14="http://schemas.microsoft.com/office/powerpoint/2010/main" val="1869995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5" y="1272331"/>
            <a:ext cx="11671018" cy="2923877"/>
          </a:xfrm>
          <a:prstGeom prst="rect">
            <a:avLst/>
          </a:prstGeom>
          <a:noFill/>
        </p:spPr>
        <p:txBody>
          <a:bodyPr wrap="square" rtlCol="0">
            <a:spAutoFit/>
          </a:bodyPr>
          <a:lstStyle/>
          <a:p>
            <a:pPr algn="l"/>
            <a:r>
              <a:rPr lang="en-GB" sz="1200" i="0" dirty="0">
                <a:solidFill>
                  <a:srgbClr val="000000"/>
                </a:solidFill>
                <a:effectLst/>
                <a:latin typeface="Manrope" pitchFamily="2" charset="0"/>
              </a:rPr>
              <a:t>The Inclusive Education Framework has been developed through a number of stages, incorporating the pedagogical literature, staff and student consultation, stakeholder workshops and development within the core project team. </a:t>
            </a:r>
          </a:p>
          <a:p>
            <a:pPr algn="l"/>
            <a:endParaRPr lang="en-GB" sz="1200" i="0" dirty="0">
              <a:solidFill>
                <a:srgbClr val="000000"/>
              </a:solidFill>
              <a:effectLst/>
              <a:latin typeface="Manrope" pitchFamily="2" charset="0"/>
            </a:endParaRPr>
          </a:p>
          <a:p>
            <a:pPr algn="l"/>
            <a:r>
              <a:rPr lang="en-GB" sz="1600" b="1" i="0" dirty="0">
                <a:solidFill>
                  <a:srgbClr val="000000"/>
                </a:solidFill>
                <a:effectLst/>
                <a:latin typeface="Manrope" pitchFamily="2" charset="0"/>
              </a:rPr>
              <a:t>Phase 1: Development of an Institution Level Framework</a:t>
            </a:r>
          </a:p>
          <a:p>
            <a:pPr algn="l"/>
            <a:r>
              <a:rPr lang="en-GB" sz="1200" i="0" dirty="0">
                <a:solidFill>
                  <a:srgbClr val="000000"/>
                </a:solidFill>
                <a:effectLst/>
                <a:latin typeface="Manrope" pitchFamily="2" charset="0"/>
              </a:rPr>
              <a:t>The Framework started as a project at the University of Hull to develop institutional understanding of the depth and breadth of inclusive practice. </a:t>
            </a:r>
          </a:p>
          <a:p>
            <a:pPr algn="l"/>
            <a:endParaRPr lang="en-GB" sz="1200" i="0" dirty="0">
              <a:solidFill>
                <a:srgbClr val="000000"/>
              </a:solidFill>
              <a:effectLst/>
              <a:latin typeface="Manrope" pitchFamily="2" charset="0"/>
            </a:endParaRPr>
          </a:p>
          <a:p>
            <a:pPr algn="l"/>
            <a:r>
              <a:rPr lang="en-GB" sz="1200" i="0" dirty="0">
                <a:solidFill>
                  <a:srgbClr val="000000"/>
                </a:solidFill>
                <a:effectLst/>
                <a:latin typeface="Manrope" pitchFamily="2" charset="0"/>
              </a:rPr>
              <a:t>The first iterations of the framework were based on the academic literature and relevant sector level reports into inclusive practice and awarding gaps. The framework is ultimately rooted in the work of Mountford-</a:t>
            </a:r>
            <a:r>
              <a:rPr lang="en-GB" sz="1200" i="0" dirty="0" err="1">
                <a:solidFill>
                  <a:srgbClr val="000000"/>
                </a:solidFill>
                <a:effectLst/>
                <a:latin typeface="Manrope" pitchFamily="2" charset="0"/>
              </a:rPr>
              <a:t>Zimdars</a:t>
            </a:r>
            <a:r>
              <a:rPr lang="en-GB" sz="1200" i="0" dirty="0">
                <a:solidFill>
                  <a:srgbClr val="000000"/>
                </a:solidFill>
                <a:effectLst/>
                <a:latin typeface="Manrope" pitchFamily="2" charset="0"/>
              </a:rPr>
              <a:t> et al (2015) in the ‘Causes of differences in student outcomes’ project. This report identified four explanatory factors in differential student outcomes; Curricula and learning, Relationships between staff and students, Social, cultural and economic capital and Psychosocial and identity factors. The framework builds upon these themes, but adapts them to allow a focus on effective inclusive practice. </a:t>
            </a:r>
          </a:p>
          <a:p>
            <a:pPr algn="l"/>
            <a:endParaRPr lang="en-GB" sz="1200" i="0" dirty="0">
              <a:solidFill>
                <a:srgbClr val="000000"/>
              </a:solidFill>
              <a:effectLst/>
              <a:latin typeface="Manrope" pitchFamily="2" charset="0"/>
            </a:endParaRPr>
          </a:p>
          <a:p>
            <a:pPr algn="l"/>
            <a:r>
              <a:rPr lang="en-GB" sz="1200" i="0" dirty="0">
                <a:solidFill>
                  <a:srgbClr val="000000"/>
                </a:solidFill>
                <a:effectLst/>
                <a:latin typeface="Manrope" pitchFamily="2" charset="0"/>
              </a:rPr>
              <a:t>To create an institution wide Inclusive Education Framework, we then incorporated themes from the wider literature and our experiences of driving more inclusive practice. We added an additional theme of ‘Structures and Processes’ to recognise the role that the institution has in ensuring inclusion is embedded into the routine working of the university, and adapted the remaining themes based on the literature and iterative consultation with academic staff, professional services staff, students and the student union. We also identified a series of key ‘principles’ or ‘ways of working’ that underpinned implementation of the framework.</a:t>
            </a:r>
          </a:p>
        </p:txBody>
      </p:sp>
      <p:sp>
        <p:nvSpPr>
          <p:cNvPr id="2" name="TextBox 1">
            <a:extLst>
              <a:ext uri="{FF2B5EF4-FFF2-40B4-BE49-F238E27FC236}">
                <a16:creationId xmlns:a16="http://schemas.microsoft.com/office/drawing/2014/main" id="{774FFF85-1B27-0193-80F4-974BCB1C4424}"/>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3">
            <a:extLst>
              <a:ext uri="{FF2B5EF4-FFF2-40B4-BE49-F238E27FC236}">
                <a16:creationId xmlns:a16="http://schemas.microsoft.com/office/drawing/2014/main" id="{9A70784B-4891-C762-5E19-994BDF409DF4}"/>
              </a:ext>
              <a:ext uri="{C183D7F6-B498-43B3-948B-1728B52AA6E4}">
                <adec:decorative xmlns:adec="http://schemas.microsoft.com/office/drawing/2017/decorative" val="1"/>
              </a:ext>
            </a:extLst>
          </p:cNvPr>
          <p:cNvSpPr/>
          <p:nvPr/>
        </p:nvSpPr>
        <p:spPr>
          <a:xfrm>
            <a:off x="6645116"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9" name="object 7">
            <a:extLst>
              <a:ext uri="{FF2B5EF4-FFF2-40B4-BE49-F238E27FC236}">
                <a16:creationId xmlns:a16="http://schemas.microsoft.com/office/drawing/2014/main" id="{F0AE0CC6-B955-A66A-357A-C433C08C6057}"/>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10" name="object 7">
            <a:extLst>
              <a:ext uri="{FF2B5EF4-FFF2-40B4-BE49-F238E27FC236}">
                <a16:creationId xmlns:a16="http://schemas.microsoft.com/office/drawing/2014/main" id="{956C8CC4-82C6-F4ED-72F0-F7CA9591B5AE}"/>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1" name="Title 5">
            <a:extLst>
              <a:ext uri="{FF2B5EF4-FFF2-40B4-BE49-F238E27FC236}">
                <a16:creationId xmlns:a16="http://schemas.microsoft.com/office/drawing/2014/main" id="{6ECFD54E-A98D-BB98-B5B7-48B90F6A8AAB}"/>
              </a:ext>
            </a:extLst>
          </p:cNvPr>
          <p:cNvSpPr txBox="1">
            <a:spLocks noGrp="1"/>
          </p:cNvSpPr>
          <p:nvPr>
            <p:ph type="title" idx="4294967295"/>
          </p:nvPr>
        </p:nvSpPr>
        <p:spPr>
          <a:xfrm>
            <a:off x="152386" y="174220"/>
            <a:ext cx="8067689"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Development of the Framework: Phase 1</a:t>
            </a:r>
          </a:p>
        </p:txBody>
      </p:sp>
    </p:spTree>
    <p:extLst>
      <p:ext uri="{BB962C8B-B14F-4D97-AF65-F5344CB8AC3E}">
        <p14:creationId xmlns:p14="http://schemas.microsoft.com/office/powerpoint/2010/main" val="1944201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4" y="1253281"/>
            <a:ext cx="11671018" cy="3847207"/>
          </a:xfrm>
          <a:prstGeom prst="rect">
            <a:avLst/>
          </a:prstGeom>
          <a:noFill/>
        </p:spPr>
        <p:txBody>
          <a:bodyPr wrap="square" rtlCol="0">
            <a:spAutoFit/>
          </a:bodyPr>
          <a:lstStyle/>
          <a:p>
            <a:pPr rtl="0">
              <a:spcBef>
                <a:spcPts val="0"/>
              </a:spcBef>
              <a:spcAft>
                <a:spcPts val="1200"/>
              </a:spcAft>
            </a:pPr>
            <a:r>
              <a:rPr lang="en-GB" sz="1600" b="1" i="0" u="none" strike="noStrike" dirty="0">
                <a:solidFill>
                  <a:schemeClr val="tx1">
                    <a:lumMod val="95000"/>
                    <a:lumOff val="5000"/>
                  </a:schemeClr>
                </a:solidFill>
                <a:effectLst/>
                <a:latin typeface="Manrope" pitchFamily="2" charset="0"/>
              </a:rPr>
              <a:t>Development of the Cross Institution Framework</a:t>
            </a:r>
            <a:endParaRPr lang="en-GB" sz="1600" b="1" dirty="0">
              <a:solidFill>
                <a:schemeClr val="tx1">
                  <a:lumMod val="95000"/>
                  <a:lumOff val="5000"/>
                </a:schemeClr>
              </a:solidFill>
              <a:effectLst/>
              <a:latin typeface="Manrope" pitchFamily="2" charset="0"/>
            </a:endParaRPr>
          </a:p>
          <a:p>
            <a:pPr rtl="0">
              <a:spcBef>
                <a:spcPts val="0"/>
              </a:spcBef>
              <a:spcAft>
                <a:spcPts val="0"/>
              </a:spcAft>
            </a:pPr>
            <a:r>
              <a:rPr lang="en-GB" sz="1200" b="0" i="0" u="none" strike="noStrike" dirty="0">
                <a:solidFill>
                  <a:srgbClr val="000000"/>
                </a:solidFill>
                <a:effectLst/>
                <a:latin typeface="Manrope" pitchFamily="2" charset="0"/>
              </a:rPr>
              <a:t>This QAA funded project aimed to create a version of the framework that was appropriate for use in the wider UK HE sector, across multiple types of institutions. It involved six additional HE providers, including from the Russell Group and new specialist providers. </a:t>
            </a:r>
            <a:endParaRPr lang="en-GB" sz="1200" b="0" dirty="0">
              <a:effectLst/>
              <a:latin typeface="Manrope" pitchFamily="2" charset="0"/>
            </a:endParaRPr>
          </a:p>
          <a:p>
            <a:pPr rtl="0">
              <a:spcBef>
                <a:spcPts val="0"/>
              </a:spcBef>
              <a:spcAft>
                <a:spcPts val="0"/>
              </a:spcAft>
            </a:pPr>
            <a:br>
              <a:rPr lang="en-GB" sz="1200" b="0" dirty="0">
                <a:effectLst/>
                <a:latin typeface="Manrope" pitchFamily="2" charset="0"/>
              </a:rPr>
            </a:br>
            <a:r>
              <a:rPr lang="en-GB" sz="1200" b="0" i="0" u="none" strike="noStrike" dirty="0">
                <a:solidFill>
                  <a:srgbClr val="000000"/>
                </a:solidFill>
                <a:effectLst/>
                <a:latin typeface="Manrope" pitchFamily="2" charset="0"/>
              </a:rPr>
              <a:t>We visited each partner institution and ran a series of structured activities to gather opinions about the Hull framework and how it would need adapting for use elsewhere. At each institution we conducted the following</a:t>
            </a:r>
            <a:br>
              <a:rPr lang="en-GB" sz="1200" b="0" i="0" u="none" strike="noStrike" dirty="0">
                <a:solidFill>
                  <a:srgbClr val="000000"/>
                </a:solidFill>
                <a:effectLst/>
                <a:latin typeface="Manrope" pitchFamily="2" charset="0"/>
              </a:rPr>
            </a:br>
            <a:endParaRPr lang="en-GB" sz="1200" b="0" dirty="0">
              <a:effectLst/>
              <a:latin typeface="Manrope" pitchFamily="2" charset="0"/>
            </a:endParaRPr>
          </a:p>
          <a:p>
            <a:pPr marL="285750" indent="-285750" rtl="0" fontAlgn="base">
              <a:spcBef>
                <a:spcPts val="0"/>
              </a:spcBef>
              <a:spcAft>
                <a:spcPts val="0"/>
              </a:spcAft>
              <a:buFont typeface="Arial" panose="020B0604020202020204" pitchFamily="34" charset="0"/>
              <a:buChar char="•"/>
            </a:pPr>
            <a:r>
              <a:rPr lang="en-GB" sz="1200" b="0" i="0" u="none" strike="noStrike" dirty="0">
                <a:solidFill>
                  <a:srgbClr val="000000"/>
                </a:solidFill>
                <a:effectLst/>
                <a:latin typeface="Manrope" pitchFamily="2" charset="0"/>
              </a:rPr>
              <a:t>A focus group of academics, professional services staff, senior leaders, staff and students. </a:t>
            </a:r>
          </a:p>
          <a:p>
            <a:pPr marL="285750" indent="-285750" rtl="0" fontAlgn="base">
              <a:spcBef>
                <a:spcPts val="0"/>
              </a:spcBef>
              <a:spcAft>
                <a:spcPts val="0"/>
              </a:spcAft>
              <a:buFont typeface="Arial" panose="020B0604020202020204" pitchFamily="34" charset="0"/>
              <a:buChar char="•"/>
            </a:pPr>
            <a:r>
              <a:rPr lang="en-GB" sz="1200" dirty="0">
                <a:solidFill>
                  <a:srgbClr val="000000"/>
                </a:solidFill>
                <a:latin typeface="Manrope" pitchFamily="2" charset="0"/>
              </a:rPr>
              <a:t>D</a:t>
            </a:r>
            <a:r>
              <a:rPr lang="en-GB" sz="1200" b="0" i="0" u="none" strike="noStrike" dirty="0">
                <a:solidFill>
                  <a:srgbClr val="000000"/>
                </a:solidFill>
                <a:effectLst/>
                <a:latin typeface="Manrope" pitchFamily="2" charset="0"/>
              </a:rPr>
              <a:t>emographic representation of these focus groups is shown in Table 1, with a total of 48 individuals taking part. Focus groups were given the framework to comment on and suggest improvements, with discussions recorded on flipcharts (Example in Figure X). </a:t>
            </a:r>
          </a:p>
          <a:p>
            <a:pPr marL="285750" indent="-285750" rtl="0" fontAlgn="base">
              <a:spcBef>
                <a:spcPts val="0"/>
              </a:spcBef>
              <a:spcAft>
                <a:spcPts val="0"/>
              </a:spcAft>
              <a:buFont typeface="Arial" panose="020B0604020202020204" pitchFamily="34" charset="0"/>
              <a:buChar char="•"/>
            </a:pPr>
            <a:r>
              <a:rPr lang="en-GB" sz="1200" b="0" i="0" u="none" strike="noStrike" dirty="0">
                <a:solidFill>
                  <a:srgbClr val="000000"/>
                </a:solidFill>
                <a:effectLst/>
                <a:latin typeface="Manrope" pitchFamily="2" charset="0"/>
              </a:rPr>
              <a:t>A workshop open to staff and students focussed on Inclusive Education was held at 5 out of the 6 partner institutions, with a total of 182 individuals taking part. The workshop invited participants to reflect on their own practice, but also to evaluate the framework. For example, we asked participants to give examples of inclusive practice, align them against the Hull framework and identify any examples which didn’t fit in the original framework design. We received 284 examples of practice, of which 25 could not be aligned to the framework, which informed development of the cross-institutional version. </a:t>
            </a:r>
          </a:p>
          <a:p>
            <a:pPr rtl="0">
              <a:spcBef>
                <a:spcPts val="0"/>
              </a:spcBef>
              <a:spcAft>
                <a:spcPts val="0"/>
              </a:spcAft>
            </a:pPr>
            <a:br>
              <a:rPr lang="en-GB" sz="1200" b="0" dirty="0">
                <a:effectLst/>
                <a:latin typeface="Manrope" pitchFamily="2" charset="0"/>
              </a:rPr>
            </a:br>
            <a:r>
              <a:rPr lang="en-GB" sz="1200" b="0" i="0" u="none" strike="noStrike" dirty="0">
                <a:solidFill>
                  <a:srgbClr val="000000"/>
                </a:solidFill>
                <a:effectLst/>
                <a:latin typeface="Manrope" pitchFamily="2" charset="0"/>
              </a:rPr>
              <a:t>After all visits were completed, a working group derived from the project steering group conducted a thematic analysis of the responses from all institutions. We used template analysis as a method for iterative development of the framework (King, 1998; King 2012), with a total of 6 versions of the template produced. The working group met regularly to discuss findings and adapt the framework language. The final version was agreed upon after input from the steering group. </a:t>
            </a:r>
            <a:endParaRPr lang="en-GB" sz="1200" b="0" dirty="0">
              <a:effectLst/>
              <a:latin typeface="Manrope" pitchFamily="2" charset="0"/>
            </a:endParaRPr>
          </a:p>
          <a:p>
            <a:endParaRPr lang="en-GB" sz="1400" i="0" dirty="0">
              <a:solidFill>
                <a:srgbClr val="000000"/>
              </a:solidFill>
              <a:effectLst/>
              <a:latin typeface="Manrope" pitchFamily="2" charset="0"/>
            </a:endParaRPr>
          </a:p>
        </p:txBody>
      </p:sp>
      <p:sp>
        <p:nvSpPr>
          <p:cNvPr id="2" name="TextBox 1">
            <a:extLst>
              <a:ext uri="{FF2B5EF4-FFF2-40B4-BE49-F238E27FC236}">
                <a16:creationId xmlns:a16="http://schemas.microsoft.com/office/drawing/2014/main" id="{B0ABE148-D3D5-8780-A9BE-684966D8F451}"/>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3">
            <a:extLst>
              <a:ext uri="{FF2B5EF4-FFF2-40B4-BE49-F238E27FC236}">
                <a16:creationId xmlns:a16="http://schemas.microsoft.com/office/drawing/2014/main" id="{221DB160-B24B-AE4B-415C-5F7FCBBEA265}"/>
              </a:ext>
              <a:ext uri="{C183D7F6-B498-43B3-948B-1728B52AA6E4}">
                <adec:decorative xmlns:adec="http://schemas.microsoft.com/office/drawing/2017/decorative" val="1"/>
              </a:ext>
            </a:extLst>
          </p:cNvPr>
          <p:cNvSpPr/>
          <p:nvPr/>
        </p:nvSpPr>
        <p:spPr>
          <a:xfrm>
            <a:off x="6787991" y="175162"/>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9" name="object 7">
            <a:extLst>
              <a:ext uri="{FF2B5EF4-FFF2-40B4-BE49-F238E27FC236}">
                <a16:creationId xmlns:a16="http://schemas.microsoft.com/office/drawing/2014/main" id="{A1E83745-3D98-AF4F-F481-38286D7276D1}"/>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10" name="object 7">
            <a:extLst>
              <a:ext uri="{FF2B5EF4-FFF2-40B4-BE49-F238E27FC236}">
                <a16:creationId xmlns:a16="http://schemas.microsoft.com/office/drawing/2014/main" id="{530758BD-FF45-D6BE-47E6-B57AD9EA5F14}"/>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1" name="Title 5">
            <a:extLst>
              <a:ext uri="{FF2B5EF4-FFF2-40B4-BE49-F238E27FC236}">
                <a16:creationId xmlns:a16="http://schemas.microsoft.com/office/drawing/2014/main" id="{69EB0F73-4B34-C7BB-C03B-93B2BBB7DC5F}"/>
              </a:ext>
            </a:extLst>
          </p:cNvPr>
          <p:cNvSpPr txBox="1">
            <a:spLocks noGrp="1"/>
          </p:cNvSpPr>
          <p:nvPr>
            <p:ph type="title" idx="4294967295"/>
          </p:nvPr>
        </p:nvSpPr>
        <p:spPr>
          <a:xfrm>
            <a:off x="152384" y="174220"/>
            <a:ext cx="8220091"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Development of the Framework: Phase 2</a:t>
            </a:r>
          </a:p>
        </p:txBody>
      </p:sp>
    </p:spTree>
    <p:extLst>
      <p:ext uri="{BB962C8B-B14F-4D97-AF65-F5344CB8AC3E}">
        <p14:creationId xmlns:p14="http://schemas.microsoft.com/office/powerpoint/2010/main" val="2136993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3CB713-65AB-1D02-4310-DB5C295DEE5B}"/>
              </a:ext>
            </a:extLst>
          </p:cNvPr>
          <p:cNvSpPr txBox="1"/>
          <p:nvPr/>
        </p:nvSpPr>
        <p:spPr>
          <a:xfrm>
            <a:off x="152384" y="1230049"/>
            <a:ext cx="11518631" cy="2113399"/>
          </a:xfrm>
          <a:prstGeom prst="rect">
            <a:avLst/>
          </a:prstGeom>
          <a:noFill/>
        </p:spPr>
        <p:txBody>
          <a:bodyPr wrap="square" rtlCol="0">
            <a:spAutoFit/>
          </a:bodyPr>
          <a:lstStyle/>
          <a:p>
            <a:pPr rtl="0">
              <a:spcBef>
                <a:spcPts val="0"/>
              </a:spcBef>
              <a:spcAft>
                <a:spcPts val="1000"/>
              </a:spcAft>
            </a:pPr>
            <a:r>
              <a:rPr lang="en-GB" sz="1600" b="1" i="0" u="none" strike="noStrike" dirty="0">
                <a:solidFill>
                  <a:schemeClr val="tx1">
                    <a:lumMod val="95000"/>
                    <a:lumOff val="5000"/>
                  </a:schemeClr>
                </a:solidFill>
                <a:effectLst/>
                <a:latin typeface="Manrope" pitchFamily="2" charset="0"/>
              </a:rPr>
              <a:t>Project Leads</a:t>
            </a:r>
          </a:p>
          <a:p>
            <a:pPr rtl="0">
              <a:spcBef>
                <a:spcPts val="0"/>
              </a:spcBef>
              <a:spcAft>
                <a:spcPts val="600"/>
              </a:spcAft>
            </a:pPr>
            <a:r>
              <a:rPr lang="en-GB" sz="1400" b="1" i="0" u="none" strike="noStrike" dirty="0">
                <a:solidFill>
                  <a:srgbClr val="000000"/>
                </a:solidFill>
                <a:effectLst/>
                <a:latin typeface="Manrope" pitchFamily="2" charset="0"/>
                <a:hlinkClick r:id="rId2"/>
              </a:rPr>
              <a:t>Katharine Hubbard </a:t>
            </a:r>
            <a:r>
              <a:rPr lang="en-GB" sz="1400" b="1" i="0" u="none" strike="noStrike" dirty="0">
                <a:solidFill>
                  <a:srgbClr val="000000"/>
                </a:solidFill>
                <a:effectLst/>
                <a:latin typeface="Manrope" pitchFamily="2" charset="0"/>
              </a:rPr>
              <a:t>(University of Hull) </a:t>
            </a:r>
            <a:r>
              <a:rPr lang="en-GB" sz="1200" b="0" i="0" u="none" strike="noStrike" dirty="0">
                <a:solidFill>
                  <a:srgbClr val="000000"/>
                </a:solidFill>
                <a:effectLst/>
                <a:latin typeface="Manrope" pitchFamily="2" charset="0"/>
              </a:rPr>
              <a:t>is a Reader in Biology Education and Senior Fellow of the University of Hull Teaching Excellence Academy. Her expertise is in Inclusive Education and Awarding Gaps, as well as effective laboratory based teaching within the Biosciences. She is a National Teaching Fellow and Senior Fellow of Advance HE.</a:t>
            </a:r>
          </a:p>
          <a:p>
            <a:pPr rtl="0">
              <a:spcBef>
                <a:spcPts val="0"/>
              </a:spcBef>
              <a:spcAft>
                <a:spcPts val="600"/>
              </a:spcAft>
            </a:pPr>
            <a:r>
              <a:rPr lang="en-GB" sz="1400" b="1" i="0" u="none" strike="noStrike" dirty="0">
                <a:solidFill>
                  <a:srgbClr val="000000"/>
                </a:solidFill>
                <a:effectLst/>
                <a:latin typeface="Manrope" pitchFamily="2" charset="0"/>
                <a:hlinkClick r:id="rId3"/>
              </a:rPr>
              <a:t>Paula Gawthorpe </a:t>
            </a:r>
            <a:r>
              <a:rPr lang="en-GB" sz="1400" b="1" i="0" u="none" strike="noStrike" dirty="0">
                <a:solidFill>
                  <a:srgbClr val="000000"/>
                </a:solidFill>
                <a:effectLst/>
                <a:latin typeface="Manrope" pitchFamily="2" charset="0"/>
              </a:rPr>
              <a:t>(University of Hull) </a:t>
            </a:r>
            <a:r>
              <a:rPr lang="en-GB" sz="1200" b="0" i="0" u="none" strike="noStrike" dirty="0">
                <a:solidFill>
                  <a:srgbClr val="000000"/>
                </a:solidFill>
                <a:effectLst/>
                <a:latin typeface="Manrope" pitchFamily="2" charset="0"/>
              </a:rPr>
              <a:t>is a Senior Lecturer in Adult Nursing and Senior Fellow of the University of Hull Teaching Excellence Academy. Her areas of interest include student retention, academic and pastoral support. She is a Senior Fellow of Advance HE.</a:t>
            </a:r>
          </a:p>
          <a:p>
            <a:pPr rtl="0">
              <a:spcBef>
                <a:spcPts val="0"/>
              </a:spcBef>
              <a:spcAft>
                <a:spcPts val="600"/>
              </a:spcAft>
            </a:pPr>
            <a:endParaRPr lang="en-GB" sz="1200" dirty="0">
              <a:solidFill>
                <a:srgbClr val="000000"/>
              </a:solidFill>
              <a:latin typeface="Manrope" pitchFamily="2" charset="0"/>
            </a:endParaRPr>
          </a:p>
          <a:p>
            <a:pPr rtl="0">
              <a:spcBef>
                <a:spcPts val="0"/>
              </a:spcBef>
              <a:spcAft>
                <a:spcPts val="1000"/>
              </a:spcAft>
            </a:pPr>
            <a:r>
              <a:rPr lang="en-GB" sz="1600" b="1" i="0" dirty="0">
                <a:solidFill>
                  <a:schemeClr val="tx1">
                    <a:lumMod val="95000"/>
                    <a:lumOff val="5000"/>
                  </a:schemeClr>
                </a:solidFill>
                <a:effectLst/>
                <a:latin typeface="Manrope" pitchFamily="2" charset="0"/>
              </a:rPr>
              <a:t>Project Steering Group</a:t>
            </a:r>
          </a:p>
        </p:txBody>
      </p:sp>
      <p:sp>
        <p:nvSpPr>
          <p:cNvPr id="5" name="TextBox 4">
            <a:extLst>
              <a:ext uri="{FF2B5EF4-FFF2-40B4-BE49-F238E27FC236}">
                <a16:creationId xmlns:a16="http://schemas.microsoft.com/office/drawing/2014/main" id="{CB560611-21CC-2940-F7B9-2BA38DFAC702}"/>
              </a:ext>
            </a:extLst>
          </p:cNvPr>
          <p:cNvSpPr txBox="1"/>
          <p:nvPr/>
        </p:nvSpPr>
        <p:spPr>
          <a:xfrm>
            <a:off x="152383" y="3343448"/>
            <a:ext cx="11518631" cy="2934137"/>
          </a:xfrm>
          <a:prstGeom prst="rect">
            <a:avLst/>
          </a:prstGeom>
          <a:noFill/>
        </p:spPr>
        <p:txBody>
          <a:bodyPr wrap="square" numCol="1">
            <a:spAutoFit/>
          </a:bodyPr>
          <a:lstStyle/>
          <a:p>
            <a:pPr>
              <a:spcAft>
                <a:spcPts val="400"/>
              </a:spcAft>
            </a:pPr>
            <a:r>
              <a:rPr lang="en-GB" sz="1200" b="1" dirty="0">
                <a:solidFill>
                  <a:srgbClr val="000000"/>
                </a:solidFill>
                <a:latin typeface="Manrope" pitchFamily="2" charset="0"/>
                <a:hlinkClick r:id="rId4"/>
              </a:rPr>
              <a:t>Megan De Ste Croix </a:t>
            </a:r>
            <a:r>
              <a:rPr lang="en-GB" sz="1200" b="1" dirty="0">
                <a:solidFill>
                  <a:srgbClr val="000000"/>
                </a:solidFill>
                <a:latin typeface="Manrope" pitchFamily="2" charset="0"/>
              </a:rPr>
              <a:t>(Staffordshire University)</a:t>
            </a:r>
            <a:r>
              <a:rPr lang="en-GB" sz="1200" dirty="0">
                <a:solidFill>
                  <a:srgbClr val="000000"/>
                </a:solidFill>
                <a:latin typeface="Manrope" pitchFamily="2" charset="0"/>
              </a:rPr>
              <a:t>, </a:t>
            </a:r>
            <a:r>
              <a:rPr lang="en-US" sz="1200" dirty="0">
                <a:solidFill>
                  <a:srgbClr val="000000"/>
                </a:solidFill>
                <a:latin typeface="Manrope" pitchFamily="2" charset="0"/>
              </a:rPr>
              <a:t>SFHEA, Academic Developer and HEA Fellowship Programme lead, with a background in biosciences. Megan is an expert in active, team-based learning &amp; how it supports a reduction in progression and attainment gaps. </a:t>
            </a:r>
          </a:p>
          <a:p>
            <a:pPr>
              <a:spcAft>
                <a:spcPts val="400"/>
              </a:spcAft>
            </a:pPr>
            <a:r>
              <a:rPr lang="en-GB" sz="1200" b="1" i="0" u="none" strike="noStrike" dirty="0">
                <a:solidFill>
                  <a:srgbClr val="000000"/>
                </a:solidFill>
                <a:effectLst/>
                <a:latin typeface="Manrope" pitchFamily="2" charset="0"/>
                <a:hlinkClick r:id="rId5"/>
              </a:rPr>
              <a:t>Katy Bloom </a:t>
            </a:r>
            <a:r>
              <a:rPr lang="en-GB" sz="1200" b="1" i="0" u="none" strike="noStrike" dirty="0">
                <a:solidFill>
                  <a:srgbClr val="000000"/>
                </a:solidFill>
                <a:effectLst/>
                <a:latin typeface="Manrope" pitchFamily="2" charset="0"/>
              </a:rPr>
              <a:t>(York St John University) </a:t>
            </a:r>
            <a:r>
              <a:rPr lang="en-US" sz="1200" dirty="0">
                <a:solidFill>
                  <a:srgbClr val="000000"/>
                </a:solidFill>
                <a:latin typeface="Manrope" pitchFamily="2" charset="0"/>
              </a:rPr>
              <a:t>SFHEA, CSciTeach, Associate Professor of Initial Teacher Education, Science Lead and an Advanced Skills Teacher. Her research interests include the interplay between pedagogy, assessment and feedback, as well as advocacy for Women in STEM.</a:t>
            </a:r>
            <a:endParaRPr lang="en-GB" sz="1200" dirty="0">
              <a:solidFill>
                <a:srgbClr val="000000"/>
              </a:solidFill>
              <a:latin typeface="Manrope" pitchFamily="2" charset="0"/>
            </a:endParaRPr>
          </a:p>
          <a:p>
            <a:pPr>
              <a:spcAft>
                <a:spcPts val="400"/>
              </a:spcAft>
            </a:pPr>
            <a:r>
              <a:rPr lang="en-US" sz="1200" b="1" dirty="0">
                <a:solidFill>
                  <a:srgbClr val="000000"/>
                </a:solidFill>
                <a:latin typeface="Manrope" pitchFamily="2" charset="0"/>
                <a:hlinkClick r:id="rId6"/>
              </a:rPr>
              <a:t>Mark Dransfield </a:t>
            </a:r>
            <a:r>
              <a:rPr lang="en-US" sz="1200" b="1" dirty="0">
                <a:solidFill>
                  <a:srgbClr val="000000"/>
                </a:solidFill>
                <a:latin typeface="Manrope" pitchFamily="2" charset="0"/>
              </a:rPr>
              <a:t>(York St John University</a:t>
            </a:r>
            <a:r>
              <a:rPr lang="en-US" sz="1200" b="1" dirty="0">
                <a:latin typeface="Manrope" pitchFamily="2" charset="0"/>
              </a:rPr>
              <a:t>), </a:t>
            </a:r>
            <a:r>
              <a:rPr lang="en-US" sz="1200" dirty="0">
                <a:latin typeface="Manrope"/>
              </a:rPr>
              <a:t>SFHEA, Senior Lecturer in Academic Practice and institutional scheme lead for HEA Accredited CPD provision. His expertise is in professional recognition, dialogic assessment and pedagogic practice in HE.</a:t>
            </a:r>
            <a:endParaRPr lang="en-GB" sz="1200" b="1" dirty="0">
              <a:latin typeface="Manrope"/>
            </a:endParaRPr>
          </a:p>
          <a:p>
            <a:pPr>
              <a:spcAft>
                <a:spcPts val="400"/>
              </a:spcAft>
            </a:pPr>
            <a:r>
              <a:rPr lang="en-GB" sz="1200" b="1" dirty="0">
                <a:solidFill>
                  <a:srgbClr val="000000"/>
                </a:solidFill>
                <a:latin typeface="Manrope" pitchFamily="2" charset="0"/>
              </a:rPr>
              <a:t>Lucy Potter (York St John University), </a:t>
            </a:r>
            <a:r>
              <a:rPr lang="en-US" sz="1200" dirty="0">
                <a:solidFill>
                  <a:srgbClr val="000000"/>
                </a:solidFill>
                <a:latin typeface="Manrope" pitchFamily="2" charset="0"/>
              </a:rPr>
              <a:t>currently the Administrator for the Teaching and Learning Enhancement Team. She has long-standing interests in decolonial curricula and pedagogy and, for the past few years, has been a member of a grassroots activist movement campaigning for racial justice and against multiple forms of exclusion within and across the UK education system.</a:t>
            </a:r>
            <a:endParaRPr lang="en-GB" sz="1200" dirty="0">
              <a:solidFill>
                <a:srgbClr val="000000"/>
              </a:solidFill>
              <a:latin typeface="Manrope" pitchFamily="2" charset="0"/>
            </a:endParaRPr>
          </a:p>
          <a:p>
            <a:pPr>
              <a:spcAft>
                <a:spcPts val="400"/>
              </a:spcAft>
            </a:pPr>
            <a:r>
              <a:rPr lang="en-GB" sz="1200" b="1" dirty="0">
                <a:solidFill>
                  <a:srgbClr val="000000"/>
                </a:solidFill>
                <a:latin typeface="Manrope" pitchFamily="2" charset="0"/>
              </a:rPr>
              <a:t>Pei-Chi Ho (Student intern, York St John University) </a:t>
            </a:r>
            <a:r>
              <a:rPr lang="en-US" sz="1200" dirty="0">
                <a:solidFill>
                  <a:srgbClr val="000000"/>
                </a:solidFill>
                <a:latin typeface="Manrope" pitchFamily="2" charset="0"/>
              </a:rPr>
              <a:t>a final year Media Production student. She has been a student intern on the QAA Collaborative Enhancement project, gaining valuable experience directing, producing, and editing videos to support the project. </a:t>
            </a:r>
            <a:endParaRPr lang="en-GB" sz="1200" dirty="0">
              <a:solidFill>
                <a:srgbClr val="000000"/>
              </a:solidFill>
              <a:latin typeface="Manrope" pitchFamily="2" charset="0"/>
            </a:endParaRPr>
          </a:p>
          <a:p>
            <a:pPr>
              <a:spcAft>
                <a:spcPts val="400"/>
              </a:spcAft>
            </a:pPr>
            <a:r>
              <a:rPr lang="en-GB" sz="1200" b="1" i="0" u="none" strike="noStrike" dirty="0">
                <a:solidFill>
                  <a:srgbClr val="000000"/>
                </a:solidFill>
                <a:effectLst/>
                <a:latin typeface="Manrope" pitchFamily="2" charset="0"/>
              </a:rPr>
              <a:t>Amrita Narang (Quality Assurance Agency), </a:t>
            </a:r>
            <a:r>
              <a:rPr lang="en-GB" sz="1200" i="0" u="none" strike="noStrike" dirty="0">
                <a:solidFill>
                  <a:srgbClr val="000000"/>
                </a:solidFill>
                <a:effectLst/>
                <a:latin typeface="Manrope" pitchFamily="2" charset="0"/>
              </a:rPr>
              <a:t>SFHEA, </a:t>
            </a:r>
            <a:r>
              <a:rPr lang="en-US" sz="1200" dirty="0">
                <a:solidFill>
                  <a:srgbClr val="000000"/>
                </a:solidFill>
                <a:latin typeface="Manrope" pitchFamily="2" charset="0"/>
              </a:rPr>
              <a:t>Quality Enhancement and Standards Specialist with Quality Assurance Agency for Higher Education (QAA), with keen interest in teaching, learning &amp;  assessment practice for high quality student experience. Currently pursuing her doctoral inquiry into decoloniality and curriculum reform, using a post humanist approach.</a:t>
            </a:r>
          </a:p>
        </p:txBody>
      </p:sp>
      <p:sp>
        <p:nvSpPr>
          <p:cNvPr id="3" name="TextBox 2">
            <a:extLst>
              <a:ext uri="{FF2B5EF4-FFF2-40B4-BE49-F238E27FC236}">
                <a16:creationId xmlns:a16="http://schemas.microsoft.com/office/drawing/2014/main" id="{EBF3E863-8CBE-07EA-3E5A-3F0A07318439}"/>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7">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7" name="object 3">
            <a:extLst>
              <a:ext uri="{FF2B5EF4-FFF2-40B4-BE49-F238E27FC236}">
                <a16:creationId xmlns:a16="http://schemas.microsoft.com/office/drawing/2014/main" id="{96B4F04F-B20F-77BF-6568-3C1F8A38966C}"/>
              </a:ext>
              <a:ext uri="{C183D7F6-B498-43B3-948B-1728B52AA6E4}">
                <adec:decorative xmlns:adec="http://schemas.microsoft.com/office/drawing/2017/decorative" val="1"/>
              </a:ext>
            </a:extLst>
          </p:cNvPr>
          <p:cNvSpPr/>
          <p:nvPr/>
        </p:nvSpPr>
        <p:spPr>
          <a:xfrm>
            <a:off x="3301841"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8" name="object 7">
            <a:extLst>
              <a:ext uri="{FF2B5EF4-FFF2-40B4-BE49-F238E27FC236}">
                <a16:creationId xmlns:a16="http://schemas.microsoft.com/office/drawing/2014/main" id="{4070A1E2-8F61-83AF-D94C-A7E8F63C5042}"/>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9" name="object 7">
            <a:extLst>
              <a:ext uri="{FF2B5EF4-FFF2-40B4-BE49-F238E27FC236}">
                <a16:creationId xmlns:a16="http://schemas.microsoft.com/office/drawing/2014/main" id="{0D12712B-1ADA-2FA0-5561-92B5E8067550}"/>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C9D72509-C115-C1C7-6A94-DFE5C05581EE}"/>
              </a:ext>
            </a:extLst>
          </p:cNvPr>
          <p:cNvSpPr txBox="1">
            <a:spLocks noGrp="1"/>
          </p:cNvSpPr>
          <p:nvPr>
            <p:ph type="title" idx="4294967295"/>
          </p:nvPr>
        </p:nvSpPr>
        <p:spPr>
          <a:xfrm>
            <a:off x="152387" y="174220"/>
            <a:ext cx="4743464"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Acknowledgements (1)</a:t>
            </a:r>
          </a:p>
        </p:txBody>
      </p:sp>
    </p:spTree>
    <p:extLst>
      <p:ext uri="{BB962C8B-B14F-4D97-AF65-F5344CB8AC3E}">
        <p14:creationId xmlns:p14="http://schemas.microsoft.com/office/powerpoint/2010/main" val="1415207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80BCD1A-2519-BA42-C453-202E348F04FC}"/>
              </a:ext>
            </a:extLst>
          </p:cNvPr>
          <p:cNvSpPr txBox="1"/>
          <p:nvPr/>
        </p:nvSpPr>
        <p:spPr>
          <a:xfrm>
            <a:off x="260491" y="1788431"/>
            <a:ext cx="11671018" cy="4726935"/>
          </a:xfrm>
          <a:prstGeom prst="rect">
            <a:avLst/>
          </a:prstGeom>
          <a:noFill/>
        </p:spPr>
        <p:txBody>
          <a:bodyPr wrap="square">
            <a:spAutoFit/>
          </a:bodyPr>
          <a:lstStyle/>
          <a:p>
            <a:pPr>
              <a:spcAft>
                <a:spcPts val="400"/>
              </a:spcAft>
            </a:pPr>
            <a:r>
              <a:rPr lang="en-GB" sz="1200" b="1" dirty="0">
                <a:solidFill>
                  <a:srgbClr val="000000"/>
                </a:solidFill>
                <a:latin typeface="Manrope"/>
                <a:hlinkClick r:id="rId2"/>
              </a:rPr>
              <a:t>Ian Turner </a:t>
            </a:r>
            <a:r>
              <a:rPr lang="en-GB" sz="1200" b="1" dirty="0">
                <a:solidFill>
                  <a:srgbClr val="000000"/>
                </a:solidFill>
                <a:latin typeface="Manrope"/>
              </a:rPr>
              <a:t>(University of Derby), </a:t>
            </a:r>
            <a:r>
              <a:rPr lang="en-GB" sz="1200" dirty="0">
                <a:solidFill>
                  <a:srgbClr val="000000"/>
                </a:solidFill>
                <a:latin typeface="Manrope"/>
              </a:rPr>
              <a:t>NTF,</a:t>
            </a:r>
            <a:r>
              <a:rPr lang="en-GB" sz="1200" b="1" dirty="0">
                <a:solidFill>
                  <a:srgbClr val="000000"/>
                </a:solidFill>
                <a:latin typeface="Manrope"/>
              </a:rPr>
              <a:t> </a:t>
            </a:r>
            <a:r>
              <a:rPr lang="en-US" sz="1200" dirty="0">
                <a:solidFill>
                  <a:srgbClr val="000000"/>
                </a:solidFill>
                <a:latin typeface="Manrope"/>
              </a:rPr>
              <a:t>Professor of Learning and Teaching in Higher Education. He was named 2017 Royal Society of Biology HE lecturer of the year and shortlisted for 2018 THE innovative lecturer of the year. Ian is passionate about game based learning and playful pedagogies.</a:t>
            </a:r>
            <a:endParaRPr lang="en-GB" sz="1200" dirty="0">
              <a:solidFill>
                <a:schemeClr val="tx1">
                  <a:lumMod val="95000"/>
                  <a:lumOff val="5000"/>
                </a:schemeClr>
              </a:solidFill>
              <a:latin typeface="Manrope"/>
            </a:endParaRPr>
          </a:p>
          <a:p>
            <a:pPr>
              <a:spcAft>
                <a:spcPts val="400"/>
              </a:spcAft>
            </a:pPr>
            <a:r>
              <a:rPr lang="en-GB" sz="1200" b="1" dirty="0">
                <a:solidFill>
                  <a:srgbClr val="000000"/>
                </a:solidFill>
                <a:latin typeface="Manrope"/>
                <a:hlinkClick r:id="rId3"/>
              </a:rPr>
              <a:t>Yusra Siddiqui </a:t>
            </a:r>
            <a:r>
              <a:rPr lang="en-GB" sz="1200" b="1" dirty="0">
                <a:solidFill>
                  <a:srgbClr val="000000"/>
                </a:solidFill>
                <a:latin typeface="Manrope"/>
              </a:rPr>
              <a:t>(University of Derby) </a:t>
            </a:r>
            <a:r>
              <a:rPr lang="en-US" sz="1200" dirty="0">
                <a:solidFill>
                  <a:srgbClr val="000000"/>
                </a:solidFill>
                <a:latin typeface="Manrope"/>
              </a:rPr>
              <a:t>FHEA, Lecturer in Biomedical Sciences and an Early Career Researcher with expertise in prostate cancer biology with interests in pedagogical research in inclusive education in biosciences, with focus on digital interventions and innovative &amp; creative learning, teaching &amp; assessments.</a:t>
            </a:r>
            <a:endParaRPr lang="en-GB" sz="1200" dirty="0">
              <a:solidFill>
                <a:srgbClr val="000000"/>
              </a:solidFill>
              <a:latin typeface="Manrope"/>
            </a:endParaRPr>
          </a:p>
          <a:p>
            <a:pPr>
              <a:spcAft>
                <a:spcPts val="400"/>
              </a:spcAft>
            </a:pPr>
            <a:r>
              <a:rPr lang="en-GB" sz="1200" b="1" dirty="0">
                <a:solidFill>
                  <a:srgbClr val="000000"/>
                </a:solidFill>
                <a:latin typeface="Manrope"/>
              </a:rPr>
              <a:t>Filippo Nereo (Keele University), </a:t>
            </a:r>
            <a:r>
              <a:rPr lang="en-US" sz="1200" dirty="0">
                <a:solidFill>
                  <a:srgbClr val="000000"/>
                </a:solidFill>
                <a:latin typeface="Manrope"/>
              </a:rPr>
              <a:t>PFHEA, Associate Professor and Associate Director in the Keele Institute for Innovation and Teaching Excellence. His areas of interest are modern languages, migration and HE policy and practice. </a:t>
            </a:r>
            <a:endParaRPr lang="en-GB" sz="1200" b="1" dirty="0">
              <a:solidFill>
                <a:srgbClr val="000000"/>
              </a:solidFill>
              <a:latin typeface="Manrope"/>
            </a:endParaRPr>
          </a:p>
          <a:p>
            <a:pPr>
              <a:spcAft>
                <a:spcPts val="400"/>
              </a:spcAft>
            </a:pPr>
            <a:r>
              <a:rPr lang="en-GB" sz="1200" b="1" i="0" u="none" strike="noStrike" dirty="0">
                <a:solidFill>
                  <a:srgbClr val="000000"/>
                </a:solidFill>
                <a:effectLst/>
                <a:latin typeface="Manrope"/>
                <a:hlinkClick r:id="rId4"/>
              </a:rPr>
              <a:t>Emma Palmer </a:t>
            </a:r>
            <a:r>
              <a:rPr lang="en-GB" sz="1200" b="1" i="0" u="none" strike="noStrike" dirty="0">
                <a:solidFill>
                  <a:srgbClr val="000000"/>
                </a:solidFill>
                <a:effectLst/>
                <a:latin typeface="Manrope"/>
              </a:rPr>
              <a:t>(University of Hull), </a:t>
            </a:r>
            <a:r>
              <a:rPr lang="en-US" sz="1200" dirty="0">
                <a:solidFill>
                  <a:srgbClr val="000000"/>
                </a:solidFill>
                <a:latin typeface="Manrope"/>
              </a:rPr>
              <a:t>FHEA, Foundation Year Tutor; part of SEDA Communities of Practice: Transition group and currently working on a SEDA publication on supporting Widening Participation students into HE. Emma’s specialisms are exploring the impact of transition on university students’ sense of identities, belonging and communities.</a:t>
            </a:r>
            <a:endParaRPr lang="en-GB" sz="1200" dirty="0">
              <a:solidFill>
                <a:srgbClr val="000000"/>
              </a:solidFill>
              <a:latin typeface="Manrope"/>
            </a:endParaRPr>
          </a:p>
          <a:p>
            <a:pPr>
              <a:spcAft>
                <a:spcPts val="400"/>
              </a:spcAft>
            </a:pPr>
            <a:r>
              <a:rPr lang="en-GB" sz="1200" b="1" dirty="0">
                <a:solidFill>
                  <a:srgbClr val="000000"/>
                </a:solidFill>
                <a:latin typeface="Manrope"/>
              </a:rPr>
              <a:t>Dominique Esnault (University of Hull),</a:t>
            </a:r>
            <a:r>
              <a:rPr lang="en-GB" sz="1200" dirty="0">
                <a:latin typeface="Manrope"/>
              </a:rPr>
              <a:t> </a:t>
            </a:r>
            <a:r>
              <a:rPr lang="en-US" sz="1200" dirty="0">
                <a:latin typeface="Manrope"/>
              </a:rPr>
              <a:t>Teaching Excellence Academy (TEA) Scholarship of Learning &amp; Teaching Administrator, provided support to the QAA IEF project. </a:t>
            </a:r>
            <a:endParaRPr lang="en-GB" sz="1200" dirty="0">
              <a:latin typeface="Manrope"/>
            </a:endParaRPr>
          </a:p>
          <a:p>
            <a:pPr rtl="0">
              <a:spcBef>
                <a:spcPts val="0"/>
              </a:spcBef>
              <a:spcAft>
                <a:spcPts val="400"/>
              </a:spcAft>
            </a:pPr>
            <a:r>
              <a:rPr lang="en-GB" sz="1200" b="1" i="0" u="none" strike="noStrike" dirty="0">
                <a:solidFill>
                  <a:srgbClr val="000000"/>
                </a:solidFill>
                <a:effectLst/>
                <a:latin typeface="Manrope"/>
              </a:rPr>
              <a:t>Tom Tomlinson (University of Hull), </a:t>
            </a:r>
            <a:r>
              <a:rPr lang="en-GB" sz="1200" i="0" u="none" strike="noStrike" dirty="0">
                <a:solidFill>
                  <a:srgbClr val="000000"/>
                </a:solidFill>
                <a:effectLst/>
                <a:latin typeface="Manrope"/>
              </a:rPr>
              <a:t>a </a:t>
            </a:r>
            <a:r>
              <a:rPr lang="en-US" sz="1200" i="0" u="none" strike="noStrike" dirty="0">
                <a:solidFill>
                  <a:srgbClr val="000000"/>
                </a:solidFill>
                <a:effectLst/>
                <a:latin typeface="Manrope"/>
              </a:rPr>
              <a:t>Teaching Enhancement officer at the University of Hull. A Universal design for learning and accessibility advocate, Tom has produced the visual identity for the Inclusive Education Framework.</a:t>
            </a:r>
            <a:endParaRPr lang="en-GB" sz="1200" i="0" u="none" strike="noStrike" dirty="0">
              <a:solidFill>
                <a:srgbClr val="000000"/>
              </a:solidFill>
              <a:effectLst/>
              <a:latin typeface="Manrope"/>
            </a:endParaRPr>
          </a:p>
          <a:p>
            <a:pPr rtl="0">
              <a:spcBef>
                <a:spcPts val="0"/>
              </a:spcBef>
              <a:spcAft>
                <a:spcPts val="400"/>
              </a:spcAft>
            </a:pPr>
            <a:endParaRPr lang="en-US" sz="1200" b="1" dirty="0">
              <a:solidFill>
                <a:srgbClr val="000000"/>
              </a:solidFill>
              <a:latin typeface="Manrope"/>
            </a:endParaRPr>
          </a:p>
          <a:p>
            <a:pPr rtl="0">
              <a:spcBef>
                <a:spcPts val="0"/>
              </a:spcBef>
              <a:spcAft>
                <a:spcPts val="400"/>
              </a:spcAft>
            </a:pPr>
            <a:endParaRPr lang="en-US" sz="1200" b="1" i="0" u="none" strike="noStrike" dirty="0">
              <a:solidFill>
                <a:srgbClr val="000000"/>
              </a:solidFill>
              <a:effectLst/>
              <a:latin typeface="Manrope"/>
            </a:endParaRPr>
          </a:p>
          <a:p>
            <a:pPr>
              <a:spcAft>
                <a:spcPts val="1200"/>
              </a:spcAft>
            </a:pPr>
            <a:r>
              <a:rPr lang="en-GB" sz="1200" dirty="0">
                <a:solidFill>
                  <a:schemeClr val="tx1">
                    <a:lumMod val="95000"/>
                    <a:lumOff val="5000"/>
                  </a:schemeClr>
                </a:solidFill>
                <a:latin typeface="Manrope" pitchFamily="2" charset="0"/>
              </a:rPr>
              <a:t>We thank Sue Jones (York St John University), Helen Walmsley-Smith (Staffordshire University) and Elizabeth Jack (QAA) for their support as members of the Project Steering Group in the early phases of this project. </a:t>
            </a:r>
          </a:p>
          <a:p>
            <a:pPr>
              <a:spcAft>
                <a:spcPts val="300"/>
              </a:spcAft>
            </a:pPr>
            <a:r>
              <a:rPr lang="en-GB" sz="1200" dirty="0">
                <a:solidFill>
                  <a:schemeClr val="tx1">
                    <a:lumMod val="95000"/>
                    <a:lumOff val="5000"/>
                  </a:schemeClr>
                </a:solidFill>
                <a:latin typeface="Manrope" pitchFamily="2" charset="0"/>
                <a:hlinkClick r:id="rId5"/>
              </a:rPr>
              <a:t>Sue Jones </a:t>
            </a:r>
            <a:r>
              <a:rPr lang="en-GB" sz="1200" dirty="0">
                <a:solidFill>
                  <a:schemeClr val="tx1">
                    <a:lumMod val="95000"/>
                    <a:lumOff val="5000"/>
                  </a:schemeClr>
                </a:solidFill>
                <a:latin typeface="Manrope" pitchFamily="2" charset="0"/>
              </a:rPr>
              <a:t>NTF, CATE, PFHEA, is the Executive Head of Education at the Institute of Biomedical Science. Her expertise in inclusive programme and assessment design that successfully addresses awarding gaps was built over 20 years in Higher Education.</a:t>
            </a:r>
          </a:p>
          <a:p>
            <a:pPr>
              <a:spcAft>
                <a:spcPts val="1200"/>
              </a:spcAft>
            </a:pPr>
            <a:r>
              <a:rPr lang="en-GB" sz="1200" dirty="0">
                <a:solidFill>
                  <a:srgbClr val="000000"/>
                </a:solidFill>
                <a:latin typeface="Manrope" pitchFamily="2" charset="0"/>
              </a:rPr>
              <a:t>Dr Helen Walmsley-Smith SFHEA, was an academic developer at Staffordshire University (now retired).</a:t>
            </a:r>
          </a:p>
          <a:p>
            <a:pPr rtl="0">
              <a:spcBef>
                <a:spcPts val="0"/>
              </a:spcBef>
              <a:spcAft>
                <a:spcPts val="400"/>
              </a:spcAft>
            </a:pPr>
            <a:endParaRPr lang="en-GB" sz="1200" b="1" i="0" u="none" strike="noStrike" dirty="0">
              <a:solidFill>
                <a:srgbClr val="000000"/>
              </a:solidFill>
              <a:effectLst/>
              <a:latin typeface="Manrope"/>
            </a:endParaRPr>
          </a:p>
        </p:txBody>
      </p:sp>
      <p:sp>
        <p:nvSpPr>
          <p:cNvPr id="5" name="TextBox 4">
            <a:extLst>
              <a:ext uri="{FF2B5EF4-FFF2-40B4-BE49-F238E27FC236}">
                <a16:creationId xmlns:a16="http://schemas.microsoft.com/office/drawing/2014/main" id="{960679A5-1C27-F880-816D-685B0CC35460}"/>
              </a:ext>
            </a:extLst>
          </p:cNvPr>
          <p:cNvSpPr txBox="1"/>
          <p:nvPr/>
        </p:nvSpPr>
        <p:spPr>
          <a:xfrm>
            <a:off x="260491" y="1172878"/>
            <a:ext cx="6138862" cy="369332"/>
          </a:xfrm>
          <a:prstGeom prst="rect">
            <a:avLst/>
          </a:prstGeom>
          <a:noFill/>
        </p:spPr>
        <p:txBody>
          <a:bodyPr wrap="square">
            <a:spAutoFit/>
          </a:bodyPr>
          <a:lstStyle/>
          <a:p>
            <a:pPr rtl="0">
              <a:spcBef>
                <a:spcPts val="0"/>
              </a:spcBef>
              <a:spcAft>
                <a:spcPts val="1000"/>
              </a:spcAft>
            </a:pPr>
            <a:r>
              <a:rPr lang="en-GB" sz="1800" b="1" i="0" dirty="0">
                <a:solidFill>
                  <a:schemeClr val="tx1">
                    <a:lumMod val="95000"/>
                    <a:lumOff val="5000"/>
                  </a:schemeClr>
                </a:solidFill>
                <a:effectLst/>
                <a:latin typeface="Manrope" pitchFamily="2" charset="0"/>
              </a:rPr>
              <a:t>Project Steering Group</a:t>
            </a:r>
          </a:p>
        </p:txBody>
      </p:sp>
      <p:sp>
        <p:nvSpPr>
          <p:cNvPr id="7" name="TextBox 6">
            <a:extLst>
              <a:ext uri="{FF2B5EF4-FFF2-40B4-BE49-F238E27FC236}">
                <a16:creationId xmlns:a16="http://schemas.microsoft.com/office/drawing/2014/main" id="{193573FB-7347-DE17-A54B-85C3629FFFCB}"/>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6">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3">
            <a:extLst>
              <a:ext uri="{FF2B5EF4-FFF2-40B4-BE49-F238E27FC236}">
                <a16:creationId xmlns:a16="http://schemas.microsoft.com/office/drawing/2014/main" id="{ABC85487-81C2-0C98-EB5A-3500AC4E07A7}"/>
              </a:ext>
              <a:ext uri="{C183D7F6-B498-43B3-948B-1728B52AA6E4}">
                <adec:decorative xmlns:adec="http://schemas.microsoft.com/office/drawing/2017/decorative" val="1"/>
              </a:ext>
            </a:extLst>
          </p:cNvPr>
          <p:cNvSpPr/>
          <p:nvPr/>
        </p:nvSpPr>
        <p:spPr>
          <a:xfrm>
            <a:off x="3397091"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10" name="object 7">
            <a:extLst>
              <a:ext uri="{FF2B5EF4-FFF2-40B4-BE49-F238E27FC236}">
                <a16:creationId xmlns:a16="http://schemas.microsoft.com/office/drawing/2014/main" id="{747CE1B4-4C33-7E70-C05A-8410468BCF63}"/>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11" name="object 7">
            <a:extLst>
              <a:ext uri="{FF2B5EF4-FFF2-40B4-BE49-F238E27FC236}">
                <a16:creationId xmlns:a16="http://schemas.microsoft.com/office/drawing/2014/main" id="{16678AAA-F084-F813-62FA-F31A585C1242}"/>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2" name="Title 5">
            <a:extLst>
              <a:ext uri="{FF2B5EF4-FFF2-40B4-BE49-F238E27FC236}">
                <a16:creationId xmlns:a16="http://schemas.microsoft.com/office/drawing/2014/main" id="{C5589D7B-E395-EF95-8C52-05BCB6E1FDF2}"/>
              </a:ext>
            </a:extLst>
          </p:cNvPr>
          <p:cNvSpPr txBox="1">
            <a:spLocks noGrp="1"/>
          </p:cNvSpPr>
          <p:nvPr>
            <p:ph type="title" idx="4294967295"/>
          </p:nvPr>
        </p:nvSpPr>
        <p:spPr>
          <a:xfrm>
            <a:off x="152386" y="174220"/>
            <a:ext cx="4819663"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Acknowledgements (2)</a:t>
            </a:r>
          </a:p>
        </p:txBody>
      </p:sp>
    </p:spTree>
    <p:extLst>
      <p:ext uri="{BB962C8B-B14F-4D97-AF65-F5344CB8AC3E}">
        <p14:creationId xmlns:p14="http://schemas.microsoft.com/office/powerpoint/2010/main" val="1046930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3CB713-65AB-1D02-4310-DB5C295DEE5B}"/>
              </a:ext>
            </a:extLst>
          </p:cNvPr>
          <p:cNvSpPr txBox="1"/>
          <p:nvPr/>
        </p:nvSpPr>
        <p:spPr>
          <a:xfrm>
            <a:off x="152387" y="1243333"/>
            <a:ext cx="11518631" cy="1538883"/>
          </a:xfrm>
          <a:prstGeom prst="rect">
            <a:avLst/>
          </a:prstGeom>
          <a:noFill/>
        </p:spPr>
        <p:txBody>
          <a:bodyPr wrap="square" rtlCol="0">
            <a:spAutoFit/>
          </a:bodyPr>
          <a:lstStyle/>
          <a:p>
            <a:pPr rtl="0">
              <a:spcBef>
                <a:spcPts val="0"/>
              </a:spcBef>
              <a:spcAft>
                <a:spcPts val="1200"/>
              </a:spcAft>
            </a:pPr>
            <a:r>
              <a:rPr lang="en-GB" sz="1200" b="0" i="0" u="none" strike="noStrike" dirty="0">
                <a:solidFill>
                  <a:srgbClr val="000000"/>
                </a:solidFill>
                <a:effectLst/>
                <a:latin typeface="Manrope" pitchFamily="2" charset="0"/>
              </a:rPr>
              <a:t>We wish to thank all of those who contributed to the development of the framework, through discussion, participation in workshops or being critical friends to the project. We spoke to some amazing people, many of whom have made a real impact on the way we think about inclusive education. We have interacted with over 200 academics, professional services staff, senior leaders, students and student union representatives as part of this project. We particularly thank those who shared their lived experiences of inclusion and exclusion, and recognise the emotional labour that this represents, particularly for those from currently or historically minoritised backgrounds. </a:t>
            </a:r>
          </a:p>
          <a:p>
            <a:pPr rtl="0">
              <a:spcBef>
                <a:spcPts val="0"/>
              </a:spcBef>
              <a:spcAft>
                <a:spcPts val="0"/>
              </a:spcAft>
            </a:pPr>
            <a:r>
              <a:rPr lang="en-GB" sz="1200" b="0" i="0" u="none" strike="noStrike" dirty="0">
                <a:solidFill>
                  <a:srgbClr val="000000"/>
                </a:solidFill>
                <a:effectLst/>
                <a:latin typeface="Manrope" pitchFamily="2" charset="0"/>
              </a:rPr>
              <a:t>We also thank those who challenged us, questioned us, or asked us to think more deeply about this topic. We hope that this final resource reflects and represents your diverse perspectives, and thank you for your contributions. </a:t>
            </a:r>
            <a:endParaRPr lang="en-GB" sz="1200" b="1" i="0" u="none" strike="noStrike" dirty="0">
              <a:solidFill>
                <a:schemeClr val="tx1">
                  <a:lumMod val="95000"/>
                  <a:lumOff val="5000"/>
                </a:schemeClr>
              </a:solidFill>
              <a:effectLst/>
              <a:latin typeface="Manrope" pitchFamily="2" charset="0"/>
            </a:endParaRPr>
          </a:p>
        </p:txBody>
      </p:sp>
      <p:sp>
        <p:nvSpPr>
          <p:cNvPr id="3" name="TextBox 2">
            <a:extLst>
              <a:ext uri="{FF2B5EF4-FFF2-40B4-BE49-F238E27FC236}">
                <a16:creationId xmlns:a16="http://schemas.microsoft.com/office/drawing/2014/main" id="{771D337D-D726-6C06-962A-955D848A4705}"/>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5" name="object 3">
            <a:extLst>
              <a:ext uri="{FF2B5EF4-FFF2-40B4-BE49-F238E27FC236}">
                <a16:creationId xmlns:a16="http://schemas.microsoft.com/office/drawing/2014/main" id="{7D75B851-CECC-28CF-4B83-706DE4D51854}"/>
              </a:ext>
              <a:ext uri="{C183D7F6-B498-43B3-948B-1728B52AA6E4}">
                <adec:decorative xmlns:adec="http://schemas.microsoft.com/office/drawing/2017/decorative" val="1"/>
              </a:ext>
            </a:extLst>
          </p:cNvPr>
          <p:cNvSpPr/>
          <p:nvPr/>
        </p:nvSpPr>
        <p:spPr>
          <a:xfrm>
            <a:off x="1917613"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7" name="object 7">
            <a:extLst>
              <a:ext uri="{FF2B5EF4-FFF2-40B4-BE49-F238E27FC236}">
                <a16:creationId xmlns:a16="http://schemas.microsoft.com/office/drawing/2014/main" id="{37A957E2-B24C-4108-6B19-82EB9090DF5C}"/>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8" name="object 7">
            <a:extLst>
              <a:ext uri="{FF2B5EF4-FFF2-40B4-BE49-F238E27FC236}">
                <a16:creationId xmlns:a16="http://schemas.microsoft.com/office/drawing/2014/main" id="{3143C9E6-2BB2-6DEA-9380-1E366B948F8E}"/>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9" name="Title 5">
            <a:extLst>
              <a:ext uri="{FF2B5EF4-FFF2-40B4-BE49-F238E27FC236}">
                <a16:creationId xmlns:a16="http://schemas.microsoft.com/office/drawing/2014/main" id="{4DC3610A-791C-4113-B703-12F290C03FA2}"/>
              </a:ext>
            </a:extLst>
          </p:cNvPr>
          <p:cNvSpPr txBox="1">
            <a:spLocks noGrp="1"/>
          </p:cNvSpPr>
          <p:nvPr>
            <p:ph type="title" idx="4294967295"/>
          </p:nvPr>
        </p:nvSpPr>
        <p:spPr>
          <a:xfrm>
            <a:off x="152386" y="174220"/>
            <a:ext cx="3276613"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Special Thanks</a:t>
            </a:r>
          </a:p>
        </p:txBody>
      </p:sp>
    </p:spTree>
    <p:extLst>
      <p:ext uri="{BB962C8B-B14F-4D97-AF65-F5344CB8AC3E}">
        <p14:creationId xmlns:p14="http://schemas.microsoft.com/office/powerpoint/2010/main" val="4227380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E0ADFA52-0D07-751E-AD08-C37A24C48C9B}"/>
              </a:ext>
              <a:ext uri="{C183D7F6-B498-43B3-948B-1728B52AA6E4}">
                <adec:decorative xmlns:adec="http://schemas.microsoft.com/office/drawing/2017/decorative" val="1"/>
              </a:ext>
            </a:extLst>
          </p:cNvPr>
          <p:cNvSpPr/>
          <p:nvPr/>
        </p:nvSpPr>
        <p:spPr>
          <a:xfrm>
            <a:off x="1069887" y="189689"/>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3" name="TextBox 2">
            <a:extLst>
              <a:ext uri="{FF2B5EF4-FFF2-40B4-BE49-F238E27FC236}">
                <a16:creationId xmlns:a16="http://schemas.microsoft.com/office/drawing/2014/main" id="{5B050EBD-123A-78D4-6387-CC9C67A73AEF}"/>
              </a:ext>
            </a:extLst>
          </p:cNvPr>
          <p:cNvSpPr txBox="1"/>
          <p:nvPr/>
        </p:nvSpPr>
        <p:spPr>
          <a:xfrm>
            <a:off x="152386" y="1068979"/>
            <a:ext cx="11671018" cy="4939814"/>
          </a:xfrm>
          <a:prstGeom prst="rect">
            <a:avLst/>
          </a:prstGeom>
          <a:noFill/>
        </p:spPr>
        <p:txBody>
          <a:bodyPr wrap="square" rtlCol="0">
            <a:spAutoFit/>
          </a:bodyPr>
          <a:lstStyle/>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Bliuc, A.-M., R. A. Ellis, P. Goodyear, and D. M. Hendres. 2011. “</a:t>
            </a:r>
            <a:r>
              <a:rPr lang="en-GB" sz="1000" u="none" strike="noStrike" dirty="0">
                <a:solidFill>
                  <a:schemeClr val="tx1">
                    <a:lumMod val="95000"/>
                    <a:lumOff val="5000"/>
                  </a:schemeClr>
                </a:solidFill>
                <a:effectLst/>
                <a:latin typeface="Manrope" pitchFamily="2" charset="0"/>
              </a:rPr>
              <a:t>The Role of Social Identification as University student in Learning: Relationships between Students’ Social Identity, Approaches to Learning, and Academic Achievement</a:t>
            </a:r>
            <a:r>
              <a:rPr lang="en-GB" sz="1000" i="0" u="none" strike="noStrike" dirty="0">
                <a:solidFill>
                  <a:schemeClr val="tx1">
                    <a:lumMod val="95000"/>
                    <a:lumOff val="5000"/>
                  </a:schemeClr>
                </a:solidFill>
                <a:effectLst/>
                <a:latin typeface="Manrope" pitchFamily="2" charset="0"/>
              </a:rPr>
              <a:t>.” Educational Psychology: an International Journal of Experimental Education Psychology 31 (5): 559–574.  </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Cachia, M., Lynam, S, and Stock, R. (2018). </a:t>
            </a:r>
            <a:r>
              <a:rPr lang="en-GB" sz="1000" dirty="0">
                <a:solidFill>
                  <a:schemeClr val="tx1">
                    <a:lumMod val="95000"/>
                    <a:lumOff val="5000"/>
                  </a:schemeClr>
                </a:solidFill>
                <a:latin typeface="Manrope" pitchFamily="2" charset="0"/>
              </a:rPr>
              <a:t>“</a:t>
            </a:r>
            <a:r>
              <a:rPr lang="en-GB" sz="1000" u="none" strike="noStrike" dirty="0">
                <a:solidFill>
                  <a:schemeClr val="tx1">
                    <a:lumMod val="95000"/>
                    <a:lumOff val="5000"/>
                  </a:schemeClr>
                </a:solidFill>
                <a:effectLst/>
                <a:latin typeface="Manrope" pitchFamily="2" charset="0"/>
              </a:rPr>
              <a:t>Academic success: Is it just about the grades?”, </a:t>
            </a:r>
            <a:r>
              <a:rPr lang="en-GB" sz="1000" i="0" u="none" strike="noStrike" dirty="0">
                <a:solidFill>
                  <a:schemeClr val="tx1">
                    <a:lumMod val="95000"/>
                    <a:lumOff val="5000"/>
                  </a:schemeClr>
                </a:solidFill>
                <a:effectLst/>
                <a:latin typeface="Manrope" pitchFamily="2" charset="0"/>
              </a:rPr>
              <a:t>Higher Education Pedagogies, 3:1, 434-439 </a:t>
            </a:r>
          </a:p>
          <a:p>
            <a:pPr marL="285750" indent="-285750">
              <a:spcAft>
                <a:spcPts val="600"/>
              </a:spcAft>
              <a:buFont typeface="Arial" panose="020B0604020202020204" pitchFamily="34" charset="0"/>
              <a:buChar char="•"/>
            </a:pPr>
            <a:r>
              <a:rPr lang="en-US" sz="1000" dirty="0">
                <a:solidFill>
                  <a:schemeClr val="tx1">
                    <a:lumMod val="95000"/>
                    <a:lumOff val="5000"/>
                  </a:schemeClr>
                </a:solidFill>
                <a:latin typeface="Manrope" pitchFamily="2" charset="0"/>
              </a:rPr>
              <a:t>Crenshaw, Kimberlé. “Demarginalizing the Intersection of Race and Sex: A Black Feminist Critique of Antidiscrimination Doctrine, Feminist Theory and Antiracist Policies.” University of Chicago Legal Forum 1989, no. 1 (1989): 139-167.</a:t>
            </a:r>
          </a:p>
          <a:p>
            <a:pPr marL="285750" indent="-285750">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Freeman, T. M., L. H. Anderman, and J. M. Jensen. 2007. “Sense of Belonging in College Freshmen at the Classroom and Campus Levels.” The Journal of Experimental Education 75 (3): 203–220.</a:t>
            </a:r>
          </a:p>
          <a:p>
            <a:pPr marL="285750" indent="-285750">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Hubbard, K., Gawthorpe, P., Fallin, L., &amp; Henri, D. (2020). “Addressing the hidden curriculum during transition to HE: the importance of empathy.” </a:t>
            </a:r>
            <a:r>
              <a:rPr lang="en-US" sz="1000" dirty="0">
                <a:solidFill>
                  <a:schemeClr val="tx1">
                    <a:lumMod val="95000"/>
                    <a:lumOff val="5000"/>
                  </a:schemeClr>
                </a:solidFill>
                <a:latin typeface="Manrope" pitchFamily="2" charset="0"/>
              </a:rPr>
              <a:t>In T. Hinchcliffe (Ed.), The Hidden Curriculum of Higher Education (59-76). Heslington, York: Advance HE</a:t>
            </a:r>
          </a:p>
          <a:p>
            <a:pPr marL="285750" indent="-285750">
              <a:spcAft>
                <a:spcPts val="600"/>
              </a:spcAft>
              <a:buFont typeface="Arial" panose="020B0604020202020204" pitchFamily="34" charset="0"/>
              <a:buChar char="•"/>
            </a:pPr>
            <a:r>
              <a:rPr lang="en-GB" sz="1000" dirty="0">
                <a:solidFill>
                  <a:schemeClr val="tx1">
                    <a:lumMod val="95000"/>
                    <a:lumOff val="5000"/>
                  </a:schemeClr>
                </a:solidFill>
                <a:latin typeface="Manrope" pitchFamily="2" charset="0"/>
              </a:rPr>
              <a:t>King, N. (1998) “Template analysis”, in G. Symon and C. Cassell (eds.) </a:t>
            </a:r>
            <a:r>
              <a:rPr lang="en-GB" sz="1000" i="1" dirty="0">
                <a:solidFill>
                  <a:schemeClr val="tx1">
                    <a:lumMod val="95000"/>
                    <a:lumOff val="5000"/>
                  </a:schemeClr>
                </a:solidFill>
                <a:latin typeface="Manrope" pitchFamily="2" charset="0"/>
              </a:rPr>
              <a:t>Qualitative Methods and Analysis in Organizational Research.</a:t>
            </a:r>
            <a:r>
              <a:rPr lang="en-GB" sz="1000" dirty="0">
                <a:solidFill>
                  <a:schemeClr val="tx1">
                    <a:lumMod val="95000"/>
                    <a:lumOff val="5000"/>
                  </a:schemeClr>
                </a:solidFill>
                <a:latin typeface="Manrope" pitchFamily="2" charset="0"/>
              </a:rPr>
              <a:t> London: Sage</a:t>
            </a:r>
          </a:p>
          <a:p>
            <a:pPr marL="285750" indent="-285750">
              <a:spcAft>
                <a:spcPts val="600"/>
              </a:spcAft>
              <a:buFont typeface="Arial" panose="020B0604020202020204" pitchFamily="34" charset="0"/>
              <a:buChar char="•"/>
            </a:pPr>
            <a:r>
              <a:rPr lang="en-GB" sz="1000" dirty="0">
                <a:solidFill>
                  <a:schemeClr val="tx1">
                    <a:lumMod val="95000"/>
                    <a:lumOff val="5000"/>
                  </a:schemeClr>
                </a:solidFill>
                <a:latin typeface="Manrope" pitchFamily="2" charset="0"/>
              </a:rPr>
              <a:t>King, N. (2012) ‘Doing template analysis’, in G. Symon and C. Cassell (eds.) </a:t>
            </a:r>
            <a:r>
              <a:rPr lang="en-GB" sz="1000" i="1" dirty="0">
                <a:solidFill>
                  <a:schemeClr val="tx1">
                    <a:lumMod val="95000"/>
                    <a:lumOff val="5000"/>
                  </a:schemeClr>
                </a:solidFill>
                <a:latin typeface="Manrope" pitchFamily="2" charset="0"/>
              </a:rPr>
              <a:t>Qualitative Organizational Research: Core Methods and Current Challenges.</a:t>
            </a:r>
            <a:r>
              <a:rPr lang="en-GB" sz="1000" dirty="0">
                <a:solidFill>
                  <a:schemeClr val="tx1">
                    <a:lumMod val="95000"/>
                    <a:lumOff val="5000"/>
                  </a:schemeClr>
                </a:solidFill>
                <a:latin typeface="Manrope" pitchFamily="2" charset="0"/>
              </a:rPr>
              <a:t> London: Sage</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Krause, K. -L., &amp; Armitage, L. (2014). “Australian Student Engagement, Belonging, Retention and Success: A Synthesis of the Literature”. Retrieved from https://www.heacademy.ac.uk/ node/8683</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Leese, M. (2010) </a:t>
            </a:r>
            <a:r>
              <a:rPr lang="en-GB" sz="1000" dirty="0">
                <a:solidFill>
                  <a:schemeClr val="tx1">
                    <a:lumMod val="95000"/>
                    <a:lumOff val="5000"/>
                  </a:schemeClr>
                </a:solidFill>
                <a:latin typeface="Manrope" pitchFamily="2" charset="0"/>
              </a:rPr>
              <a:t>“</a:t>
            </a:r>
            <a:r>
              <a:rPr lang="en-GB" sz="1000" i="0" u="none" strike="noStrike" dirty="0">
                <a:solidFill>
                  <a:schemeClr val="tx1">
                    <a:lumMod val="95000"/>
                    <a:lumOff val="5000"/>
                  </a:schemeClr>
                </a:solidFill>
                <a:effectLst/>
                <a:latin typeface="Manrope" pitchFamily="2" charset="0"/>
              </a:rPr>
              <a:t>Bridging the gap: supporting student transitions into higher education”, Journal of Further and Higher Education, 34(2), pp. 239–251. doi: 10.1080/03098771003695494.</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Margolis, E (2002) “The hidden curriculum in higher education”. New York and London: Routledge</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Mountford-</a:t>
            </a:r>
            <a:r>
              <a:rPr lang="en-GB" sz="1000" i="0" u="none" strike="noStrike" dirty="0" err="1">
                <a:solidFill>
                  <a:schemeClr val="tx1">
                    <a:lumMod val="95000"/>
                    <a:lumOff val="5000"/>
                  </a:schemeClr>
                </a:solidFill>
                <a:effectLst/>
                <a:latin typeface="Manrope" pitchFamily="2" charset="0"/>
              </a:rPr>
              <a:t>Zimdars</a:t>
            </a:r>
            <a:r>
              <a:rPr lang="en-GB" sz="1000" i="0" u="none" strike="noStrike" dirty="0">
                <a:solidFill>
                  <a:schemeClr val="tx1">
                    <a:lumMod val="95000"/>
                    <a:lumOff val="5000"/>
                  </a:schemeClr>
                </a:solidFill>
                <a:effectLst/>
                <a:latin typeface="Manrope" pitchFamily="2" charset="0"/>
              </a:rPr>
              <a:t> et al (2015) “Causes of differences in student outcomes”. Report to HEFCE by King’s College London, ARC Network and The University of Manchester </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Thomas, L. (2012) “What works? Facilitating an effective transition into higher education”, Widening Participation and Lifelong Learning, 14, pp. 4–24. doi: 10.5456/WPLL.14.S.4.</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Thomas, L. &amp; May, H. (2010) </a:t>
            </a:r>
            <a:r>
              <a:rPr lang="en-GB" sz="1000" dirty="0">
                <a:solidFill>
                  <a:schemeClr val="tx1">
                    <a:lumMod val="95000"/>
                    <a:lumOff val="5000"/>
                  </a:schemeClr>
                </a:solidFill>
                <a:latin typeface="Manrope" pitchFamily="2" charset="0"/>
              </a:rPr>
              <a:t>“</a:t>
            </a:r>
            <a:r>
              <a:rPr lang="en-GB" sz="1000" i="0" u="none" strike="noStrike" dirty="0">
                <a:solidFill>
                  <a:schemeClr val="tx1">
                    <a:lumMod val="95000"/>
                    <a:lumOff val="5000"/>
                  </a:schemeClr>
                </a:solidFill>
                <a:effectLst/>
                <a:latin typeface="Manrope" pitchFamily="2" charset="0"/>
              </a:rPr>
              <a:t>Inclusive Learning and Teaching in Higher Education”, York: Higher Education Academy.</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Tinto, V. (1993). “Leaving College: Rethinking the causes and cures of student attrition” (2nd ed.), Chicago: University Press</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Universities UK and National Union of Students (2019) Black, Asian and Minority Ethnic student attainment at UK universities: #closingthegap. Universities UK; National Union of Students. Available at: https://www.universitiesuk.ac.uk/policy-and-analysis/reports/Documents/2019/bame-student-attainment-uk-universities-closing-the-gap.pdf.</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Waterfield, J. and West, B. (2006) “Inclusive Assessment in Higher Education: A Resource for Change”, University of Plymouth: Plymouth.</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Winstone, N. E. and Nash, R. A. (2016) “The Developing Engagement with Feedback Toolkit (DEFT)”, York: Higher Education Academy.</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York, T.T., Gibson, C., &amp; Rankin, S. (2015). “Defining and measuring academic success”, Practical assessment, research and evaluation: Vol. 20, Article 5, 1–20</a:t>
            </a:r>
          </a:p>
        </p:txBody>
      </p:sp>
      <p:sp>
        <p:nvSpPr>
          <p:cNvPr id="2" name="TextBox 1">
            <a:extLst>
              <a:ext uri="{FF2B5EF4-FFF2-40B4-BE49-F238E27FC236}">
                <a16:creationId xmlns:a16="http://schemas.microsoft.com/office/drawing/2014/main" id="{F6771E1A-06C3-486A-8CE7-12FF6D27DCFC}"/>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7">
            <a:extLst>
              <a:ext uri="{FF2B5EF4-FFF2-40B4-BE49-F238E27FC236}">
                <a16:creationId xmlns:a16="http://schemas.microsoft.com/office/drawing/2014/main" id="{89CC9EB8-DD42-6114-8688-1A20B38F5319}"/>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9" name="object 7">
            <a:extLst>
              <a:ext uri="{FF2B5EF4-FFF2-40B4-BE49-F238E27FC236}">
                <a16:creationId xmlns:a16="http://schemas.microsoft.com/office/drawing/2014/main" id="{8F2BC9C0-EC57-982D-DDE6-C6A9C5B60E0E}"/>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F780B1A3-244C-4D45-F72F-AFFAE6D394A1}"/>
              </a:ext>
            </a:extLst>
          </p:cNvPr>
          <p:cNvSpPr txBox="1">
            <a:spLocks noGrp="1"/>
          </p:cNvSpPr>
          <p:nvPr>
            <p:ph type="title" idx="4294967295"/>
          </p:nvPr>
        </p:nvSpPr>
        <p:spPr>
          <a:xfrm>
            <a:off x="152385" y="189689"/>
            <a:ext cx="2514614"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References</a:t>
            </a:r>
          </a:p>
        </p:txBody>
      </p:sp>
    </p:spTree>
    <p:extLst>
      <p:ext uri="{BB962C8B-B14F-4D97-AF65-F5344CB8AC3E}">
        <p14:creationId xmlns:p14="http://schemas.microsoft.com/office/powerpoint/2010/main" val="423066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ject 9">
            <a:extLst>
              <a:ext uri="{FF2B5EF4-FFF2-40B4-BE49-F238E27FC236}">
                <a16:creationId xmlns:a16="http://schemas.microsoft.com/office/drawing/2014/main" id="{BD99FE38-7519-1DEE-8556-45D79A8FADEB}"/>
              </a:ext>
              <a:ext uri="{C183D7F6-B498-43B3-948B-1728B52AA6E4}">
                <adec:decorative xmlns:adec="http://schemas.microsoft.com/office/drawing/2017/decorative" val="1"/>
              </a:ext>
            </a:extLst>
          </p:cNvPr>
          <p:cNvPicPr/>
          <p:nvPr/>
        </p:nvPicPr>
        <p:blipFill>
          <a:blip r:embed="rId3" cstate="print"/>
          <a:stretch>
            <a:fillRect/>
          </a:stretch>
        </p:blipFill>
        <p:spPr>
          <a:xfrm>
            <a:off x="9352990" y="5388048"/>
            <a:ext cx="2610424" cy="1059203"/>
          </a:xfrm>
          <a:prstGeom prst="rect">
            <a:avLst/>
          </a:prstGeom>
        </p:spPr>
      </p:pic>
      <p:sp>
        <p:nvSpPr>
          <p:cNvPr id="3" name="TextBox 2">
            <a:extLst>
              <a:ext uri="{FF2B5EF4-FFF2-40B4-BE49-F238E27FC236}">
                <a16:creationId xmlns:a16="http://schemas.microsoft.com/office/drawing/2014/main" id="{5B050EBD-123A-78D4-6387-CC9C67A73AEF}"/>
              </a:ext>
            </a:extLst>
          </p:cNvPr>
          <p:cNvSpPr txBox="1"/>
          <p:nvPr/>
        </p:nvSpPr>
        <p:spPr>
          <a:xfrm>
            <a:off x="152386" y="1242589"/>
            <a:ext cx="11671018" cy="4154984"/>
          </a:xfrm>
          <a:prstGeom prst="rect">
            <a:avLst/>
          </a:prstGeom>
          <a:noFill/>
        </p:spPr>
        <p:txBody>
          <a:bodyPr wrap="square" rtlCol="0">
            <a:spAutoFit/>
          </a:bodyPr>
          <a:lstStyle/>
          <a:p>
            <a:r>
              <a:rPr lang="en-US" sz="1200" dirty="0">
                <a:solidFill>
                  <a:srgbClr val="000000"/>
                </a:solidFill>
                <a:latin typeface="Manrope" pitchFamily="2" charset="0"/>
              </a:rPr>
              <a:t>All students benefit from living in a diverse and inclusive society, and from receiving a diversified, decolonised and inclusive education. Students are also the leaders of tomorrow, so the values we demonstrate and embed through our approach to education will be those that they will take into society. </a:t>
            </a:r>
          </a:p>
          <a:p>
            <a:endParaRPr lang="en-US" sz="1200" i="0" dirty="0">
              <a:solidFill>
                <a:srgbClr val="000000"/>
              </a:solidFill>
              <a:effectLst/>
              <a:latin typeface="Manrope" pitchFamily="2" charset="0"/>
            </a:endParaRPr>
          </a:p>
          <a:p>
            <a:r>
              <a:rPr lang="en-GB" sz="1200" i="0" dirty="0">
                <a:solidFill>
                  <a:srgbClr val="000000"/>
                </a:solidFill>
                <a:effectLst/>
                <a:latin typeface="Manrope" pitchFamily="2" charset="0"/>
              </a:rPr>
              <a:t>Being inclusive means that all students are given an equal opportunity to succeed, independent of their background or demographic characteristics. Higher education providers have an ethical, moral, and legal obligation to ensure that this happens in practice. The framework has been developed collaboratively to help staff and students understand the breadth and depth of what inclusive practice means within Higher Education, with an intention of creating inclusive cultures across the wider sector.</a:t>
            </a:r>
          </a:p>
          <a:p>
            <a:pPr algn="l"/>
            <a:endParaRPr lang="en-GB" sz="1200" i="0" dirty="0">
              <a:solidFill>
                <a:srgbClr val="000000"/>
              </a:solidFill>
              <a:effectLst/>
              <a:latin typeface="Manrope" pitchFamily="2" charset="0"/>
            </a:endParaRPr>
          </a:p>
          <a:p>
            <a:pPr algn="l"/>
            <a:r>
              <a:rPr lang="en-GB" sz="1200" i="0" dirty="0">
                <a:solidFill>
                  <a:srgbClr val="000000"/>
                </a:solidFill>
                <a:effectLst/>
                <a:latin typeface="Manrope" pitchFamily="2" charset="0"/>
              </a:rPr>
              <a:t>Our framework adopts a broad definition of inclusivity. It moves away from a culture of reasonable adjustments for individual students, but instead considers the needs of a diverse student body. Inclusive institutions consider the needs of commuter students, working class students, international students, students with caring responsibilities, and other aspects of student life that might impact on student success. Throughout the framework we have included specific examples of inclusive practice and how these can have a positive impact on all students.</a:t>
            </a:r>
          </a:p>
          <a:p>
            <a:pPr algn="l"/>
            <a:endParaRPr lang="en-GB" sz="1200" i="0" dirty="0">
              <a:solidFill>
                <a:srgbClr val="000000"/>
              </a:solidFill>
              <a:effectLst/>
              <a:latin typeface="Manrope" pitchFamily="2" charset="0"/>
            </a:endParaRPr>
          </a:p>
          <a:p>
            <a:pPr algn="l"/>
            <a:r>
              <a:rPr lang="en-GB" sz="1200" i="0" dirty="0">
                <a:solidFill>
                  <a:srgbClr val="000000"/>
                </a:solidFill>
                <a:effectLst/>
                <a:latin typeface="Manrope" pitchFamily="2" charset="0"/>
              </a:rPr>
              <a:t>Being inclusive does not mean compromising on academic standards or quality processes. Inclusion does not require grade inflation or ‘dumbing down’ – inclusive programmes can and should be academically rigorous and give authentic training in knowledge, skills and behaviours appropriate to the discipline. Adopting an inclusive approach recognises that some students are systematically disadvantaged by exclusive practices, and proactively ensures that all students have equal opportunities to succeed.</a:t>
            </a:r>
          </a:p>
          <a:p>
            <a:pPr algn="l"/>
            <a:endParaRPr lang="en-GB" sz="1200" dirty="0">
              <a:solidFill>
                <a:srgbClr val="000000"/>
              </a:solidFill>
              <a:latin typeface="Manrope" pitchFamily="2" charset="0"/>
            </a:endParaRPr>
          </a:p>
          <a:p>
            <a:r>
              <a:rPr lang="en-GB" sz="1200" i="0" dirty="0">
                <a:solidFill>
                  <a:srgbClr val="000000"/>
                </a:solidFill>
                <a:effectLst/>
                <a:latin typeface="Manrope" pitchFamily="2" charset="0"/>
              </a:rPr>
              <a:t>The framework demonstrates that there is no ‘single solution’ to inclusivity, and that it is everyone’s responsibility. It requires students, academics, professional services staff and university leaders to work together to build the most inclusive environment possible. Being inclusive is also a journey – our understanding of inclusive practice and the needs of students is constantly evolving, and we will sometimes get it wrong. We hope that the framework helps all members of any higher education community to think more broadly about inclusive practice and to take action.</a:t>
            </a:r>
          </a:p>
        </p:txBody>
      </p:sp>
      <p:sp>
        <p:nvSpPr>
          <p:cNvPr id="18" name="TextBox 17">
            <a:extLst>
              <a:ext uri="{FF2B5EF4-FFF2-40B4-BE49-F238E27FC236}">
                <a16:creationId xmlns:a16="http://schemas.microsoft.com/office/drawing/2014/main" id="{24A4E80E-B96C-CC4A-F9F5-0D51E5A4E693}"/>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4">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7" name="object 7">
            <a:extLst>
              <a:ext uri="{FF2B5EF4-FFF2-40B4-BE49-F238E27FC236}">
                <a16:creationId xmlns:a16="http://schemas.microsoft.com/office/drawing/2014/main" id="{91EA9AF0-6E8F-4FBD-A14F-4E9B519B1E2C}"/>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0000"/>
            </a:solidFill>
          </a:ln>
        </p:spPr>
        <p:txBody>
          <a:bodyPr wrap="square" lIns="0" tIns="0" rIns="0" bIns="0" rtlCol="0"/>
          <a:lstStyle/>
          <a:p>
            <a:endParaRPr/>
          </a:p>
        </p:txBody>
      </p:sp>
      <p:sp>
        <p:nvSpPr>
          <p:cNvPr id="2" name="object 3">
            <a:extLst>
              <a:ext uri="{FF2B5EF4-FFF2-40B4-BE49-F238E27FC236}">
                <a16:creationId xmlns:a16="http://schemas.microsoft.com/office/drawing/2014/main" id="{8F3AFB4F-F9BA-69F9-0393-1C6F7EE847F4}"/>
              </a:ext>
              <a:ext uri="{C183D7F6-B498-43B3-948B-1728B52AA6E4}">
                <adec:decorative xmlns:adec="http://schemas.microsoft.com/office/drawing/2017/decorative" val="1"/>
              </a:ext>
            </a:extLst>
          </p:cNvPr>
          <p:cNvSpPr txBox="1">
            <a:spLocks/>
          </p:cNvSpPr>
          <p:nvPr/>
        </p:nvSpPr>
        <p:spPr>
          <a:xfrm>
            <a:off x="3516346" y="181650"/>
            <a:ext cx="2842425"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nSpc>
                <a:spcPct val="100000"/>
              </a:lnSpc>
              <a:spcBef>
                <a:spcPts val="0"/>
              </a:spcBef>
              <a:defRPr/>
            </a:pPr>
            <a:endParaRPr lang="en-GB" sz="1800" b="0" dirty="0">
              <a:solidFill>
                <a:schemeClr val="bg1"/>
              </a:solidFill>
              <a:latin typeface="+mn-lt"/>
              <a:ea typeface="+mn-ea"/>
              <a:cs typeface="+mn-cs"/>
            </a:endParaRPr>
          </a:p>
        </p:txBody>
      </p:sp>
      <p:sp>
        <p:nvSpPr>
          <p:cNvPr id="5" name="object 7">
            <a:extLst>
              <a:ext uri="{FF2B5EF4-FFF2-40B4-BE49-F238E27FC236}">
                <a16:creationId xmlns:a16="http://schemas.microsoft.com/office/drawing/2014/main" id="{6A481601-0CB2-CF51-FC92-747E079B8A98}"/>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7" name="Title 5">
            <a:extLst>
              <a:ext uri="{FF2B5EF4-FFF2-40B4-BE49-F238E27FC236}">
                <a16:creationId xmlns:a16="http://schemas.microsoft.com/office/drawing/2014/main" id="{43F674A6-94D5-1F4E-CB56-CA2AE7B66111}"/>
              </a:ext>
            </a:extLst>
          </p:cNvPr>
          <p:cNvSpPr txBox="1">
            <a:spLocks noGrp="1"/>
          </p:cNvSpPr>
          <p:nvPr>
            <p:ph type="title" idx="4294967295"/>
          </p:nvPr>
        </p:nvSpPr>
        <p:spPr>
          <a:xfrm>
            <a:off x="152386" y="189601"/>
            <a:ext cx="5943614" cy="666404"/>
          </a:xfrm>
          <a:prstGeom prst="rect">
            <a:avLst/>
          </a:prstGeom>
          <a:solidFill>
            <a:schemeClr val="dk1"/>
          </a:solidFill>
          <a:ln w="12700" cap="flat" cmpd="sng" algn="ctr">
            <a:solidFill>
              <a:schemeClr val="dk1">
                <a:shade val="50000"/>
              </a:schemeClr>
            </a:solid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What is Inclusive Education?</a:t>
            </a:r>
          </a:p>
        </p:txBody>
      </p:sp>
    </p:spTree>
    <p:extLst>
      <p:ext uri="{BB962C8B-B14F-4D97-AF65-F5344CB8AC3E}">
        <p14:creationId xmlns:p14="http://schemas.microsoft.com/office/powerpoint/2010/main" val="3075252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6" y="1245983"/>
            <a:ext cx="10210814" cy="4770537"/>
          </a:xfrm>
          <a:prstGeom prst="rect">
            <a:avLst/>
          </a:prstGeom>
          <a:noFill/>
        </p:spPr>
        <p:txBody>
          <a:bodyPr wrap="square" rtlCol="0">
            <a:spAutoFit/>
          </a:bodyPr>
          <a:lstStyle/>
          <a:p>
            <a:pPr algn="l"/>
            <a:r>
              <a:rPr lang="en-GB" sz="1400" b="0" i="0" dirty="0">
                <a:solidFill>
                  <a:srgbClr val="000000"/>
                </a:solidFill>
                <a:effectLst/>
                <a:latin typeface="Manrope" pitchFamily="2" charset="0"/>
              </a:rPr>
              <a:t>The framework details </a:t>
            </a:r>
            <a:r>
              <a:rPr lang="en-GB" sz="1400" b="1" i="0" dirty="0">
                <a:solidFill>
                  <a:srgbClr val="000000"/>
                </a:solidFill>
                <a:effectLst/>
                <a:latin typeface="Manrope" pitchFamily="2" charset="0"/>
              </a:rPr>
              <a:t>five areas of activity </a:t>
            </a:r>
            <a:r>
              <a:rPr lang="en-GB" sz="1400" b="0" i="0" dirty="0">
                <a:solidFill>
                  <a:srgbClr val="000000"/>
                </a:solidFill>
                <a:effectLst/>
                <a:latin typeface="Manrope" pitchFamily="2" charset="0"/>
              </a:rPr>
              <a:t>which contribute to inclusive practice across an institution:</a:t>
            </a:r>
          </a:p>
          <a:p>
            <a:pPr algn="l"/>
            <a:endParaRPr lang="en-GB" sz="1200" b="0" i="0" dirty="0">
              <a:solidFill>
                <a:srgbClr val="000000"/>
              </a:solidFill>
              <a:effectLst/>
              <a:latin typeface="Manrope" pitchFamily="2" charset="0"/>
            </a:endParaRPr>
          </a:p>
          <a:p>
            <a:pPr marL="171450" indent="-171450" algn="l">
              <a:buFont typeface="Arial" panose="020B0604020202020204" pitchFamily="34" charset="0"/>
              <a:buChar char="•"/>
            </a:pPr>
            <a:r>
              <a:rPr lang="en-GB" sz="1600" b="1" i="0" dirty="0">
                <a:solidFill>
                  <a:srgbClr val="000000"/>
                </a:solidFill>
                <a:effectLst/>
                <a:latin typeface="Manrope" pitchFamily="2" charset="0"/>
              </a:rPr>
              <a:t>Structures and Processes</a:t>
            </a:r>
          </a:p>
          <a:p>
            <a:pPr marL="171450" indent="-171450" algn="l">
              <a:buFont typeface="Arial" panose="020B0604020202020204" pitchFamily="34" charset="0"/>
              <a:buChar char="•"/>
            </a:pPr>
            <a:r>
              <a:rPr lang="en-GB" sz="1600" b="1" i="0" dirty="0">
                <a:solidFill>
                  <a:srgbClr val="000000"/>
                </a:solidFill>
                <a:effectLst/>
                <a:latin typeface="Manrope" pitchFamily="2" charset="0"/>
              </a:rPr>
              <a:t>Curriculum Design and Delivery</a:t>
            </a:r>
          </a:p>
          <a:p>
            <a:pPr marL="171450" indent="-171450" algn="l">
              <a:buFont typeface="Arial" panose="020B0604020202020204" pitchFamily="34" charset="0"/>
              <a:buChar char="•"/>
            </a:pPr>
            <a:r>
              <a:rPr lang="en-GB" sz="1600" b="1" i="0" dirty="0">
                <a:solidFill>
                  <a:srgbClr val="000000"/>
                </a:solidFill>
                <a:effectLst/>
                <a:latin typeface="Manrope" pitchFamily="2" charset="0"/>
              </a:rPr>
              <a:t>Assessment and Feedback</a:t>
            </a:r>
          </a:p>
          <a:p>
            <a:pPr marL="171450" indent="-171450" algn="l">
              <a:buFont typeface="Arial" panose="020B0604020202020204" pitchFamily="34" charset="0"/>
              <a:buChar char="•"/>
            </a:pPr>
            <a:r>
              <a:rPr lang="en-GB" sz="1600" b="1" i="0" dirty="0">
                <a:solidFill>
                  <a:srgbClr val="000000"/>
                </a:solidFill>
                <a:effectLst/>
                <a:latin typeface="Manrope" pitchFamily="2" charset="0"/>
              </a:rPr>
              <a:t>Community and Belonging</a:t>
            </a:r>
          </a:p>
          <a:p>
            <a:pPr marL="171450" indent="-171450" algn="l">
              <a:buFont typeface="Arial" panose="020B0604020202020204" pitchFamily="34" charset="0"/>
              <a:buChar char="•"/>
            </a:pPr>
            <a:r>
              <a:rPr lang="en-GB" sz="1600" b="1" i="0" dirty="0">
                <a:solidFill>
                  <a:srgbClr val="000000"/>
                </a:solidFill>
                <a:effectLst/>
                <a:latin typeface="Manrope" pitchFamily="2" charset="0"/>
              </a:rPr>
              <a:t>Pathways to Success</a:t>
            </a:r>
          </a:p>
          <a:p>
            <a:pPr marL="171450" indent="-171450" algn="l">
              <a:buFont typeface="Arial" panose="020B0604020202020204" pitchFamily="34" charset="0"/>
              <a:buChar char="•"/>
            </a:pPr>
            <a:endParaRPr lang="en-GB" sz="1200" b="0" i="0" dirty="0">
              <a:solidFill>
                <a:srgbClr val="000000"/>
              </a:solidFill>
              <a:effectLst/>
              <a:latin typeface="Manrope" pitchFamily="2" charset="0"/>
            </a:endParaRPr>
          </a:p>
          <a:p>
            <a:pPr algn="l"/>
            <a:r>
              <a:rPr lang="en-GB" sz="1400" b="0" i="0" dirty="0">
                <a:solidFill>
                  <a:srgbClr val="000000"/>
                </a:solidFill>
                <a:effectLst/>
                <a:latin typeface="Manrope" pitchFamily="2" charset="0"/>
              </a:rPr>
              <a:t>In addition to the </a:t>
            </a:r>
            <a:r>
              <a:rPr lang="en-GB" sz="1400" i="0" dirty="0">
                <a:solidFill>
                  <a:srgbClr val="000000"/>
                </a:solidFill>
                <a:effectLst/>
                <a:latin typeface="Manrope" pitchFamily="2" charset="0"/>
              </a:rPr>
              <a:t>five areas of activity</a:t>
            </a:r>
            <a:r>
              <a:rPr lang="en-GB" sz="1400" b="0" i="0" dirty="0">
                <a:solidFill>
                  <a:srgbClr val="000000"/>
                </a:solidFill>
                <a:effectLst/>
                <a:latin typeface="Manrope" pitchFamily="2" charset="0"/>
              </a:rPr>
              <a:t>, the framework is underpinned by </a:t>
            </a:r>
            <a:r>
              <a:rPr lang="en-GB" sz="1400" b="1" i="0" dirty="0">
                <a:solidFill>
                  <a:srgbClr val="000000"/>
                </a:solidFill>
                <a:effectLst/>
                <a:latin typeface="Manrope" pitchFamily="2" charset="0"/>
              </a:rPr>
              <a:t>six key principles </a:t>
            </a:r>
            <a:r>
              <a:rPr lang="en-GB" sz="1400" b="0" i="0" dirty="0">
                <a:solidFill>
                  <a:srgbClr val="000000"/>
                </a:solidFill>
                <a:effectLst/>
                <a:latin typeface="Manrope" pitchFamily="2" charset="0"/>
              </a:rPr>
              <a:t>or ways of working:</a:t>
            </a:r>
          </a:p>
          <a:p>
            <a:pPr algn="l"/>
            <a:endParaRPr lang="en-GB" sz="1400" b="0" i="0" dirty="0">
              <a:solidFill>
                <a:srgbClr val="000000"/>
              </a:solidFill>
              <a:effectLst/>
              <a:latin typeface="Manrope" pitchFamily="2" charset="0"/>
            </a:endParaRPr>
          </a:p>
          <a:p>
            <a:pPr marL="171450" indent="-171450" algn="l">
              <a:buFont typeface="Wingdings" panose="05000000000000000000" pitchFamily="2" charset="2"/>
              <a:buChar char="§"/>
            </a:pPr>
            <a:r>
              <a:rPr lang="en-GB" sz="1600" b="1" i="0" dirty="0">
                <a:solidFill>
                  <a:srgbClr val="000000"/>
                </a:solidFill>
                <a:effectLst/>
                <a:latin typeface="Manrope" pitchFamily="2" charset="0"/>
              </a:rPr>
              <a:t>Clear, consistent language and communication</a:t>
            </a:r>
          </a:p>
          <a:p>
            <a:pPr marL="171450" indent="-171450" algn="l">
              <a:buFont typeface="Wingdings" panose="05000000000000000000" pitchFamily="2" charset="2"/>
              <a:buChar char="§"/>
            </a:pPr>
            <a:r>
              <a:rPr lang="en-GB" sz="1600" b="1" i="0" dirty="0">
                <a:solidFill>
                  <a:srgbClr val="000000"/>
                </a:solidFill>
                <a:effectLst/>
                <a:latin typeface="Manrope" pitchFamily="2" charset="0"/>
              </a:rPr>
              <a:t>Leadership, responsibility and accountability</a:t>
            </a:r>
          </a:p>
          <a:p>
            <a:pPr marL="171450" indent="-171450" algn="l">
              <a:buFont typeface="Wingdings" panose="05000000000000000000" pitchFamily="2" charset="2"/>
              <a:buChar char="§"/>
            </a:pPr>
            <a:r>
              <a:rPr lang="en-GB" sz="1600" b="1" i="0" dirty="0">
                <a:solidFill>
                  <a:srgbClr val="000000"/>
                </a:solidFill>
                <a:effectLst/>
                <a:latin typeface="Manrope" pitchFamily="2" charset="0"/>
              </a:rPr>
              <a:t>Wellbeing, empathy and authenticity</a:t>
            </a:r>
          </a:p>
          <a:p>
            <a:pPr marL="171450" indent="-171450" algn="l">
              <a:buFont typeface="Wingdings" panose="05000000000000000000" pitchFamily="2" charset="2"/>
              <a:buChar char="§"/>
            </a:pPr>
            <a:r>
              <a:rPr lang="en-GB" sz="1600" b="1" i="0" dirty="0">
                <a:solidFill>
                  <a:srgbClr val="000000"/>
                </a:solidFill>
                <a:effectLst/>
                <a:latin typeface="Manrope" pitchFamily="2" charset="0"/>
              </a:rPr>
              <a:t>Development and training to empower individuals and teams</a:t>
            </a:r>
          </a:p>
          <a:p>
            <a:pPr marL="171450" indent="-171450" algn="l">
              <a:buFont typeface="Wingdings" panose="05000000000000000000" pitchFamily="2" charset="2"/>
              <a:buChar char="§"/>
            </a:pPr>
            <a:r>
              <a:rPr lang="en-GB" sz="1600" b="1" i="0" dirty="0">
                <a:solidFill>
                  <a:srgbClr val="000000"/>
                </a:solidFill>
                <a:effectLst/>
                <a:latin typeface="Manrope" pitchFamily="2" charset="0"/>
              </a:rPr>
              <a:t>Partnership working across an institution</a:t>
            </a:r>
          </a:p>
          <a:p>
            <a:pPr marL="171450" indent="-171450" algn="l">
              <a:buFont typeface="Wingdings" panose="05000000000000000000" pitchFamily="2" charset="2"/>
              <a:buChar char="§"/>
            </a:pPr>
            <a:r>
              <a:rPr lang="en-GB" sz="1600" b="1" i="0" dirty="0">
                <a:solidFill>
                  <a:srgbClr val="000000"/>
                </a:solidFill>
                <a:effectLst/>
                <a:latin typeface="Manrope" pitchFamily="2" charset="0"/>
              </a:rPr>
              <a:t>Evidence, reflection and evaluation</a:t>
            </a:r>
          </a:p>
          <a:p>
            <a:pPr marL="171450" indent="-171450" algn="l">
              <a:buFont typeface="Wingdings" panose="05000000000000000000" pitchFamily="2" charset="2"/>
              <a:buChar char="§"/>
            </a:pPr>
            <a:endParaRPr lang="en-GB" sz="1400" b="1" dirty="0">
              <a:solidFill>
                <a:srgbClr val="000000"/>
              </a:solidFill>
              <a:latin typeface="Manrope" pitchFamily="2" charset="0"/>
            </a:endParaRPr>
          </a:p>
          <a:p>
            <a:r>
              <a:rPr lang="en-GB" sz="1200" dirty="0">
                <a:latin typeface="Manrope" pitchFamily="2" charset="0"/>
              </a:rPr>
              <a:t>To implement these at institutional level requires all members of the university community to examine their own practices, and to take positive action where inequality is identified. This can and should be discipline or context relevant; the approach to inclusive education may look very different in healthcare compared to the arts, sciences or humanities.</a:t>
            </a:r>
            <a:endParaRPr lang="en-GB" sz="1200" b="1" i="0" dirty="0">
              <a:solidFill>
                <a:srgbClr val="000000"/>
              </a:solidFill>
              <a:effectLst/>
              <a:latin typeface="Manrope" pitchFamily="2" charset="0"/>
            </a:endParaRPr>
          </a:p>
          <a:p>
            <a:pPr algn="l"/>
            <a:endParaRPr lang="en-GB" sz="1200" b="0" i="0" dirty="0">
              <a:solidFill>
                <a:srgbClr val="000000"/>
              </a:solidFill>
              <a:effectLst/>
              <a:latin typeface="Manrope" pitchFamily="2" charset="0"/>
            </a:endParaRPr>
          </a:p>
        </p:txBody>
      </p:sp>
      <p:pic>
        <p:nvPicPr>
          <p:cNvPr id="14" name="object 42">
            <a:extLst>
              <a:ext uri="{FF2B5EF4-FFF2-40B4-BE49-F238E27FC236}">
                <a16:creationId xmlns:a16="http://schemas.microsoft.com/office/drawing/2014/main" id="{F840DDD8-EF89-ED87-73D5-CCA1D7EB2054}"/>
              </a:ext>
              <a:ext uri="{C183D7F6-B498-43B3-948B-1728B52AA6E4}">
                <adec:decorative xmlns:adec="http://schemas.microsoft.com/office/drawing/2017/decorative" val="1"/>
              </a:ext>
            </a:extLst>
          </p:cNvPr>
          <p:cNvPicPr/>
          <p:nvPr/>
        </p:nvPicPr>
        <p:blipFill>
          <a:blip r:embed="rId2" cstate="print"/>
          <a:stretch>
            <a:fillRect/>
          </a:stretch>
        </p:blipFill>
        <p:spPr>
          <a:xfrm>
            <a:off x="10185153" y="5217639"/>
            <a:ext cx="1468132" cy="1241375"/>
          </a:xfrm>
          <a:prstGeom prst="rect">
            <a:avLst/>
          </a:prstGeom>
        </p:spPr>
      </p:pic>
      <p:sp>
        <p:nvSpPr>
          <p:cNvPr id="8" name="TextBox 7">
            <a:extLst>
              <a:ext uri="{FF2B5EF4-FFF2-40B4-BE49-F238E27FC236}">
                <a16:creationId xmlns:a16="http://schemas.microsoft.com/office/drawing/2014/main" id="{436B8B82-7E40-5C8E-1DD9-7AF3F726AC00}"/>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9" name="object 7">
            <a:extLst>
              <a:ext uri="{FF2B5EF4-FFF2-40B4-BE49-F238E27FC236}">
                <a16:creationId xmlns:a16="http://schemas.microsoft.com/office/drawing/2014/main" id="{92C409A2-E2AD-D588-9C78-9FE9009757E0}"/>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0000"/>
            </a:solidFill>
          </a:ln>
        </p:spPr>
        <p:txBody>
          <a:bodyPr wrap="square" lIns="0" tIns="0" rIns="0" bIns="0" rtlCol="0"/>
          <a:lstStyle/>
          <a:p>
            <a:endParaRPr/>
          </a:p>
        </p:txBody>
      </p:sp>
      <p:sp>
        <p:nvSpPr>
          <p:cNvPr id="10" name="object 7">
            <a:extLst>
              <a:ext uri="{FF2B5EF4-FFF2-40B4-BE49-F238E27FC236}">
                <a16:creationId xmlns:a16="http://schemas.microsoft.com/office/drawing/2014/main" id="{E2177316-2E4E-FCB7-B78E-178E8E8F23D3}"/>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3" name="object 3">
            <a:extLst>
              <a:ext uri="{FF2B5EF4-FFF2-40B4-BE49-F238E27FC236}">
                <a16:creationId xmlns:a16="http://schemas.microsoft.com/office/drawing/2014/main" id="{5243F5AC-06AE-B6AD-BD3E-0CDBE248F1DB}"/>
              </a:ext>
              <a:ext uri="{C183D7F6-B498-43B3-948B-1728B52AA6E4}">
                <adec:decorative xmlns:adec="http://schemas.microsoft.com/office/drawing/2017/decorative" val="1"/>
              </a:ext>
            </a:extLst>
          </p:cNvPr>
          <p:cNvSpPr txBox="1">
            <a:spLocks/>
          </p:cNvSpPr>
          <p:nvPr/>
        </p:nvSpPr>
        <p:spPr>
          <a:xfrm>
            <a:off x="515397" y="193773"/>
            <a:ext cx="2842425"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nSpc>
                <a:spcPct val="100000"/>
              </a:lnSpc>
              <a:spcBef>
                <a:spcPts val="0"/>
              </a:spcBef>
              <a:defRPr/>
            </a:pPr>
            <a:endParaRPr lang="en-GB" sz="1800" b="0" dirty="0">
              <a:solidFill>
                <a:schemeClr val="bg1"/>
              </a:solidFill>
              <a:latin typeface="+mn-lt"/>
              <a:ea typeface="+mn-ea"/>
              <a:cs typeface="+mn-cs"/>
            </a:endParaRPr>
          </a:p>
        </p:txBody>
      </p:sp>
      <p:sp>
        <p:nvSpPr>
          <p:cNvPr id="15" name="Title 5">
            <a:extLst>
              <a:ext uri="{FF2B5EF4-FFF2-40B4-BE49-F238E27FC236}">
                <a16:creationId xmlns:a16="http://schemas.microsoft.com/office/drawing/2014/main" id="{1E87B025-3C5F-1A27-91DF-29D657F482BB}"/>
              </a:ext>
            </a:extLst>
          </p:cNvPr>
          <p:cNvSpPr txBox="1">
            <a:spLocks noGrp="1"/>
          </p:cNvSpPr>
          <p:nvPr>
            <p:ph type="title" idx="4294967295"/>
          </p:nvPr>
        </p:nvSpPr>
        <p:spPr>
          <a:xfrm>
            <a:off x="152386" y="189601"/>
            <a:ext cx="2981339" cy="666404"/>
          </a:xfrm>
          <a:prstGeom prst="rect">
            <a:avLst/>
          </a:prstGeom>
          <a:solidFill>
            <a:schemeClr val="dk1"/>
          </a:solidFill>
          <a:ln w="12700" cap="flat" cmpd="sng" algn="ctr">
            <a:solidFill>
              <a:schemeClr val="dk1">
                <a:shade val="50000"/>
              </a:schemeClr>
            </a:solid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Key principles </a:t>
            </a:r>
          </a:p>
        </p:txBody>
      </p:sp>
    </p:spTree>
    <p:extLst>
      <p:ext uri="{BB962C8B-B14F-4D97-AF65-F5344CB8AC3E}">
        <p14:creationId xmlns:p14="http://schemas.microsoft.com/office/powerpoint/2010/main" val="147457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E124B8A-780F-8033-8E89-A75C7E64DD40}"/>
              </a:ext>
              <a:ext uri="{C183D7F6-B498-43B3-948B-1728B52AA6E4}">
                <adec:decorative xmlns:adec="http://schemas.microsoft.com/office/drawing/2017/decorative" val="1"/>
              </a:ext>
            </a:extLst>
          </p:cNvPr>
          <p:cNvSpPr/>
          <p:nvPr/>
        </p:nvSpPr>
        <p:spPr>
          <a:xfrm>
            <a:off x="8974637" y="1194162"/>
            <a:ext cx="2449402" cy="4564304"/>
          </a:xfrm>
          <a:prstGeom prst="rect">
            <a:avLst/>
          </a:prstGeom>
          <a:solidFill>
            <a:srgbClr val="48419C">
              <a:alpha val="76078"/>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anrope" pitchFamily="2" charset="0"/>
              </a:rPr>
              <a:t>Clear, consistent language and communication</a:t>
            </a:r>
          </a:p>
          <a:p>
            <a:pPr algn="ctr"/>
            <a:endParaRPr lang="en-GB" sz="1400" b="1" dirty="0">
              <a:solidFill>
                <a:schemeClr val="bg1"/>
              </a:solidFill>
              <a:latin typeface="Manrope" pitchFamily="2" charset="0"/>
            </a:endParaRPr>
          </a:p>
          <a:p>
            <a:pPr algn="ctr"/>
            <a:r>
              <a:rPr lang="en-GB" sz="1400" b="1" dirty="0">
                <a:solidFill>
                  <a:schemeClr val="bg1"/>
                </a:solidFill>
                <a:latin typeface="Manrope" pitchFamily="2" charset="0"/>
              </a:rPr>
              <a:t>Leadership, responsibility and accountability</a:t>
            </a:r>
          </a:p>
          <a:p>
            <a:pPr algn="ctr"/>
            <a:endParaRPr lang="en-GB" sz="1400" b="1" dirty="0">
              <a:solidFill>
                <a:schemeClr val="bg1"/>
              </a:solidFill>
              <a:latin typeface="Manrope" pitchFamily="2" charset="0"/>
            </a:endParaRPr>
          </a:p>
          <a:p>
            <a:pPr algn="ctr"/>
            <a:r>
              <a:rPr lang="en-US" sz="1400" b="1" dirty="0">
                <a:solidFill>
                  <a:schemeClr val="bg1"/>
                </a:solidFill>
                <a:latin typeface="Manrope" pitchFamily="2" charset="0"/>
              </a:rPr>
              <a:t>W</a:t>
            </a:r>
            <a:r>
              <a:rPr lang="en-GB" sz="1400" b="1" dirty="0">
                <a:solidFill>
                  <a:schemeClr val="bg1"/>
                </a:solidFill>
                <a:latin typeface="Manrope" pitchFamily="2" charset="0"/>
              </a:rPr>
              <a:t>ellbeing, empathy, authenticity and compassion </a:t>
            </a:r>
          </a:p>
          <a:p>
            <a:pPr algn="ctr"/>
            <a:endParaRPr lang="en-GB" sz="1400" b="1" dirty="0">
              <a:solidFill>
                <a:schemeClr val="bg1"/>
              </a:solidFill>
              <a:latin typeface="Manrope" pitchFamily="2" charset="0"/>
            </a:endParaRPr>
          </a:p>
          <a:p>
            <a:pPr algn="ctr"/>
            <a:r>
              <a:rPr lang="en-GB" sz="1400" b="1" dirty="0">
                <a:solidFill>
                  <a:schemeClr val="bg1"/>
                </a:solidFill>
                <a:latin typeface="Manrope" pitchFamily="2" charset="0"/>
              </a:rPr>
              <a:t>Development and training </a:t>
            </a:r>
            <a:br>
              <a:rPr lang="en-GB" sz="1400" b="1" dirty="0">
                <a:solidFill>
                  <a:schemeClr val="bg1"/>
                </a:solidFill>
                <a:latin typeface="Manrope" pitchFamily="2" charset="0"/>
              </a:rPr>
            </a:br>
            <a:r>
              <a:rPr lang="en-GB" sz="1400" b="1" dirty="0">
                <a:solidFill>
                  <a:schemeClr val="bg1"/>
                </a:solidFill>
                <a:latin typeface="Manrope" pitchFamily="2" charset="0"/>
              </a:rPr>
              <a:t>to empower </a:t>
            </a:r>
            <a:br>
              <a:rPr lang="en-GB" sz="1400" b="1" dirty="0">
                <a:solidFill>
                  <a:schemeClr val="bg1"/>
                </a:solidFill>
                <a:latin typeface="Manrope" pitchFamily="2" charset="0"/>
              </a:rPr>
            </a:br>
            <a:r>
              <a:rPr lang="en-GB" sz="1400" b="1" dirty="0">
                <a:solidFill>
                  <a:schemeClr val="bg1"/>
                </a:solidFill>
                <a:latin typeface="Manrope" pitchFamily="2" charset="0"/>
              </a:rPr>
              <a:t>individuals and teams</a:t>
            </a:r>
          </a:p>
          <a:p>
            <a:pPr algn="ctr"/>
            <a:endParaRPr lang="en-GB" sz="1400" b="1" dirty="0">
              <a:solidFill>
                <a:schemeClr val="bg1"/>
              </a:solidFill>
              <a:latin typeface="Manrope" pitchFamily="2" charset="0"/>
            </a:endParaRPr>
          </a:p>
          <a:p>
            <a:pPr algn="ctr"/>
            <a:r>
              <a:rPr lang="en-GB" sz="1400" b="1" dirty="0">
                <a:solidFill>
                  <a:schemeClr val="bg1"/>
                </a:solidFill>
                <a:latin typeface="Manrope" pitchFamily="2" charset="0"/>
              </a:rPr>
              <a:t>Partnership working across institution</a:t>
            </a:r>
            <a:endParaRPr lang="en-US" sz="1400" b="1" dirty="0">
              <a:solidFill>
                <a:schemeClr val="bg1"/>
              </a:solidFill>
              <a:latin typeface="Manrope" pitchFamily="2" charset="0"/>
            </a:endParaRPr>
          </a:p>
          <a:p>
            <a:pPr algn="ctr"/>
            <a:endParaRPr lang="en-US" sz="1400" b="1" dirty="0">
              <a:solidFill>
                <a:schemeClr val="bg1"/>
              </a:solidFill>
              <a:latin typeface="Manrope" pitchFamily="2" charset="0"/>
            </a:endParaRPr>
          </a:p>
          <a:p>
            <a:pPr algn="ctr"/>
            <a:r>
              <a:rPr lang="en-US" sz="1400" b="1" dirty="0">
                <a:solidFill>
                  <a:schemeClr val="bg1"/>
                </a:solidFill>
                <a:latin typeface="Manrope" pitchFamily="2" charset="0"/>
              </a:rPr>
              <a:t>Evidence, reflection and evaluation</a:t>
            </a:r>
            <a:endParaRPr lang="en-GB" sz="1400" b="1" dirty="0">
              <a:solidFill>
                <a:schemeClr val="bg1"/>
              </a:solidFill>
              <a:latin typeface="Manrope" pitchFamily="2" charset="0"/>
            </a:endParaRPr>
          </a:p>
        </p:txBody>
      </p:sp>
      <p:grpSp>
        <p:nvGrpSpPr>
          <p:cNvPr id="104" name="Group 103" descr="Inclusive Education Framework">
            <a:extLst>
              <a:ext uri="{FF2B5EF4-FFF2-40B4-BE49-F238E27FC236}">
                <a16:creationId xmlns:a16="http://schemas.microsoft.com/office/drawing/2014/main" id="{515A2A35-76DD-D3B1-009B-1C7A1F82B71F}"/>
              </a:ext>
            </a:extLst>
          </p:cNvPr>
          <p:cNvGrpSpPr/>
          <p:nvPr/>
        </p:nvGrpSpPr>
        <p:grpSpPr>
          <a:xfrm>
            <a:off x="630061" y="1127116"/>
            <a:ext cx="8399168" cy="4675432"/>
            <a:chOff x="124231" y="991956"/>
            <a:chExt cx="8399168" cy="4675432"/>
          </a:xfrm>
          <a:effectLst>
            <a:outerShdw blurRad="50800" dist="38100" dir="5400000" algn="t" rotWithShape="0">
              <a:prstClr val="black">
                <a:alpha val="40000"/>
              </a:prstClr>
            </a:outerShdw>
          </a:effectLst>
        </p:grpSpPr>
        <p:sp>
          <p:nvSpPr>
            <p:cNvPr id="105" name="Freeform: Shape 104">
              <a:extLst>
                <a:ext uri="{FF2B5EF4-FFF2-40B4-BE49-F238E27FC236}">
                  <a16:creationId xmlns:a16="http://schemas.microsoft.com/office/drawing/2014/main" id="{E0D74855-AE2A-2E02-A0AD-8CEDC97D0186}"/>
                </a:ext>
                <a:ext uri="{C183D7F6-B498-43B3-948B-1728B52AA6E4}">
                  <adec:decorative xmlns:adec="http://schemas.microsoft.com/office/drawing/2017/decorative" val="1"/>
                </a:ext>
              </a:extLst>
            </p:cNvPr>
            <p:cNvSpPr/>
            <p:nvPr/>
          </p:nvSpPr>
          <p:spPr>
            <a:xfrm>
              <a:off x="124231" y="991956"/>
              <a:ext cx="2488910" cy="840905"/>
            </a:xfrm>
            <a:custGeom>
              <a:avLst/>
              <a:gdLst>
                <a:gd name="connsiteX0" fmla="*/ 0 w 2488910"/>
                <a:gd name="connsiteY0" fmla="*/ 0 h 840905"/>
                <a:gd name="connsiteX1" fmla="*/ 2068458 w 2488910"/>
                <a:gd name="connsiteY1" fmla="*/ 0 h 840905"/>
                <a:gd name="connsiteX2" fmla="*/ 2488910 w 2488910"/>
                <a:gd name="connsiteY2" fmla="*/ 420453 h 840905"/>
                <a:gd name="connsiteX3" fmla="*/ 2068458 w 2488910"/>
                <a:gd name="connsiteY3" fmla="*/ 840905 h 840905"/>
                <a:gd name="connsiteX4" fmla="*/ 0 w 2488910"/>
                <a:gd name="connsiteY4" fmla="*/ 840905 h 840905"/>
                <a:gd name="connsiteX5" fmla="*/ 0 w 2488910"/>
                <a:gd name="connsiteY5" fmla="*/ 0 h 84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10" h="840905">
                  <a:moveTo>
                    <a:pt x="0" y="0"/>
                  </a:moveTo>
                  <a:lnTo>
                    <a:pt x="2068458" y="0"/>
                  </a:lnTo>
                  <a:lnTo>
                    <a:pt x="2488910" y="420453"/>
                  </a:lnTo>
                  <a:lnTo>
                    <a:pt x="2068458" y="840905"/>
                  </a:lnTo>
                  <a:lnTo>
                    <a:pt x="0" y="840905"/>
                  </a:lnTo>
                  <a:lnTo>
                    <a:pt x="0" y="0"/>
                  </a:lnTo>
                  <a:close/>
                </a:path>
              </a:pathLst>
            </a:custGeom>
            <a:solidFill>
              <a:srgbClr val="203462">
                <a:alpha val="90000"/>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0"/>
              </a:schemeClr>
            </a:effectRef>
            <a:fontRef idx="minor">
              <a:schemeClr val="lt1"/>
            </a:fontRef>
          </p:style>
          <p:txBody>
            <a:bodyPr spcFirstLastPara="0" vert="horz" wrap="square" lIns="180000" tIns="11430" rIns="210226" bIns="11430" numCol="1" spcCol="1270" anchor="ctr" anchorCtr="0">
              <a:noAutofit/>
            </a:bodyPr>
            <a:lstStyle/>
            <a:p>
              <a:pPr marL="0" lvl="0" indent="0" algn="l" defTabSz="800100">
                <a:lnSpc>
                  <a:spcPct val="90000"/>
                </a:lnSpc>
                <a:spcBef>
                  <a:spcPct val="0"/>
                </a:spcBef>
                <a:spcAft>
                  <a:spcPct val="35000"/>
                </a:spcAft>
                <a:buNone/>
              </a:pPr>
              <a:r>
                <a:rPr lang="en-US" sz="1650" b="1" kern="1200" dirty="0">
                  <a:latin typeface="Manrope" pitchFamily="2" charset="0"/>
                </a:rPr>
                <a:t>Structures and Processes</a:t>
              </a:r>
            </a:p>
          </p:txBody>
        </p:sp>
        <p:sp>
          <p:nvSpPr>
            <p:cNvPr id="106" name="Freeform: Shape 105">
              <a:extLst>
                <a:ext uri="{FF2B5EF4-FFF2-40B4-BE49-F238E27FC236}">
                  <a16:creationId xmlns:a16="http://schemas.microsoft.com/office/drawing/2014/main" id="{38F498F4-F1D4-402C-EE05-70D3EA5D76AA}"/>
                </a:ext>
                <a:ext uri="{C183D7F6-B498-43B3-948B-1728B52AA6E4}">
                  <adec:decorative xmlns:adec="http://schemas.microsoft.com/office/drawing/2017/decorative" val="1"/>
                </a:ext>
              </a:extLst>
            </p:cNvPr>
            <p:cNvSpPr/>
            <p:nvPr/>
          </p:nvSpPr>
          <p:spPr>
            <a:xfrm>
              <a:off x="2339848" y="1063433"/>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0">
              <a:gsLst>
                <a:gs pos="0">
                  <a:srgbClr val="203462">
                    <a:tint val="66000"/>
                    <a:satMod val="160000"/>
                  </a:srgbClr>
                </a:gs>
                <a:gs pos="50000">
                  <a:srgbClr val="203462">
                    <a:tint val="44500"/>
                    <a:satMod val="160000"/>
                  </a:srgbClr>
                </a:gs>
                <a:gs pos="100000">
                  <a:srgbClr val="203462">
                    <a:tint val="23500"/>
                    <a:satMod val="160000"/>
                  </a:srgbClr>
                </a:gs>
              </a:gsLst>
              <a:lin ang="2700000" scaled="1"/>
              <a:tileRect/>
            </a:gradFill>
            <a:ln w="38100">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Consistent and systematic approach across the institution</a:t>
              </a:r>
            </a:p>
          </p:txBody>
        </p:sp>
        <p:sp>
          <p:nvSpPr>
            <p:cNvPr id="107" name="Freeform: Shape 106">
              <a:extLst>
                <a:ext uri="{FF2B5EF4-FFF2-40B4-BE49-F238E27FC236}">
                  <a16:creationId xmlns:a16="http://schemas.microsoft.com/office/drawing/2014/main" id="{1AAB59A4-5F8A-5DE5-2C4D-1A43B138D11D}"/>
                </a:ext>
                <a:ext uri="{C183D7F6-B498-43B3-948B-1728B52AA6E4}">
                  <adec:decorative xmlns:adec="http://schemas.microsoft.com/office/drawing/2017/decorative" val="1"/>
                </a:ext>
              </a:extLst>
            </p:cNvPr>
            <p:cNvSpPr/>
            <p:nvPr/>
          </p:nvSpPr>
          <p:spPr>
            <a:xfrm>
              <a:off x="4319604" y="1063433"/>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0">
              <a:gsLst>
                <a:gs pos="0">
                  <a:srgbClr val="203462">
                    <a:tint val="66000"/>
                    <a:satMod val="160000"/>
                  </a:srgbClr>
                </a:gs>
                <a:gs pos="50000">
                  <a:srgbClr val="203462">
                    <a:tint val="44500"/>
                    <a:satMod val="160000"/>
                  </a:srgbClr>
                </a:gs>
                <a:gs pos="100000">
                  <a:srgbClr val="203462">
                    <a:tint val="23500"/>
                    <a:satMod val="160000"/>
                  </a:srgbClr>
                </a:gs>
              </a:gsLst>
              <a:lin ang="2700000" scaled="1"/>
              <a:tileRect/>
            </a:gradFill>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Quality assurance, policies, data and reporting processes</a:t>
              </a:r>
            </a:p>
          </p:txBody>
        </p:sp>
        <p:sp>
          <p:nvSpPr>
            <p:cNvPr id="108" name="Freeform: Shape 107">
              <a:extLst>
                <a:ext uri="{FF2B5EF4-FFF2-40B4-BE49-F238E27FC236}">
                  <a16:creationId xmlns:a16="http://schemas.microsoft.com/office/drawing/2014/main" id="{ACB82AB6-6596-F64E-A991-A92F7FE194D8}"/>
                </a:ext>
                <a:ext uri="{C183D7F6-B498-43B3-948B-1728B52AA6E4}">
                  <adec:decorative xmlns:adec="http://schemas.microsoft.com/office/drawing/2017/decorative" val="1"/>
                </a:ext>
              </a:extLst>
            </p:cNvPr>
            <p:cNvSpPr/>
            <p:nvPr/>
          </p:nvSpPr>
          <p:spPr>
            <a:xfrm>
              <a:off x="6299360" y="1063433"/>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0">
              <a:gsLst>
                <a:gs pos="0">
                  <a:srgbClr val="203462">
                    <a:tint val="66000"/>
                    <a:satMod val="160000"/>
                  </a:srgbClr>
                </a:gs>
                <a:gs pos="50000">
                  <a:srgbClr val="203462">
                    <a:tint val="44500"/>
                    <a:satMod val="160000"/>
                  </a:srgbClr>
                </a:gs>
                <a:gs pos="100000">
                  <a:srgbClr val="203462">
                    <a:tint val="23500"/>
                    <a:satMod val="160000"/>
                  </a:srgbClr>
                </a:gs>
              </a:gsLst>
              <a:lin ang="2700000" scaled="1"/>
              <a:tileRect/>
            </a:gradFill>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Equal access to digital and physical infrastructure</a:t>
              </a:r>
            </a:p>
          </p:txBody>
        </p:sp>
        <p:sp>
          <p:nvSpPr>
            <p:cNvPr id="109" name="Freeform: Shape 108">
              <a:extLst>
                <a:ext uri="{FF2B5EF4-FFF2-40B4-BE49-F238E27FC236}">
                  <a16:creationId xmlns:a16="http://schemas.microsoft.com/office/drawing/2014/main" id="{7F8BFED1-78E1-734A-6270-28AF54D1C923}"/>
                </a:ext>
                <a:ext uri="{C183D7F6-B498-43B3-948B-1728B52AA6E4}">
                  <adec:decorative xmlns:adec="http://schemas.microsoft.com/office/drawing/2017/decorative" val="1"/>
                </a:ext>
              </a:extLst>
            </p:cNvPr>
            <p:cNvSpPr/>
            <p:nvPr/>
          </p:nvSpPr>
          <p:spPr>
            <a:xfrm>
              <a:off x="124231" y="1950588"/>
              <a:ext cx="2488910" cy="840905"/>
            </a:xfrm>
            <a:custGeom>
              <a:avLst/>
              <a:gdLst>
                <a:gd name="connsiteX0" fmla="*/ 0 w 2488910"/>
                <a:gd name="connsiteY0" fmla="*/ 0 h 840905"/>
                <a:gd name="connsiteX1" fmla="*/ 2068458 w 2488910"/>
                <a:gd name="connsiteY1" fmla="*/ 0 h 840905"/>
                <a:gd name="connsiteX2" fmla="*/ 2488910 w 2488910"/>
                <a:gd name="connsiteY2" fmla="*/ 420453 h 840905"/>
                <a:gd name="connsiteX3" fmla="*/ 2068458 w 2488910"/>
                <a:gd name="connsiteY3" fmla="*/ 840905 h 840905"/>
                <a:gd name="connsiteX4" fmla="*/ 0 w 2488910"/>
                <a:gd name="connsiteY4" fmla="*/ 840905 h 840905"/>
                <a:gd name="connsiteX5" fmla="*/ 0 w 2488910"/>
                <a:gd name="connsiteY5" fmla="*/ 0 h 84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10" h="840905">
                  <a:moveTo>
                    <a:pt x="0" y="0"/>
                  </a:moveTo>
                  <a:lnTo>
                    <a:pt x="2068458" y="0"/>
                  </a:lnTo>
                  <a:lnTo>
                    <a:pt x="2488910" y="420453"/>
                  </a:lnTo>
                  <a:lnTo>
                    <a:pt x="2068458" y="840905"/>
                  </a:lnTo>
                  <a:lnTo>
                    <a:pt x="0" y="840905"/>
                  </a:lnTo>
                  <a:lnTo>
                    <a:pt x="0" y="0"/>
                  </a:lnTo>
                  <a:close/>
                </a:path>
              </a:pathLst>
            </a:custGeom>
            <a:solidFill>
              <a:srgbClr val="1A55B9">
                <a:alpha val="80000"/>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10000"/>
              </a:schemeClr>
            </a:effectRef>
            <a:fontRef idx="minor">
              <a:schemeClr val="lt1"/>
            </a:fontRef>
          </p:style>
          <p:txBody>
            <a:bodyPr spcFirstLastPara="0" vert="horz" wrap="square" lIns="180000" tIns="11430" rIns="210226" bIns="11430" numCol="1" spcCol="1270" anchor="ctr" anchorCtr="0">
              <a:noAutofit/>
            </a:bodyPr>
            <a:lstStyle/>
            <a:p>
              <a:pPr marL="0" lvl="0" indent="0" algn="l" defTabSz="800100">
                <a:lnSpc>
                  <a:spcPct val="90000"/>
                </a:lnSpc>
                <a:spcBef>
                  <a:spcPct val="0"/>
                </a:spcBef>
                <a:spcAft>
                  <a:spcPct val="35000"/>
                </a:spcAft>
                <a:buNone/>
              </a:pPr>
              <a:r>
                <a:rPr lang="en-US" sz="1650" b="1" kern="1200" dirty="0">
                  <a:latin typeface="Manrope" pitchFamily="2" charset="0"/>
                </a:rPr>
                <a:t>Curriculum  </a:t>
              </a:r>
              <a:br>
                <a:rPr lang="en-US" sz="1650" b="1" kern="1200" dirty="0">
                  <a:latin typeface="Manrope" pitchFamily="2" charset="0"/>
                </a:rPr>
              </a:br>
              <a:r>
                <a:rPr lang="en-US" sz="1650" b="1" kern="1200" dirty="0">
                  <a:latin typeface="Manrope" pitchFamily="2" charset="0"/>
                </a:rPr>
                <a:t>Design and Delivery</a:t>
              </a:r>
            </a:p>
          </p:txBody>
        </p:sp>
        <p:sp>
          <p:nvSpPr>
            <p:cNvPr id="110" name="Freeform: Shape 109">
              <a:extLst>
                <a:ext uri="{FF2B5EF4-FFF2-40B4-BE49-F238E27FC236}">
                  <a16:creationId xmlns:a16="http://schemas.microsoft.com/office/drawing/2014/main" id="{5748D90E-F997-4ABA-4500-98DD82B01810}"/>
                </a:ext>
                <a:ext uri="{C183D7F6-B498-43B3-948B-1728B52AA6E4}">
                  <adec:decorative xmlns:adec="http://schemas.microsoft.com/office/drawing/2017/decorative" val="1"/>
                </a:ext>
              </a:extLst>
            </p:cNvPr>
            <p:cNvSpPr/>
            <p:nvPr/>
          </p:nvSpPr>
          <p:spPr>
            <a:xfrm>
              <a:off x="2339848" y="2022065"/>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0">
              <a:gsLst>
                <a:gs pos="0">
                  <a:srgbClr val="2C56A2">
                    <a:tint val="66000"/>
                    <a:satMod val="160000"/>
                  </a:srgbClr>
                </a:gs>
                <a:gs pos="50000">
                  <a:srgbClr val="2C56A2">
                    <a:tint val="44500"/>
                    <a:satMod val="160000"/>
                  </a:srgbClr>
                </a:gs>
                <a:gs pos="100000">
                  <a:srgbClr val="2C56A2">
                    <a:tint val="23500"/>
                    <a:satMod val="160000"/>
                  </a:srgbClr>
                </a:gs>
              </a:gsLst>
              <a:lin ang="2700000" scaled="1"/>
              <a:tileRect/>
            </a:gradFill>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Addressing hidden curriculum of </a:t>
              </a:r>
              <a:br>
                <a:rPr lang="en-US" sz="1150" b="1" kern="1200" dirty="0">
                  <a:latin typeface="Manrope" pitchFamily="2" charset="0"/>
                </a:rPr>
              </a:br>
              <a:r>
                <a:rPr lang="en-US" sz="1150" b="1" kern="1200" dirty="0">
                  <a:latin typeface="Manrope" pitchFamily="2" charset="0"/>
                </a:rPr>
                <a:t>knowledge and skills</a:t>
              </a:r>
            </a:p>
          </p:txBody>
        </p:sp>
        <p:sp>
          <p:nvSpPr>
            <p:cNvPr id="111" name="Freeform: Shape 110">
              <a:extLst>
                <a:ext uri="{FF2B5EF4-FFF2-40B4-BE49-F238E27FC236}">
                  <a16:creationId xmlns:a16="http://schemas.microsoft.com/office/drawing/2014/main" id="{C7344B1E-74EE-23AE-6165-8EE97EBF5178}"/>
                </a:ext>
                <a:ext uri="{C183D7F6-B498-43B3-948B-1728B52AA6E4}">
                  <adec:decorative xmlns:adec="http://schemas.microsoft.com/office/drawing/2017/decorative" val="1"/>
                </a:ext>
              </a:extLst>
            </p:cNvPr>
            <p:cNvSpPr/>
            <p:nvPr/>
          </p:nvSpPr>
          <p:spPr>
            <a:xfrm>
              <a:off x="4319604" y="2022065"/>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0">
              <a:gsLst>
                <a:gs pos="0">
                  <a:srgbClr val="2C56A2">
                    <a:tint val="66000"/>
                    <a:satMod val="160000"/>
                  </a:srgbClr>
                </a:gs>
                <a:gs pos="50000">
                  <a:srgbClr val="2C56A2">
                    <a:tint val="44500"/>
                    <a:satMod val="160000"/>
                  </a:srgbClr>
                </a:gs>
                <a:gs pos="100000">
                  <a:srgbClr val="2C56A2">
                    <a:tint val="23500"/>
                    <a:satMod val="160000"/>
                  </a:srgbClr>
                </a:gs>
              </a:gsLst>
              <a:lin ang="2700000" scaled="1"/>
              <a:tileRect/>
            </a:gradFill>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4976" tIns="6985" rIns="348975" bIns="6985" numCol="1" spcCol="1270" anchor="ctr" anchorCtr="0">
              <a:noAutofit/>
            </a:bodyPr>
            <a:lstStyle/>
            <a:p>
              <a:pPr marL="0" lvl="0" indent="0" algn="l" defTabSz="488950">
                <a:lnSpc>
                  <a:spcPct val="90000"/>
                </a:lnSpc>
                <a:spcBef>
                  <a:spcPct val="0"/>
                </a:spcBef>
                <a:spcAft>
                  <a:spcPct val="35000"/>
                </a:spcAft>
                <a:buNone/>
              </a:pPr>
              <a:r>
                <a:rPr lang="en-GB" sz="1150" b="1" kern="1200" noProof="0" dirty="0">
                  <a:latin typeface="Manrope" pitchFamily="2" charset="0"/>
                </a:rPr>
                <a:t>Decolonised</a:t>
              </a:r>
              <a:r>
                <a:rPr lang="en-US" sz="1150" b="1" kern="1200" dirty="0">
                  <a:latin typeface="Manrope" pitchFamily="2" charset="0"/>
                </a:rPr>
                <a:t>, diversified and </a:t>
              </a:r>
              <a:r>
                <a:rPr lang="en-GB" sz="1150" b="1" kern="1200" noProof="0" dirty="0">
                  <a:latin typeface="Manrope" pitchFamily="2" charset="0"/>
                </a:rPr>
                <a:t>personalised learning</a:t>
              </a:r>
              <a:endParaRPr lang="en-US" sz="1150" b="1" kern="1200" dirty="0">
                <a:latin typeface="Manrope" pitchFamily="2" charset="0"/>
              </a:endParaRPr>
            </a:p>
          </p:txBody>
        </p:sp>
        <p:sp>
          <p:nvSpPr>
            <p:cNvPr id="112" name="Freeform: Shape 111">
              <a:extLst>
                <a:ext uri="{FF2B5EF4-FFF2-40B4-BE49-F238E27FC236}">
                  <a16:creationId xmlns:a16="http://schemas.microsoft.com/office/drawing/2014/main" id="{5014B5D9-503E-C42E-4073-9992667C283D}"/>
                </a:ext>
                <a:ext uri="{C183D7F6-B498-43B3-948B-1728B52AA6E4}">
                  <adec:decorative xmlns:adec="http://schemas.microsoft.com/office/drawing/2017/decorative" val="1"/>
                </a:ext>
              </a:extLst>
            </p:cNvPr>
            <p:cNvSpPr/>
            <p:nvPr/>
          </p:nvSpPr>
          <p:spPr>
            <a:xfrm>
              <a:off x="6299360" y="2022065"/>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0">
              <a:gsLst>
                <a:gs pos="0">
                  <a:srgbClr val="2C56A2">
                    <a:tint val="66000"/>
                    <a:satMod val="160000"/>
                  </a:srgbClr>
                </a:gs>
                <a:gs pos="50000">
                  <a:srgbClr val="2C56A2">
                    <a:tint val="44500"/>
                    <a:satMod val="160000"/>
                  </a:srgbClr>
                </a:gs>
                <a:gs pos="100000">
                  <a:srgbClr val="2C56A2">
                    <a:tint val="23500"/>
                    <a:satMod val="160000"/>
                  </a:srgbClr>
                </a:gs>
              </a:gsLst>
              <a:lin ang="2700000" scaled="1"/>
              <a:tileRect/>
            </a:gradFill>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Authentic and inclusive language, </a:t>
              </a:r>
              <a:r>
                <a:rPr lang="en-US" sz="1150" b="1" kern="1200" spc="-10" dirty="0">
                  <a:latin typeface="Manrope" pitchFamily="2" charset="0"/>
                </a:rPr>
                <a:t>activities and resources</a:t>
              </a:r>
            </a:p>
          </p:txBody>
        </p:sp>
        <p:sp>
          <p:nvSpPr>
            <p:cNvPr id="113" name="Freeform: Shape 112">
              <a:extLst>
                <a:ext uri="{FF2B5EF4-FFF2-40B4-BE49-F238E27FC236}">
                  <a16:creationId xmlns:a16="http://schemas.microsoft.com/office/drawing/2014/main" id="{F5A62E17-B10D-EE3A-79F0-E8E2ADBF5D93}"/>
                </a:ext>
                <a:ext uri="{C183D7F6-B498-43B3-948B-1728B52AA6E4}">
                  <adec:decorative xmlns:adec="http://schemas.microsoft.com/office/drawing/2017/decorative" val="1"/>
                </a:ext>
              </a:extLst>
            </p:cNvPr>
            <p:cNvSpPr/>
            <p:nvPr/>
          </p:nvSpPr>
          <p:spPr>
            <a:xfrm>
              <a:off x="124231" y="2909219"/>
              <a:ext cx="2488910" cy="840905"/>
            </a:xfrm>
            <a:custGeom>
              <a:avLst/>
              <a:gdLst>
                <a:gd name="connsiteX0" fmla="*/ 0 w 2488910"/>
                <a:gd name="connsiteY0" fmla="*/ 0 h 840905"/>
                <a:gd name="connsiteX1" fmla="*/ 2068458 w 2488910"/>
                <a:gd name="connsiteY1" fmla="*/ 0 h 840905"/>
                <a:gd name="connsiteX2" fmla="*/ 2488910 w 2488910"/>
                <a:gd name="connsiteY2" fmla="*/ 420453 h 840905"/>
                <a:gd name="connsiteX3" fmla="*/ 2068458 w 2488910"/>
                <a:gd name="connsiteY3" fmla="*/ 840905 h 840905"/>
                <a:gd name="connsiteX4" fmla="*/ 0 w 2488910"/>
                <a:gd name="connsiteY4" fmla="*/ 840905 h 840905"/>
                <a:gd name="connsiteX5" fmla="*/ 0 w 2488910"/>
                <a:gd name="connsiteY5" fmla="*/ 0 h 84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10" h="840905">
                  <a:moveTo>
                    <a:pt x="0" y="0"/>
                  </a:moveTo>
                  <a:lnTo>
                    <a:pt x="2068458" y="0"/>
                  </a:lnTo>
                  <a:lnTo>
                    <a:pt x="2488910" y="420453"/>
                  </a:lnTo>
                  <a:lnTo>
                    <a:pt x="2068458" y="840905"/>
                  </a:lnTo>
                  <a:lnTo>
                    <a:pt x="0" y="840905"/>
                  </a:lnTo>
                  <a:lnTo>
                    <a:pt x="0" y="0"/>
                  </a:lnTo>
                  <a:close/>
                </a:path>
              </a:pathLst>
            </a:custGeom>
            <a:solidFill>
              <a:srgbClr val="0F607E">
                <a:alpha val="69804"/>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spcFirstLastPara="0" vert="horz" wrap="square" lIns="180000" tIns="11430" rIns="210226" bIns="11430" numCol="1" spcCol="1270" anchor="ctr" anchorCtr="0">
              <a:noAutofit/>
            </a:bodyPr>
            <a:lstStyle/>
            <a:p>
              <a:pPr marL="0" lvl="0" indent="0" algn="l" defTabSz="800100">
                <a:lnSpc>
                  <a:spcPct val="90000"/>
                </a:lnSpc>
                <a:spcBef>
                  <a:spcPct val="0"/>
                </a:spcBef>
                <a:spcAft>
                  <a:spcPct val="35000"/>
                </a:spcAft>
                <a:buNone/>
              </a:pPr>
              <a:r>
                <a:rPr lang="en-US" sz="1650" b="1" kern="1200" dirty="0">
                  <a:latin typeface="Manrope" pitchFamily="2" charset="0"/>
                </a:rPr>
                <a:t>Assessment and Feedback</a:t>
              </a:r>
            </a:p>
          </p:txBody>
        </p:sp>
        <p:sp>
          <p:nvSpPr>
            <p:cNvPr id="114" name="Freeform: Shape 113">
              <a:extLst>
                <a:ext uri="{FF2B5EF4-FFF2-40B4-BE49-F238E27FC236}">
                  <a16:creationId xmlns:a16="http://schemas.microsoft.com/office/drawing/2014/main" id="{23F270C8-A587-9092-84B0-A77B0887CBE9}"/>
                </a:ext>
                <a:ext uri="{C183D7F6-B498-43B3-948B-1728B52AA6E4}">
                  <adec:decorative xmlns:adec="http://schemas.microsoft.com/office/drawing/2017/decorative" val="1"/>
                </a:ext>
              </a:extLst>
            </p:cNvPr>
            <p:cNvSpPr/>
            <p:nvPr/>
          </p:nvSpPr>
          <p:spPr>
            <a:xfrm>
              <a:off x="2339848" y="2980696"/>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1">
              <a:gsLst>
                <a:gs pos="0">
                  <a:srgbClr val="0F607E">
                    <a:tint val="66000"/>
                    <a:satMod val="160000"/>
                  </a:srgbClr>
                </a:gs>
                <a:gs pos="50000">
                  <a:srgbClr val="0F607E">
                    <a:tint val="44500"/>
                    <a:satMod val="160000"/>
                  </a:srgbClr>
                </a:gs>
                <a:gs pos="100000">
                  <a:srgbClr val="0F607E">
                    <a:tint val="23500"/>
                    <a:satMod val="160000"/>
                  </a:srgbClr>
                </a:gs>
              </a:gsLst>
              <a:lin ang="2700000" scaled="1"/>
              <a:tileRect/>
            </a:gradFill>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4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Coherent assessment design and manageable workload</a:t>
              </a:r>
            </a:p>
          </p:txBody>
        </p:sp>
        <p:sp>
          <p:nvSpPr>
            <p:cNvPr id="115" name="Freeform: Shape 114">
              <a:extLst>
                <a:ext uri="{FF2B5EF4-FFF2-40B4-BE49-F238E27FC236}">
                  <a16:creationId xmlns:a16="http://schemas.microsoft.com/office/drawing/2014/main" id="{567FBA0C-2539-5C8C-3423-F93CCDE0DC05}"/>
                </a:ext>
                <a:ext uri="{C183D7F6-B498-43B3-948B-1728B52AA6E4}">
                  <adec:decorative xmlns:adec="http://schemas.microsoft.com/office/drawing/2017/decorative" val="1"/>
                </a:ext>
              </a:extLst>
            </p:cNvPr>
            <p:cNvSpPr/>
            <p:nvPr/>
          </p:nvSpPr>
          <p:spPr>
            <a:xfrm>
              <a:off x="4319604" y="2980696"/>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1">
              <a:gsLst>
                <a:gs pos="0">
                  <a:srgbClr val="0F607E">
                    <a:tint val="66000"/>
                    <a:satMod val="160000"/>
                  </a:srgbClr>
                </a:gs>
                <a:gs pos="50000">
                  <a:srgbClr val="0F607E">
                    <a:tint val="44500"/>
                    <a:satMod val="160000"/>
                  </a:srgbClr>
                </a:gs>
                <a:gs pos="100000">
                  <a:srgbClr val="0F607E">
                    <a:tint val="23500"/>
                    <a:satMod val="160000"/>
                  </a:srgbClr>
                </a:gs>
              </a:gsLst>
              <a:lin ang="2700000" scaled="1"/>
              <a:tileRect/>
            </a:gradFill>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Clear, fair and transparent marking practices</a:t>
              </a:r>
            </a:p>
          </p:txBody>
        </p:sp>
        <p:sp>
          <p:nvSpPr>
            <p:cNvPr id="116" name="Freeform: Shape 115">
              <a:extLst>
                <a:ext uri="{FF2B5EF4-FFF2-40B4-BE49-F238E27FC236}">
                  <a16:creationId xmlns:a16="http://schemas.microsoft.com/office/drawing/2014/main" id="{5652F062-118D-B34C-DD0B-5F057D955026}"/>
                </a:ext>
                <a:ext uri="{C183D7F6-B498-43B3-948B-1728B52AA6E4}">
                  <adec:decorative xmlns:adec="http://schemas.microsoft.com/office/drawing/2017/decorative" val="1"/>
                </a:ext>
              </a:extLst>
            </p:cNvPr>
            <p:cNvSpPr/>
            <p:nvPr/>
          </p:nvSpPr>
          <p:spPr>
            <a:xfrm>
              <a:off x="6299360" y="2980696"/>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1">
              <a:gsLst>
                <a:gs pos="0">
                  <a:srgbClr val="0F607E">
                    <a:tint val="66000"/>
                    <a:satMod val="160000"/>
                  </a:srgbClr>
                </a:gs>
                <a:gs pos="50000">
                  <a:srgbClr val="0F607E">
                    <a:tint val="44500"/>
                    <a:satMod val="160000"/>
                  </a:srgbClr>
                </a:gs>
                <a:gs pos="100000">
                  <a:srgbClr val="0F607E">
                    <a:tint val="23500"/>
                    <a:satMod val="160000"/>
                  </a:srgbClr>
                </a:gs>
              </a:gsLst>
              <a:lin ang="2700000" scaled="1"/>
              <a:tileRect/>
            </a:gradFill>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Constructive feedback to support assessment for learning</a:t>
              </a:r>
            </a:p>
          </p:txBody>
        </p:sp>
        <p:sp>
          <p:nvSpPr>
            <p:cNvPr id="117" name="Freeform: Shape 116">
              <a:extLst>
                <a:ext uri="{FF2B5EF4-FFF2-40B4-BE49-F238E27FC236}">
                  <a16:creationId xmlns:a16="http://schemas.microsoft.com/office/drawing/2014/main" id="{A8591914-C27F-AB08-1F13-FE134A9BEF0B}"/>
                </a:ext>
                <a:ext uri="{C183D7F6-B498-43B3-948B-1728B52AA6E4}">
                  <adec:decorative xmlns:adec="http://schemas.microsoft.com/office/drawing/2017/decorative" val="1"/>
                </a:ext>
              </a:extLst>
            </p:cNvPr>
            <p:cNvSpPr/>
            <p:nvPr/>
          </p:nvSpPr>
          <p:spPr>
            <a:xfrm>
              <a:off x="124231" y="3867851"/>
              <a:ext cx="2488910" cy="840905"/>
            </a:xfrm>
            <a:custGeom>
              <a:avLst/>
              <a:gdLst>
                <a:gd name="connsiteX0" fmla="*/ 0 w 2488910"/>
                <a:gd name="connsiteY0" fmla="*/ 0 h 840905"/>
                <a:gd name="connsiteX1" fmla="*/ 2068458 w 2488910"/>
                <a:gd name="connsiteY1" fmla="*/ 0 h 840905"/>
                <a:gd name="connsiteX2" fmla="*/ 2488910 w 2488910"/>
                <a:gd name="connsiteY2" fmla="*/ 420453 h 840905"/>
                <a:gd name="connsiteX3" fmla="*/ 2068458 w 2488910"/>
                <a:gd name="connsiteY3" fmla="*/ 840905 h 840905"/>
                <a:gd name="connsiteX4" fmla="*/ 0 w 2488910"/>
                <a:gd name="connsiteY4" fmla="*/ 840905 h 840905"/>
                <a:gd name="connsiteX5" fmla="*/ 0 w 2488910"/>
                <a:gd name="connsiteY5" fmla="*/ 0 h 84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10" h="840905">
                  <a:moveTo>
                    <a:pt x="0" y="0"/>
                  </a:moveTo>
                  <a:lnTo>
                    <a:pt x="2068458" y="0"/>
                  </a:lnTo>
                  <a:lnTo>
                    <a:pt x="2488910" y="420453"/>
                  </a:lnTo>
                  <a:lnTo>
                    <a:pt x="2068458" y="840905"/>
                  </a:lnTo>
                  <a:lnTo>
                    <a:pt x="0" y="840905"/>
                  </a:lnTo>
                  <a:lnTo>
                    <a:pt x="0" y="0"/>
                  </a:lnTo>
                  <a:close/>
                </a:path>
              </a:pathLst>
            </a:custGeom>
            <a:solidFill>
              <a:srgbClr val="1DA178"/>
            </a:solidFill>
          </p:spPr>
          <p:style>
            <a:lnRef idx="2">
              <a:schemeClr val="lt1">
                <a:hueOff val="0"/>
                <a:satOff val="0"/>
                <a:lumOff val="0"/>
                <a:alphaOff val="0"/>
              </a:schemeClr>
            </a:lnRef>
            <a:fillRef idx="1">
              <a:scrgbClr r="0" g="0" b="0"/>
            </a:fillRef>
            <a:effectRef idx="0">
              <a:schemeClr val="accent1">
                <a:alpha val="90000"/>
                <a:hueOff val="0"/>
                <a:satOff val="0"/>
                <a:lumOff val="0"/>
                <a:alphaOff val="-30000"/>
              </a:schemeClr>
            </a:effectRef>
            <a:fontRef idx="minor">
              <a:schemeClr val="lt1"/>
            </a:fontRef>
          </p:style>
          <p:txBody>
            <a:bodyPr spcFirstLastPara="0" vert="horz" wrap="square" lIns="180000" tIns="11430" rIns="210226" bIns="11430" numCol="1" spcCol="1270" anchor="ctr" anchorCtr="0">
              <a:noAutofit/>
            </a:bodyPr>
            <a:lstStyle/>
            <a:p>
              <a:pPr marL="0" lvl="0" indent="0" algn="l" defTabSz="800100">
                <a:lnSpc>
                  <a:spcPct val="90000"/>
                </a:lnSpc>
                <a:spcBef>
                  <a:spcPct val="0"/>
                </a:spcBef>
                <a:spcAft>
                  <a:spcPct val="35000"/>
                </a:spcAft>
                <a:buNone/>
              </a:pPr>
              <a:r>
                <a:rPr lang="en-US" sz="1650" b="1" kern="1200" dirty="0">
                  <a:latin typeface="Manrope" pitchFamily="2" charset="0"/>
                </a:rPr>
                <a:t>Community and Belonging</a:t>
              </a:r>
            </a:p>
          </p:txBody>
        </p:sp>
        <p:sp>
          <p:nvSpPr>
            <p:cNvPr id="118" name="Freeform: Shape 117">
              <a:extLst>
                <a:ext uri="{FF2B5EF4-FFF2-40B4-BE49-F238E27FC236}">
                  <a16:creationId xmlns:a16="http://schemas.microsoft.com/office/drawing/2014/main" id="{BA72A109-873C-DC41-D261-B726B02089F6}"/>
                </a:ext>
                <a:ext uri="{C183D7F6-B498-43B3-948B-1728B52AA6E4}">
                  <adec:decorative xmlns:adec="http://schemas.microsoft.com/office/drawing/2017/decorative" val="1"/>
                </a:ext>
              </a:extLst>
            </p:cNvPr>
            <p:cNvSpPr/>
            <p:nvPr/>
          </p:nvSpPr>
          <p:spPr>
            <a:xfrm>
              <a:off x="2339848" y="3939328"/>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rotWithShape="0">
              <a:gsLst>
                <a:gs pos="0">
                  <a:srgbClr val="65C6B9"/>
                </a:gs>
                <a:gs pos="50000">
                  <a:srgbClr val="93C4B0"/>
                </a:gs>
                <a:gs pos="100000">
                  <a:srgbClr val="CEE3DB"/>
                </a:gs>
              </a:gsLst>
              <a:lin ang="2700000" scaled="1"/>
            </a:gradFill>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Effective ongoing </a:t>
              </a:r>
              <a:r>
                <a:rPr lang="en-GB" sz="1150" b="1" kern="1200" noProof="0" dirty="0">
                  <a:latin typeface="Manrope" pitchFamily="2" charset="0"/>
                </a:rPr>
                <a:t>personalised</a:t>
              </a:r>
              <a:r>
                <a:rPr lang="en-US" sz="1150" b="1" kern="1200" dirty="0">
                  <a:latin typeface="Manrope" pitchFamily="2" charset="0"/>
                </a:rPr>
                <a:t> academic &amp; pastoral support</a:t>
              </a:r>
            </a:p>
          </p:txBody>
        </p:sp>
        <p:sp>
          <p:nvSpPr>
            <p:cNvPr id="119" name="Freeform: Shape 118">
              <a:extLst>
                <a:ext uri="{FF2B5EF4-FFF2-40B4-BE49-F238E27FC236}">
                  <a16:creationId xmlns:a16="http://schemas.microsoft.com/office/drawing/2014/main" id="{08EB3208-4069-B170-5998-95EE642A47B2}"/>
                </a:ext>
                <a:ext uri="{C183D7F6-B498-43B3-948B-1728B52AA6E4}">
                  <adec:decorative xmlns:adec="http://schemas.microsoft.com/office/drawing/2017/decorative" val="1"/>
                </a:ext>
              </a:extLst>
            </p:cNvPr>
            <p:cNvSpPr/>
            <p:nvPr/>
          </p:nvSpPr>
          <p:spPr>
            <a:xfrm>
              <a:off x="4319604" y="3939328"/>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rotWithShape="0">
              <a:gsLst>
                <a:gs pos="0">
                  <a:srgbClr val="65C6B9"/>
                </a:gs>
                <a:gs pos="50000">
                  <a:srgbClr val="93C4B0"/>
                </a:gs>
                <a:gs pos="100000">
                  <a:srgbClr val="CEE3DB"/>
                </a:gs>
              </a:gsLst>
              <a:lin ang="2700000" scaled="1"/>
            </a:gradFill>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Building diverse and inclusive cultures across the institution </a:t>
              </a:r>
            </a:p>
          </p:txBody>
        </p:sp>
        <p:sp>
          <p:nvSpPr>
            <p:cNvPr id="120" name="Freeform: Shape 119">
              <a:extLst>
                <a:ext uri="{FF2B5EF4-FFF2-40B4-BE49-F238E27FC236}">
                  <a16:creationId xmlns:a16="http://schemas.microsoft.com/office/drawing/2014/main" id="{07D963E1-570D-1A8E-47BC-97DF0B8AEC5D}"/>
                </a:ext>
                <a:ext uri="{C183D7F6-B498-43B3-948B-1728B52AA6E4}">
                  <adec:decorative xmlns:adec="http://schemas.microsoft.com/office/drawing/2017/decorative" val="1"/>
                </a:ext>
              </a:extLst>
            </p:cNvPr>
            <p:cNvSpPr/>
            <p:nvPr/>
          </p:nvSpPr>
          <p:spPr>
            <a:xfrm>
              <a:off x="6299360" y="3939328"/>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rotWithShape="0">
              <a:gsLst>
                <a:gs pos="0">
                  <a:srgbClr val="65C6B9"/>
                </a:gs>
                <a:gs pos="50000">
                  <a:srgbClr val="93C4B0"/>
                </a:gs>
                <a:gs pos="100000">
                  <a:srgbClr val="CEE3DB"/>
                </a:gs>
              </a:gsLst>
              <a:lin ang="2700000" scaled="1"/>
            </a:gradFill>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Celebrating and supporting diversity of the community</a:t>
              </a:r>
            </a:p>
          </p:txBody>
        </p:sp>
        <p:sp>
          <p:nvSpPr>
            <p:cNvPr id="121" name="Freeform: Shape 120">
              <a:extLst>
                <a:ext uri="{FF2B5EF4-FFF2-40B4-BE49-F238E27FC236}">
                  <a16:creationId xmlns:a16="http://schemas.microsoft.com/office/drawing/2014/main" id="{5C4B7447-217C-D2DF-5255-400FA82F5577}"/>
                </a:ext>
                <a:ext uri="{C183D7F6-B498-43B3-948B-1728B52AA6E4}">
                  <adec:decorative xmlns:adec="http://schemas.microsoft.com/office/drawing/2017/decorative" val="1"/>
                </a:ext>
              </a:extLst>
            </p:cNvPr>
            <p:cNvSpPr/>
            <p:nvPr/>
          </p:nvSpPr>
          <p:spPr>
            <a:xfrm>
              <a:off x="124231" y="4826483"/>
              <a:ext cx="2488910" cy="840905"/>
            </a:xfrm>
            <a:custGeom>
              <a:avLst/>
              <a:gdLst>
                <a:gd name="connsiteX0" fmla="*/ 0 w 2488910"/>
                <a:gd name="connsiteY0" fmla="*/ 0 h 840905"/>
                <a:gd name="connsiteX1" fmla="*/ 2068458 w 2488910"/>
                <a:gd name="connsiteY1" fmla="*/ 0 h 840905"/>
                <a:gd name="connsiteX2" fmla="*/ 2488910 w 2488910"/>
                <a:gd name="connsiteY2" fmla="*/ 420453 h 840905"/>
                <a:gd name="connsiteX3" fmla="*/ 2068458 w 2488910"/>
                <a:gd name="connsiteY3" fmla="*/ 840905 h 840905"/>
                <a:gd name="connsiteX4" fmla="*/ 0 w 2488910"/>
                <a:gd name="connsiteY4" fmla="*/ 840905 h 840905"/>
                <a:gd name="connsiteX5" fmla="*/ 0 w 2488910"/>
                <a:gd name="connsiteY5" fmla="*/ 0 h 84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10" h="840905">
                  <a:moveTo>
                    <a:pt x="0" y="0"/>
                  </a:moveTo>
                  <a:lnTo>
                    <a:pt x="2068458" y="0"/>
                  </a:lnTo>
                  <a:lnTo>
                    <a:pt x="2488910" y="420453"/>
                  </a:lnTo>
                  <a:lnTo>
                    <a:pt x="2068458" y="840905"/>
                  </a:lnTo>
                  <a:lnTo>
                    <a:pt x="0" y="840905"/>
                  </a:lnTo>
                  <a:lnTo>
                    <a:pt x="0" y="0"/>
                  </a:lnTo>
                  <a:close/>
                </a:path>
              </a:pathLst>
            </a:custGeom>
            <a:solidFill>
              <a:srgbClr val="7030A0">
                <a:alpha val="64000"/>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40000"/>
              </a:schemeClr>
            </a:effectRef>
            <a:fontRef idx="minor">
              <a:schemeClr val="lt1"/>
            </a:fontRef>
          </p:style>
          <p:txBody>
            <a:bodyPr spcFirstLastPara="0" vert="horz" wrap="square" lIns="180000" tIns="11430" rIns="210226" bIns="11430" numCol="1" spcCol="1270" anchor="ctr" anchorCtr="0">
              <a:noAutofit/>
            </a:bodyPr>
            <a:lstStyle/>
            <a:p>
              <a:pPr marL="0" lvl="0" indent="0" algn="l" defTabSz="800100">
                <a:lnSpc>
                  <a:spcPct val="90000"/>
                </a:lnSpc>
                <a:spcBef>
                  <a:spcPct val="0"/>
                </a:spcBef>
                <a:spcAft>
                  <a:spcPct val="35000"/>
                </a:spcAft>
                <a:buNone/>
              </a:pPr>
              <a:r>
                <a:rPr lang="en-US" sz="1650" b="1" kern="1200" dirty="0">
                  <a:latin typeface="Manrope" pitchFamily="2" charset="0"/>
                </a:rPr>
                <a:t>Pathways to Success</a:t>
              </a:r>
            </a:p>
          </p:txBody>
        </p:sp>
        <p:sp>
          <p:nvSpPr>
            <p:cNvPr id="122" name="Freeform: Shape 121">
              <a:extLst>
                <a:ext uri="{FF2B5EF4-FFF2-40B4-BE49-F238E27FC236}">
                  <a16:creationId xmlns:a16="http://schemas.microsoft.com/office/drawing/2014/main" id="{6D730BBF-9375-6530-1A3B-1022F225EEC3}"/>
                </a:ext>
                <a:ext uri="{C183D7F6-B498-43B3-948B-1728B52AA6E4}">
                  <adec:decorative xmlns:adec="http://schemas.microsoft.com/office/drawing/2017/decorative" val="1"/>
                </a:ext>
              </a:extLst>
            </p:cNvPr>
            <p:cNvSpPr/>
            <p:nvPr/>
          </p:nvSpPr>
          <p:spPr>
            <a:xfrm>
              <a:off x="2339848" y="4897960"/>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solidFill>
              <a:srgbClr val="D3C1E0"/>
            </a:solidFill>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Clear academic expectations guidance and support</a:t>
              </a:r>
            </a:p>
          </p:txBody>
        </p:sp>
        <p:sp>
          <p:nvSpPr>
            <p:cNvPr id="123" name="Freeform: Shape 122">
              <a:extLst>
                <a:ext uri="{FF2B5EF4-FFF2-40B4-BE49-F238E27FC236}">
                  <a16:creationId xmlns:a16="http://schemas.microsoft.com/office/drawing/2014/main" id="{4454E43E-D114-73C2-5760-2F9321D41A69}"/>
                </a:ext>
                <a:ext uri="{C183D7F6-B498-43B3-948B-1728B52AA6E4}">
                  <adec:decorative xmlns:adec="http://schemas.microsoft.com/office/drawing/2017/decorative" val="1"/>
                </a:ext>
              </a:extLst>
            </p:cNvPr>
            <p:cNvSpPr/>
            <p:nvPr/>
          </p:nvSpPr>
          <p:spPr>
            <a:xfrm>
              <a:off x="4319604" y="4897960"/>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solidFill>
              <a:srgbClr val="D3C1E0"/>
            </a:solidFill>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Actively supporting personal success, </a:t>
              </a:r>
              <a:br>
                <a:rPr lang="en-US" sz="1150" b="1" dirty="0">
                  <a:latin typeface="Manrope" pitchFamily="2" charset="0"/>
                </a:rPr>
              </a:br>
              <a:r>
                <a:rPr lang="en-US" sz="1150" b="1" kern="1200" dirty="0">
                  <a:latin typeface="Manrope" pitchFamily="2" charset="0"/>
                </a:rPr>
                <a:t>agency and self-belief</a:t>
              </a:r>
            </a:p>
          </p:txBody>
        </p:sp>
        <p:sp>
          <p:nvSpPr>
            <p:cNvPr id="124" name="Freeform: Shape 123">
              <a:extLst>
                <a:ext uri="{FF2B5EF4-FFF2-40B4-BE49-F238E27FC236}">
                  <a16:creationId xmlns:a16="http://schemas.microsoft.com/office/drawing/2014/main" id="{473BF348-3A4A-AB28-1E82-93E7D3EC90AF}"/>
                </a:ext>
                <a:ext uri="{C183D7F6-B498-43B3-948B-1728B52AA6E4}">
                  <adec:decorative xmlns:adec="http://schemas.microsoft.com/office/drawing/2017/decorative" val="1"/>
                </a:ext>
              </a:extLst>
            </p:cNvPr>
            <p:cNvSpPr/>
            <p:nvPr/>
          </p:nvSpPr>
          <p:spPr>
            <a:xfrm>
              <a:off x="6299360" y="4897960"/>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solidFill>
              <a:srgbClr val="CDB9DC"/>
            </a:solidFill>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Equal access to </a:t>
              </a:r>
              <a:br>
                <a:rPr lang="en-US" sz="1150" b="1" kern="1200" dirty="0">
                  <a:latin typeface="Manrope" pitchFamily="2" charset="0"/>
                </a:rPr>
              </a:br>
              <a:r>
                <a:rPr lang="en-US" sz="1150" b="1" kern="1200" dirty="0">
                  <a:latin typeface="Manrope" pitchFamily="2" charset="0"/>
                </a:rPr>
                <a:t>external networks and opportunities</a:t>
              </a:r>
            </a:p>
          </p:txBody>
        </p:sp>
      </p:grpSp>
      <p:grpSp>
        <p:nvGrpSpPr>
          <p:cNvPr id="5" name="Group 4" descr="Logos of all partners on the project; QAA, University of Hull, University of Derby, Keele University, Staffordshire University, York St John University in association with King's College London and University Academy 92.">
            <a:extLst>
              <a:ext uri="{FF2B5EF4-FFF2-40B4-BE49-F238E27FC236}">
                <a16:creationId xmlns:a16="http://schemas.microsoft.com/office/drawing/2014/main" id="{A42658B6-B6CD-47D2-9CDB-78868F12EF30}"/>
              </a:ext>
            </a:extLst>
          </p:cNvPr>
          <p:cNvGrpSpPr/>
          <p:nvPr/>
        </p:nvGrpSpPr>
        <p:grpSpPr>
          <a:xfrm>
            <a:off x="630061" y="5874025"/>
            <a:ext cx="9717545" cy="809878"/>
            <a:chOff x="76629" y="5817914"/>
            <a:chExt cx="10680738" cy="890152"/>
          </a:xfrm>
        </p:grpSpPr>
        <p:sp>
          <p:nvSpPr>
            <p:cNvPr id="85" name="TextBox 84">
              <a:extLst>
                <a:ext uri="{FF2B5EF4-FFF2-40B4-BE49-F238E27FC236}">
                  <a16:creationId xmlns:a16="http://schemas.microsoft.com/office/drawing/2014/main" id="{5A04512A-7A14-55F8-BAF0-796439502EFC}"/>
                </a:ext>
                <a:ext uri="{C183D7F6-B498-43B3-948B-1728B52AA6E4}">
                  <adec:decorative xmlns:adec="http://schemas.microsoft.com/office/drawing/2017/decorative" val="1"/>
                </a:ext>
              </a:extLst>
            </p:cNvPr>
            <p:cNvSpPr txBox="1"/>
            <p:nvPr/>
          </p:nvSpPr>
          <p:spPr>
            <a:xfrm>
              <a:off x="2422699" y="6258984"/>
              <a:ext cx="1209372" cy="439769"/>
            </a:xfrm>
            <a:prstGeom prst="rect">
              <a:avLst/>
            </a:prstGeom>
            <a:noFill/>
          </p:spPr>
          <p:txBody>
            <a:bodyPr wrap="square">
              <a:spAutoFit/>
            </a:bodyPr>
            <a:lstStyle/>
            <a:p>
              <a:pPr algn="ctr"/>
              <a:r>
                <a:rPr lang="en-GB" sz="1000" dirty="0">
                  <a:solidFill>
                    <a:schemeClr val="tx1">
                      <a:lumMod val="95000"/>
                      <a:lumOff val="5000"/>
                    </a:schemeClr>
                  </a:solidFill>
                  <a:latin typeface="Manrope" pitchFamily="2" charset="0"/>
                </a:rPr>
                <a:t>Developed </a:t>
              </a:r>
            </a:p>
            <a:p>
              <a:pPr algn="ctr"/>
              <a:r>
                <a:rPr lang="en-GB" sz="1000" dirty="0">
                  <a:solidFill>
                    <a:schemeClr val="tx1">
                      <a:lumMod val="95000"/>
                      <a:lumOff val="5000"/>
                    </a:schemeClr>
                  </a:solidFill>
                  <a:latin typeface="Manrope" pitchFamily="2" charset="0"/>
                </a:rPr>
                <a:t>with </a:t>
              </a:r>
            </a:p>
          </p:txBody>
        </p:sp>
        <p:pic>
          <p:nvPicPr>
            <p:cNvPr id="89" name="Graphic 88">
              <a:extLst>
                <a:ext uri="{FF2B5EF4-FFF2-40B4-BE49-F238E27FC236}">
                  <a16:creationId xmlns:a16="http://schemas.microsoft.com/office/drawing/2014/main" id="{E4AA3152-945E-EB43-0701-F28836FCF6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2149" y="6077997"/>
              <a:ext cx="978932" cy="630069"/>
            </a:xfrm>
            <a:prstGeom prst="rect">
              <a:avLst/>
            </a:prstGeom>
          </p:spPr>
        </p:pic>
        <p:pic>
          <p:nvPicPr>
            <p:cNvPr id="91" name="Graphic 90">
              <a:hlinkClick r:id="rId5"/>
              <a:extLst>
                <a:ext uri="{FF2B5EF4-FFF2-40B4-BE49-F238E27FC236}">
                  <a16:creationId xmlns:a16="http://schemas.microsoft.com/office/drawing/2014/main" id="{F290D4EB-05D0-76C5-CEB8-CE2BEFBA130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23354" y="6174857"/>
              <a:ext cx="748898" cy="482012"/>
            </a:xfrm>
            <a:prstGeom prst="rect">
              <a:avLst/>
            </a:prstGeom>
          </p:spPr>
        </p:pic>
        <p:pic>
          <p:nvPicPr>
            <p:cNvPr id="93" name="Graphic 92">
              <a:hlinkClick r:id="rId8"/>
              <a:extLst>
                <a:ext uri="{FF2B5EF4-FFF2-40B4-BE49-F238E27FC236}">
                  <a16:creationId xmlns:a16="http://schemas.microsoft.com/office/drawing/2014/main" id="{0D65B480-9484-2D7B-963C-2FA80445B1F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97193" y="5817914"/>
              <a:ext cx="1275011" cy="820633"/>
            </a:xfrm>
            <a:prstGeom prst="rect">
              <a:avLst/>
            </a:prstGeom>
          </p:spPr>
        </p:pic>
        <p:pic>
          <p:nvPicPr>
            <p:cNvPr id="95" name="Graphic 94">
              <a:hlinkClick r:id="rId11"/>
              <a:extLst>
                <a:ext uri="{FF2B5EF4-FFF2-40B4-BE49-F238E27FC236}">
                  <a16:creationId xmlns:a16="http://schemas.microsoft.com/office/drawing/2014/main" id="{A7F697D4-7295-A840-7CF7-4C5002143F8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15991" y="5887432"/>
              <a:ext cx="1275011" cy="820634"/>
            </a:xfrm>
            <a:prstGeom prst="rect">
              <a:avLst/>
            </a:prstGeom>
          </p:spPr>
        </p:pic>
        <p:pic>
          <p:nvPicPr>
            <p:cNvPr id="97" name="Graphic 96">
              <a:hlinkClick r:id="rId14"/>
              <a:extLst>
                <a:ext uri="{FF2B5EF4-FFF2-40B4-BE49-F238E27FC236}">
                  <a16:creationId xmlns:a16="http://schemas.microsoft.com/office/drawing/2014/main" id="{48EE1EBB-AE48-E155-72A1-235AF8CE1C98}"/>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009012" y="6120881"/>
              <a:ext cx="829880" cy="534134"/>
            </a:xfrm>
            <a:prstGeom prst="rect">
              <a:avLst/>
            </a:prstGeom>
          </p:spPr>
        </p:pic>
        <p:pic>
          <p:nvPicPr>
            <p:cNvPr id="99" name="Graphic 98">
              <a:hlinkClick r:id="rId17"/>
              <a:extLst>
                <a:ext uri="{FF2B5EF4-FFF2-40B4-BE49-F238E27FC236}">
                  <a16:creationId xmlns:a16="http://schemas.microsoft.com/office/drawing/2014/main" id="{3B80E3DF-653B-BD02-AA60-AC46928D1FFC}"/>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892455" y="6093253"/>
              <a:ext cx="864912" cy="556683"/>
            </a:xfrm>
            <a:prstGeom prst="rect">
              <a:avLst/>
            </a:prstGeom>
          </p:spPr>
        </p:pic>
        <p:pic>
          <p:nvPicPr>
            <p:cNvPr id="101" name="Picture 100">
              <a:hlinkClick r:id="rId20"/>
              <a:extLst>
                <a:ext uri="{FF2B5EF4-FFF2-40B4-BE49-F238E27FC236}">
                  <a16:creationId xmlns:a16="http://schemas.microsoft.com/office/drawing/2014/main" id="{E0E336B7-4580-DAE1-A422-F7489F8DFF12}"/>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6629" y="6203072"/>
              <a:ext cx="1301427" cy="472624"/>
            </a:xfrm>
            <a:prstGeom prst="rect">
              <a:avLst/>
            </a:prstGeom>
          </p:spPr>
        </p:pic>
        <p:pic>
          <p:nvPicPr>
            <p:cNvPr id="103" name="Picture 102">
              <a:hlinkClick r:id="rId22"/>
              <a:extLst>
                <a:ext uri="{FF2B5EF4-FFF2-40B4-BE49-F238E27FC236}">
                  <a16:creationId xmlns:a16="http://schemas.microsoft.com/office/drawing/2014/main" id="{A2423E5A-F41C-E4F1-CF7F-F0FAABC95A9A}"/>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523437" y="6182390"/>
              <a:ext cx="1000851" cy="472624"/>
            </a:xfrm>
            <a:prstGeom prst="rect">
              <a:avLst/>
            </a:prstGeom>
          </p:spPr>
        </p:pic>
        <p:sp>
          <p:nvSpPr>
            <p:cNvPr id="38" name="TextBox 37">
              <a:extLst>
                <a:ext uri="{FF2B5EF4-FFF2-40B4-BE49-F238E27FC236}">
                  <a16:creationId xmlns:a16="http://schemas.microsoft.com/office/drawing/2014/main" id="{2F899627-7AE8-4F43-AB1C-46FDCB131D4C}"/>
                </a:ext>
                <a:ext uri="{C183D7F6-B498-43B3-948B-1728B52AA6E4}">
                  <adec:decorative xmlns:adec="http://schemas.microsoft.com/office/drawing/2017/decorative" val="1"/>
                </a:ext>
              </a:extLst>
            </p:cNvPr>
            <p:cNvSpPr txBox="1"/>
            <p:nvPr/>
          </p:nvSpPr>
          <p:spPr>
            <a:xfrm>
              <a:off x="7781862" y="6210166"/>
              <a:ext cx="1209372" cy="439769"/>
            </a:xfrm>
            <a:prstGeom prst="rect">
              <a:avLst/>
            </a:prstGeom>
            <a:noFill/>
          </p:spPr>
          <p:txBody>
            <a:bodyPr wrap="square">
              <a:spAutoFit/>
            </a:bodyPr>
            <a:lstStyle/>
            <a:p>
              <a:pPr algn="ctr"/>
              <a:r>
                <a:rPr lang="en-GB" sz="1000" dirty="0">
                  <a:solidFill>
                    <a:schemeClr val="tx1">
                      <a:lumMod val="95000"/>
                      <a:lumOff val="5000"/>
                    </a:schemeClr>
                  </a:solidFill>
                  <a:latin typeface="Manrope" pitchFamily="2" charset="0"/>
                </a:rPr>
                <a:t>In association </a:t>
              </a:r>
            </a:p>
            <a:p>
              <a:pPr algn="ctr"/>
              <a:r>
                <a:rPr lang="en-GB" sz="1000" dirty="0">
                  <a:solidFill>
                    <a:schemeClr val="tx1">
                      <a:lumMod val="95000"/>
                      <a:lumOff val="5000"/>
                    </a:schemeClr>
                  </a:solidFill>
                  <a:latin typeface="Manrope" pitchFamily="2" charset="0"/>
                </a:rPr>
                <a:t>with </a:t>
              </a:r>
            </a:p>
          </p:txBody>
        </p:sp>
      </p:grpSp>
      <p:sp>
        <p:nvSpPr>
          <p:cNvPr id="3" name="object 3">
            <a:extLst>
              <a:ext uri="{FF2B5EF4-FFF2-40B4-BE49-F238E27FC236}">
                <a16:creationId xmlns:a16="http://schemas.microsoft.com/office/drawing/2014/main" id="{C35BB4AF-4940-36A7-2730-A9A5D3E031BB}"/>
              </a:ext>
              <a:ext uri="{C183D7F6-B498-43B3-948B-1728B52AA6E4}">
                <adec:decorative xmlns:adec="http://schemas.microsoft.com/office/drawing/2017/decorative" val="1"/>
              </a:ext>
            </a:extLst>
          </p:cNvPr>
          <p:cNvSpPr txBox="1">
            <a:spLocks/>
          </p:cNvSpPr>
          <p:nvPr/>
        </p:nvSpPr>
        <p:spPr>
          <a:xfrm>
            <a:off x="6602233" y="273443"/>
            <a:ext cx="2909725" cy="68218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nSpc>
                <a:spcPct val="100000"/>
              </a:lnSpc>
              <a:spcBef>
                <a:spcPts val="0"/>
              </a:spcBef>
              <a:defRPr/>
            </a:pPr>
            <a:endParaRPr lang="en-GB" sz="1800" b="0" dirty="0">
              <a:solidFill>
                <a:schemeClr val="bg1"/>
              </a:solidFill>
              <a:latin typeface="Manrope" pitchFamily="2" charset="0"/>
              <a:ea typeface="+mn-ea"/>
              <a:cs typeface="+mn-cs"/>
            </a:endParaRPr>
          </a:p>
        </p:txBody>
      </p:sp>
      <p:sp>
        <p:nvSpPr>
          <p:cNvPr id="7" name="Title 5">
            <a:extLst>
              <a:ext uri="{FF2B5EF4-FFF2-40B4-BE49-F238E27FC236}">
                <a16:creationId xmlns:a16="http://schemas.microsoft.com/office/drawing/2014/main" id="{2944A81A-8D98-719E-7A9A-6B6ED29FF674}"/>
              </a:ext>
            </a:extLst>
          </p:cNvPr>
          <p:cNvSpPr txBox="1">
            <a:spLocks noGrp="1"/>
          </p:cNvSpPr>
          <p:nvPr>
            <p:ph type="title" idx="4294967295"/>
          </p:nvPr>
        </p:nvSpPr>
        <p:spPr>
          <a:xfrm>
            <a:off x="630061" y="279165"/>
            <a:ext cx="8582039" cy="666404"/>
          </a:xfrm>
          <a:prstGeom prst="rect">
            <a:avLst/>
          </a:prstGeom>
          <a:solidFill>
            <a:schemeClr val="dk1"/>
          </a:solidFill>
          <a:ln w="12700" cap="flat" cmpd="sng" algn="ctr">
            <a:solidFill>
              <a:schemeClr val="dk1">
                <a:shade val="50000"/>
              </a:schemeClr>
            </a:solid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The Inclusive Higher Education Framework</a:t>
            </a:r>
          </a:p>
        </p:txBody>
      </p:sp>
    </p:spTree>
    <p:extLst>
      <p:ext uri="{BB962C8B-B14F-4D97-AF65-F5344CB8AC3E}">
        <p14:creationId xmlns:p14="http://schemas.microsoft.com/office/powerpoint/2010/main" val="55747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38230F8B-EB0E-A154-2012-7AA77B0305EE}"/>
              </a:ext>
              <a:ext uri="{C183D7F6-B498-43B3-948B-1728B52AA6E4}">
                <adec:decorative xmlns:adec="http://schemas.microsoft.com/office/drawing/2017/decorative" val="1"/>
              </a:ext>
            </a:extLst>
          </p:cNvPr>
          <p:cNvSpPr/>
          <p:nvPr/>
        </p:nvSpPr>
        <p:spPr>
          <a:xfrm>
            <a:off x="6652329" y="189601"/>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293A60"/>
          </a:solidFill>
          <a:ln>
            <a:solidFill>
              <a:srgbClr val="293A60"/>
            </a:solidFill>
          </a:ln>
          <a:effectLst/>
        </p:spPr>
        <p:txBody>
          <a:bodyPr wrap="square" lIns="0" tIns="0" rIns="0" bIns="0" rtlCol="0"/>
          <a:lstStyle/>
          <a:p>
            <a:endParaRPr dirty="0">
              <a:solidFill>
                <a:schemeClr val="bg1"/>
              </a:solidFill>
            </a:endParaRPr>
          </a:p>
        </p:txBody>
      </p:sp>
      <p:sp>
        <p:nvSpPr>
          <p:cNvPr id="9" name="TextBox 8">
            <a:extLst>
              <a:ext uri="{FF2B5EF4-FFF2-40B4-BE49-F238E27FC236}">
                <a16:creationId xmlns:a16="http://schemas.microsoft.com/office/drawing/2014/main" id="{A6DA2C2D-445F-4E66-309D-2A9A77A63AAE}"/>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52E4D1E2-133B-0438-F6ED-CC6EC3A583DF}"/>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rgbClr val="293A60"/>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1" name="Title 5">
            <a:extLst>
              <a:ext uri="{FF2B5EF4-FFF2-40B4-BE49-F238E27FC236}">
                <a16:creationId xmlns:a16="http://schemas.microsoft.com/office/drawing/2014/main" id="{6A338C97-593E-9EBA-1DFE-791C59AEF6E9}"/>
              </a:ext>
            </a:extLst>
          </p:cNvPr>
          <p:cNvSpPr txBox="1">
            <a:spLocks noGrp="1"/>
          </p:cNvSpPr>
          <p:nvPr>
            <p:ph type="title" idx="4294967295"/>
          </p:nvPr>
        </p:nvSpPr>
        <p:spPr>
          <a:xfrm>
            <a:off x="152385" y="189601"/>
            <a:ext cx="8084039" cy="666404"/>
          </a:xfrm>
          <a:prstGeom prst="rect">
            <a:avLst/>
          </a:prstGeom>
          <a:solidFill>
            <a:srgbClr val="293A60"/>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Structures and Processes: My Checklist</a:t>
            </a:r>
          </a:p>
        </p:txBody>
      </p:sp>
      <p:graphicFrame>
        <p:nvGraphicFramePr>
          <p:cNvPr id="14" name="Table 6">
            <a:extLst>
              <a:ext uri="{FF2B5EF4-FFF2-40B4-BE49-F238E27FC236}">
                <a16:creationId xmlns:a16="http://schemas.microsoft.com/office/drawing/2014/main" id="{60638307-3ED7-5B18-A8EF-E0E84A8E0C8E}"/>
              </a:ext>
            </a:extLst>
          </p:cNvPr>
          <p:cNvGraphicFramePr>
            <a:graphicFrameLocks noGrp="1"/>
          </p:cNvGraphicFramePr>
          <p:nvPr>
            <p:extLst>
              <p:ext uri="{D42A27DB-BD31-4B8C-83A1-F6EECF244321}">
                <p14:modId xmlns:p14="http://schemas.microsoft.com/office/powerpoint/2010/main" val="1733603654"/>
              </p:ext>
            </p:extLst>
          </p:nvPr>
        </p:nvGraphicFramePr>
        <p:xfrm>
          <a:off x="153614" y="1050001"/>
          <a:ext cx="11671017" cy="451104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Within my personal teaching practice I ensure that: </a:t>
                      </a:r>
                    </a:p>
                  </a:txBody>
                  <a:tcPr>
                    <a:solidFill>
                      <a:srgbClr val="293A60"/>
                    </a:solidFill>
                  </a:tcPr>
                </a:tc>
                <a:tc>
                  <a:txBody>
                    <a:bodyPr/>
                    <a:lstStyle/>
                    <a:p>
                      <a:r>
                        <a:rPr lang="en-GB" sz="1150" dirty="0">
                          <a:latin typeface="Manrope" pitchFamily="2" charset="0"/>
                          <a:cs typeface="Mangal" panose="020B0502040204020203" pitchFamily="18" charset="0"/>
                        </a:rPr>
                        <a:t>Yes</a:t>
                      </a:r>
                    </a:p>
                  </a:txBody>
                  <a:tcPr>
                    <a:solidFill>
                      <a:srgbClr val="293A60"/>
                    </a:solidFill>
                  </a:tcPr>
                </a:tc>
                <a:tc>
                  <a:txBody>
                    <a:bodyPr/>
                    <a:lstStyle/>
                    <a:p>
                      <a:r>
                        <a:rPr lang="en-GB" sz="1150" dirty="0">
                          <a:latin typeface="Manrope" pitchFamily="2" charset="0"/>
                          <a:cs typeface="Mangal" panose="020B0502040204020203" pitchFamily="18" charset="0"/>
                        </a:rPr>
                        <a:t>No</a:t>
                      </a:r>
                    </a:p>
                  </a:txBody>
                  <a:tcPr>
                    <a:solidFill>
                      <a:srgbClr val="293A60"/>
                    </a:solidFill>
                  </a:tcPr>
                </a:tc>
                <a:tc>
                  <a:txBody>
                    <a:bodyPr/>
                    <a:lstStyle/>
                    <a:p>
                      <a:r>
                        <a:rPr lang="en-GB" sz="1150" dirty="0">
                          <a:latin typeface="Manrope" pitchFamily="2" charset="0"/>
                          <a:cs typeface="Mangal" panose="020B0502040204020203" pitchFamily="18" charset="0"/>
                        </a:rPr>
                        <a:t>Maybe</a:t>
                      </a:r>
                    </a:p>
                  </a:txBody>
                  <a:tcPr>
                    <a:solidFill>
                      <a:srgbClr val="293A60"/>
                    </a:solidFill>
                  </a:tcPr>
                </a:tc>
                <a:tc>
                  <a:txBody>
                    <a:bodyPr/>
                    <a:lstStyle/>
                    <a:p>
                      <a:r>
                        <a:rPr lang="en-GB" sz="1150" dirty="0">
                          <a:latin typeface="Manrope" pitchFamily="2" charset="0"/>
                          <a:cs typeface="Mangal" panose="020B0502040204020203" pitchFamily="18" charset="0"/>
                        </a:rPr>
                        <a:t>N/A</a:t>
                      </a:r>
                    </a:p>
                  </a:txBody>
                  <a:tcPr>
                    <a:solidFill>
                      <a:srgbClr val="293A60"/>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I work in partnership with academic colleagues, professional services teams and students to achieve inclusivity.</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highlight inclusivity issues to programme leaders to report on through routine quality processes (e.g. via annual quality monitoring)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work with others to establish consistent terminology and ways of working across the programme, minimising 'mixed messages'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understand the demographics of students on my programme in terms of widening participation (e.g. Ethnicity, Mature students, Disability, POLAR Quintiles of HE participation)</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understand policies the university has in place relating to inclusive practice, and how to implement these in my area</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understand what the university targets are that relate to inclusivity (e.g. awarding gaps, retention), and have identified actions I can take to help achieve these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know how to access and interpret data relating to university targets around inclusivity (e.g. awarding gaps, retention) and take data-informed actions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know how to locate information about reasonable adjustments for students I am responsible for, and know how to implement reasonable adjustments.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use student-facing materials that meet digital accessibility standards (e.g. closed captions, alt-text for images)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review my teaching spaces and facilities to ensure accessibility for those physical disabilities (e.g. step-free access, hearing loops installed, microphones etc) and flag issues where identified (e.g. with estates).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Tree>
    <p:extLst>
      <p:ext uri="{BB962C8B-B14F-4D97-AF65-F5344CB8AC3E}">
        <p14:creationId xmlns:p14="http://schemas.microsoft.com/office/powerpoint/2010/main" val="132874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38230F8B-EB0E-A154-2012-7AA77B0305EE}"/>
              </a:ext>
              <a:ext uri="{C183D7F6-B498-43B3-948B-1728B52AA6E4}">
                <adec:decorative xmlns:adec="http://schemas.microsoft.com/office/drawing/2017/decorative" val="1"/>
              </a:ext>
            </a:extLst>
          </p:cNvPr>
          <p:cNvSpPr/>
          <p:nvPr/>
        </p:nvSpPr>
        <p:spPr>
          <a:xfrm>
            <a:off x="9577518" y="188387"/>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293A60"/>
          </a:solidFill>
          <a:ln>
            <a:solidFill>
              <a:srgbClr val="293A60"/>
            </a:solidFill>
          </a:ln>
          <a:effectLst/>
        </p:spPr>
        <p:txBody>
          <a:bodyPr wrap="square" lIns="0" tIns="0" rIns="0" bIns="0" rtlCol="0"/>
          <a:lstStyle/>
          <a:p>
            <a:endParaRPr dirty="0">
              <a:solidFill>
                <a:schemeClr val="bg1"/>
              </a:solidFill>
            </a:endParaRPr>
          </a:p>
        </p:txBody>
      </p:sp>
      <p:sp>
        <p:nvSpPr>
          <p:cNvPr id="9" name="TextBox 8">
            <a:extLst>
              <a:ext uri="{FF2B5EF4-FFF2-40B4-BE49-F238E27FC236}">
                <a16:creationId xmlns:a16="http://schemas.microsoft.com/office/drawing/2014/main" id="{A6DA2C2D-445F-4E66-309D-2A9A77A63AAE}"/>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52E4D1E2-133B-0438-F6ED-CC6EC3A583DF}"/>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rgbClr val="293A60"/>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1" name="Title 5">
            <a:extLst>
              <a:ext uri="{FF2B5EF4-FFF2-40B4-BE49-F238E27FC236}">
                <a16:creationId xmlns:a16="http://schemas.microsoft.com/office/drawing/2014/main" id="{6A338C97-593E-9EBA-1DFE-791C59AEF6E9}"/>
              </a:ext>
            </a:extLst>
          </p:cNvPr>
          <p:cNvSpPr txBox="1">
            <a:spLocks noGrp="1"/>
          </p:cNvSpPr>
          <p:nvPr>
            <p:ph type="title" idx="4294967295"/>
          </p:nvPr>
        </p:nvSpPr>
        <p:spPr>
          <a:xfrm>
            <a:off x="152385" y="189601"/>
            <a:ext cx="10963289" cy="666404"/>
          </a:xfrm>
          <a:prstGeom prst="rect">
            <a:avLst/>
          </a:prstGeom>
          <a:solidFill>
            <a:srgbClr val="293A60"/>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Structures and Processes: Programme Team Checklist</a:t>
            </a:r>
          </a:p>
        </p:txBody>
      </p:sp>
      <p:graphicFrame>
        <p:nvGraphicFramePr>
          <p:cNvPr id="14" name="Table 6">
            <a:extLst>
              <a:ext uri="{FF2B5EF4-FFF2-40B4-BE49-F238E27FC236}">
                <a16:creationId xmlns:a16="http://schemas.microsoft.com/office/drawing/2014/main" id="{60638307-3ED7-5B18-A8EF-E0E84A8E0C8E}"/>
              </a:ext>
            </a:extLst>
          </p:cNvPr>
          <p:cNvGraphicFramePr>
            <a:graphicFrameLocks noGrp="1"/>
          </p:cNvGraphicFramePr>
          <p:nvPr>
            <p:extLst>
              <p:ext uri="{D42A27DB-BD31-4B8C-83A1-F6EECF244321}">
                <p14:modId xmlns:p14="http://schemas.microsoft.com/office/powerpoint/2010/main" val="3226735032"/>
              </p:ext>
            </p:extLst>
          </p:nvPr>
        </p:nvGraphicFramePr>
        <p:xfrm>
          <a:off x="153614" y="1050001"/>
          <a:ext cx="11671017" cy="451104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programme team ensure that: </a:t>
                      </a:r>
                    </a:p>
                  </a:txBody>
                  <a:tcPr>
                    <a:solidFill>
                      <a:srgbClr val="293A60"/>
                    </a:solidFill>
                  </a:tcPr>
                </a:tc>
                <a:tc>
                  <a:txBody>
                    <a:bodyPr/>
                    <a:lstStyle/>
                    <a:p>
                      <a:r>
                        <a:rPr lang="en-GB" sz="1150" dirty="0">
                          <a:latin typeface="Manrope" pitchFamily="2" charset="0"/>
                          <a:cs typeface="Mangal" panose="020B0502040204020203" pitchFamily="18" charset="0"/>
                        </a:rPr>
                        <a:t>Yes</a:t>
                      </a:r>
                    </a:p>
                  </a:txBody>
                  <a:tcPr>
                    <a:solidFill>
                      <a:srgbClr val="293A60"/>
                    </a:solidFill>
                  </a:tcPr>
                </a:tc>
                <a:tc>
                  <a:txBody>
                    <a:bodyPr/>
                    <a:lstStyle/>
                    <a:p>
                      <a:r>
                        <a:rPr lang="en-GB" sz="1150" dirty="0">
                          <a:latin typeface="Manrope" pitchFamily="2" charset="0"/>
                          <a:cs typeface="Mangal" panose="020B0502040204020203" pitchFamily="18" charset="0"/>
                        </a:rPr>
                        <a:t>No</a:t>
                      </a:r>
                    </a:p>
                  </a:txBody>
                  <a:tcPr>
                    <a:solidFill>
                      <a:srgbClr val="293A60"/>
                    </a:solidFill>
                  </a:tcPr>
                </a:tc>
                <a:tc>
                  <a:txBody>
                    <a:bodyPr/>
                    <a:lstStyle/>
                    <a:p>
                      <a:r>
                        <a:rPr lang="en-GB" sz="1150" dirty="0">
                          <a:latin typeface="Manrope" pitchFamily="2" charset="0"/>
                          <a:cs typeface="Mangal" panose="020B0502040204020203" pitchFamily="18" charset="0"/>
                        </a:rPr>
                        <a:t>Maybe</a:t>
                      </a:r>
                    </a:p>
                  </a:txBody>
                  <a:tcPr>
                    <a:solidFill>
                      <a:srgbClr val="293A60"/>
                    </a:solidFill>
                  </a:tcPr>
                </a:tc>
                <a:tc>
                  <a:txBody>
                    <a:bodyPr/>
                    <a:lstStyle/>
                    <a:p>
                      <a:r>
                        <a:rPr lang="en-GB" sz="1150" dirty="0">
                          <a:latin typeface="Manrope" pitchFamily="2" charset="0"/>
                          <a:cs typeface="Mangal" panose="020B0502040204020203" pitchFamily="18" charset="0"/>
                        </a:rPr>
                        <a:t>N/A</a:t>
                      </a:r>
                    </a:p>
                  </a:txBody>
                  <a:tcPr>
                    <a:solidFill>
                      <a:srgbClr val="293A60"/>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We work in partnership with professional services teams and students to achieve inclusivity </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report on inclusivity issues and metrics through routine quality processes (e.g., via annual quality monitoring)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work together to establish consistent terminology and ways of working across the programme, minimising 'mixed messages'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understand the demographics of students on our programme in terms of widening participation (e.g. Ethnicity, Mature students, Disability, POLAR Quintiles of HE participation)</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understand policies the university has in place relating to inclusive practice, and how to implement these in our programme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understand what the university targets are that relate to inclusivity (e.g. awarding gaps, retention), and have identified actions we can take to help achieve these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know how to access and interpret data relating to university targets around inclusivity (e.g. awarding gaps, retention) and take data-informed actions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all know how to locate information about reasonable adjustments for students we are responsible for, and know how to implement reasonable adjustments.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all use student-facing materials that meet digital accessibility standards (e.g. closed captions, alt-text for images)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review our teaching spaces and facilities to ensure accessibility for those physical disabilities (e.g. step-free access, hearing loops installed, microphones etc) and flag issues where identified (e.g. with estates)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Tree>
    <p:extLst>
      <p:ext uri="{BB962C8B-B14F-4D97-AF65-F5344CB8AC3E}">
        <p14:creationId xmlns:p14="http://schemas.microsoft.com/office/powerpoint/2010/main" val="3489700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3049211228"/>
              </p:ext>
            </p:extLst>
          </p:nvPr>
        </p:nvGraphicFramePr>
        <p:xfrm>
          <a:off x="152386" y="1050983"/>
          <a:ext cx="11671017" cy="442468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institution systems and processes ensure that:</a:t>
                      </a:r>
                    </a:p>
                  </a:txBody>
                  <a:tcPr>
                    <a:solidFill>
                      <a:srgbClr val="293A60"/>
                    </a:solidFill>
                  </a:tcPr>
                </a:tc>
                <a:tc>
                  <a:txBody>
                    <a:bodyPr/>
                    <a:lstStyle/>
                    <a:p>
                      <a:r>
                        <a:rPr lang="en-GB" sz="1150" dirty="0">
                          <a:latin typeface="Manrope" pitchFamily="2" charset="0"/>
                          <a:cs typeface="Mangal" panose="020B0502040204020203" pitchFamily="18" charset="0"/>
                        </a:rPr>
                        <a:t>Yes</a:t>
                      </a:r>
                    </a:p>
                  </a:txBody>
                  <a:tcPr>
                    <a:solidFill>
                      <a:srgbClr val="293A60"/>
                    </a:solidFill>
                  </a:tcPr>
                </a:tc>
                <a:tc>
                  <a:txBody>
                    <a:bodyPr/>
                    <a:lstStyle/>
                    <a:p>
                      <a:r>
                        <a:rPr lang="en-GB" sz="1150" dirty="0">
                          <a:latin typeface="Manrope" pitchFamily="2" charset="0"/>
                          <a:cs typeface="Mangal" panose="020B0502040204020203" pitchFamily="18" charset="0"/>
                        </a:rPr>
                        <a:t>No</a:t>
                      </a:r>
                    </a:p>
                  </a:txBody>
                  <a:tcPr>
                    <a:solidFill>
                      <a:srgbClr val="293A60"/>
                    </a:solidFill>
                  </a:tcPr>
                </a:tc>
                <a:tc>
                  <a:txBody>
                    <a:bodyPr/>
                    <a:lstStyle/>
                    <a:p>
                      <a:r>
                        <a:rPr lang="en-GB" sz="1150" dirty="0">
                          <a:latin typeface="Manrope" pitchFamily="2" charset="0"/>
                          <a:cs typeface="Mangal" panose="020B0502040204020203" pitchFamily="18" charset="0"/>
                        </a:rPr>
                        <a:t>Maybe</a:t>
                      </a:r>
                    </a:p>
                  </a:txBody>
                  <a:tcPr>
                    <a:solidFill>
                      <a:srgbClr val="293A60"/>
                    </a:solidFill>
                  </a:tcPr>
                </a:tc>
                <a:tc>
                  <a:txBody>
                    <a:bodyPr/>
                    <a:lstStyle/>
                    <a:p>
                      <a:r>
                        <a:rPr lang="en-GB" sz="1150" dirty="0">
                          <a:latin typeface="Manrope" pitchFamily="2" charset="0"/>
                          <a:cs typeface="Mangal" panose="020B0502040204020203" pitchFamily="18" charset="0"/>
                        </a:rPr>
                        <a:t>N/A</a:t>
                      </a:r>
                    </a:p>
                  </a:txBody>
                  <a:tcPr>
                    <a:solidFill>
                      <a:srgbClr val="293A60"/>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Academics, Professional services teams and students are supported and encouraged to work in partnership to achieve inclusivity.</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Routine quality assurance processes report on inclusivity issues and metrics, and systemic issues identified are addressed as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use consistent terminology and ways of working, minimising 'mixed messages'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can easily access and understand information on demographics of students in terms of widening participation (e.g. Ethnicity, Mature students, Disability, POLAR Quintiles of HE participation)</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Policies in place relating to inclusive practice are clearly communicated to staff, who are supported to implement these in practice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Targets are established that relate to inclusivity (e.g. awarding gaps, retention), which are clearly communicated to staff who are supported to implement these in practice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Data are provided to staff relating to university targets around inclusivity (e.g. awarding gaps, retention). Staff are supported to interpret the data and take data-informed actions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Information about reasonable adjustments for students is provided to staff in a timely and transparent manner, and staff are supported to implement reasonable adjustments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All student-facing materials meet digital accessibility standards (e.g. closed captions, alt-text for images)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All teaching spaces and facilities are accessible to those with physical disabilities (e.g. step-free access, hearing loops installed, microphones etc)</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3" name="object 3">
            <a:extLst>
              <a:ext uri="{FF2B5EF4-FFF2-40B4-BE49-F238E27FC236}">
                <a16:creationId xmlns:a16="http://schemas.microsoft.com/office/drawing/2014/main" id="{02DDDDCD-87F6-4716-7F32-EC33F7215E93}"/>
              </a:ext>
              <a:ext uri="{C183D7F6-B498-43B3-948B-1728B52AA6E4}">
                <adec:decorative xmlns:adec="http://schemas.microsoft.com/office/drawing/2017/decorative" val="1"/>
              </a:ext>
            </a:extLst>
          </p:cNvPr>
          <p:cNvSpPr/>
          <p:nvPr/>
        </p:nvSpPr>
        <p:spPr>
          <a:xfrm>
            <a:off x="8814350" y="188387"/>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293A60"/>
          </a:solidFill>
          <a:ln>
            <a:solidFill>
              <a:srgbClr val="293A60"/>
            </a:solidFill>
          </a:ln>
          <a:effectLst/>
        </p:spPr>
        <p:txBody>
          <a:bodyPr wrap="square" lIns="0" tIns="0" rIns="0" bIns="0" rtlCol="0"/>
          <a:lstStyle/>
          <a:p>
            <a:endParaRPr dirty="0">
              <a:solidFill>
                <a:schemeClr val="bg1"/>
              </a:solidFill>
            </a:endParaRPr>
          </a:p>
        </p:txBody>
      </p:sp>
      <p:sp>
        <p:nvSpPr>
          <p:cNvPr id="7" name="TextBox 6">
            <a:extLst>
              <a:ext uri="{FF2B5EF4-FFF2-40B4-BE49-F238E27FC236}">
                <a16:creationId xmlns:a16="http://schemas.microsoft.com/office/drawing/2014/main" id="{8DD57D7A-0370-0BB3-AAB4-DC893EA30F29}"/>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7">
            <a:extLst>
              <a:ext uri="{FF2B5EF4-FFF2-40B4-BE49-F238E27FC236}">
                <a16:creationId xmlns:a16="http://schemas.microsoft.com/office/drawing/2014/main" id="{B2FF6724-5EC1-C9B1-F88F-965B13670036}"/>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293A60"/>
            </a:solidFill>
          </a:ln>
        </p:spPr>
        <p:txBody>
          <a:bodyPr wrap="square" lIns="0" tIns="0" rIns="0" bIns="0" rtlCol="0"/>
          <a:lstStyle/>
          <a:p>
            <a:endParaRPr/>
          </a:p>
        </p:txBody>
      </p:sp>
      <p:sp>
        <p:nvSpPr>
          <p:cNvPr id="9" name="object 7">
            <a:extLst>
              <a:ext uri="{FF2B5EF4-FFF2-40B4-BE49-F238E27FC236}">
                <a16:creationId xmlns:a16="http://schemas.microsoft.com/office/drawing/2014/main" id="{B9A9CCC1-C350-6D26-A1B9-28FD93496BE3}"/>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rgbClr val="293A60"/>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F0C44A9D-6171-DAAC-D5A3-0D88E6A8839A}"/>
              </a:ext>
            </a:extLst>
          </p:cNvPr>
          <p:cNvSpPr txBox="1">
            <a:spLocks noGrp="1"/>
          </p:cNvSpPr>
          <p:nvPr>
            <p:ph type="title" idx="4294967295"/>
          </p:nvPr>
        </p:nvSpPr>
        <p:spPr>
          <a:xfrm>
            <a:off x="152385" y="189601"/>
            <a:ext cx="10220340" cy="666404"/>
          </a:xfrm>
          <a:prstGeom prst="rect">
            <a:avLst/>
          </a:prstGeom>
          <a:solidFill>
            <a:srgbClr val="293A60"/>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Structures and Processes: Senior Leader Checklist</a:t>
            </a:r>
          </a:p>
        </p:txBody>
      </p:sp>
    </p:spTree>
    <p:extLst>
      <p:ext uri="{BB962C8B-B14F-4D97-AF65-F5344CB8AC3E}">
        <p14:creationId xmlns:p14="http://schemas.microsoft.com/office/powerpoint/2010/main" val="4177254121"/>
      </p:ext>
    </p:extLst>
  </p:cSld>
  <p:clrMapOvr>
    <a:masterClrMapping/>
  </p:clrMapOvr>
</p:sld>
</file>

<file path=ppt/theme/theme1.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9A0EBE738F2646A6D6E008C556F6FB" ma:contentTypeVersion="15" ma:contentTypeDescription="Create a new document." ma:contentTypeScope="" ma:versionID="678d8908ef5fc2537955c510baa29e2c">
  <xsd:schema xmlns:xsd="http://www.w3.org/2001/XMLSchema" xmlns:xs="http://www.w3.org/2001/XMLSchema" xmlns:p="http://schemas.microsoft.com/office/2006/metadata/properties" xmlns:ns2="a6e0534e-8883-49f0-a9cf-cda5323492e6" xmlns:ns3="c431061e-cc08-460b-bf08-89e04ef60de4" targetNamespace="http://schemas.microsoft.com/office/2006/metadata/properties" ma:root="true" ma:fieldsID="fa00fea82232cda5134155ae772640b0" ns2:_="" ns3:_="">
    <xsd:import namespace="a6e0534e-8883-49f0-a9cf-cda5323492e6"/>
    <xsd:import namespace="c431061e-cc08-460b-bf08-89e04ef60d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0534e-8883-49f0-a9cf-cda5323492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0f13b88-e628-427a-a7d3-46ff87ef6df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31061e-cc08-460b-bf08-89e04ef60d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3683bb2-a4f2-44da-b215-3c68a2b22c9a}" ma:internalName="TaxCatchAll" ma:showField="CatchAllData" ma:web="c431061e-cc08-460b-bf08-89e04ef60d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C16E9B-2742-4494-B460-24BB785D44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e0534e-8883-49f0-a9cf-cda5323492e6"/>
    <ds:schemaRef ds:uri="c431061e-cc08-460b-bf08-89e04ef60d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E6EB29-A45F-44E9-9F6C-57B63278C048}">
  <ds:schemaRefs>
    <ds:schemaRef ds:uri="http://schemas.microsoft.com/sharepoint/v3/contenttype/forms"/>
  </ds:schemaRefs>
</ds:datastoreItem>
</file>

<file path=docMetadata/LabelInfo.xml><?xml version="1.0" encoding="utf-8"?>
<clbl:labelList xmlns:clbl="http://schemas.microsoft.com/office/2020/mipLabelMetadata">
  <clbl:label id="{490a8197-7b83-4f10-89b9-83189be3835e}" enabled="0" method="" siteId="{490a8197-7b83-4f10-89b9-83189be3835e}" removed="1"/>
</clbl:labelList>
</file>

<file path=docProps/app.xml><?xml version="1.0" encoding="utf-8"?>
<Properties xmlns="http://schemas.openxmlformats.org/officeDocument/2006/extended-properties" xmlns:vt="http://schemas.openxmlformats.org/officeDocument/2006/docPropsVTypes">
  <Template/>
  <TotalTime>6</TotalTime>
  <Words>10125</Words>
  <Application>Microsoft Office PowerPoint</Application>
  <PresentationFormat>Widescreen</PresentationFormat>
  <Paragraphs>536</Paragraphs>
  <Slides>36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Manrope</vt:lpstr>
      <vt:lpstr>Segoe UI</vt:lpstr>
      <vt:lpstr>Wingdings</vt:lpstr>
      <vt:lpstr>White</vt:lpstr>
      <vt:lpstr>Inclusive Higher Education Framework ExamplesStructures and Processes: My Checklist</vt:lpstr>
      <vt:lpstr>  Foreword </vt:lpstr>
      <vt:lpstr>QAA Foreword</vt:lpstr>
      <vt:lpstr>What is Inclusive Education?</vt:lpstr>
      <vt:lpstr>Key principles </vt:lpstr>
      <vt:lpstr>The Inclusive Higher Education Framework</vt:lpstr>
      <vt:lpstr>Structures and Processes: My Checklist</vt:lpstr>
      <vt:lpstr>Structures and Processes: Programme Team Checklist</vt:lpstr>
      <vt:lpstr>Structures and Processes: Senior Leader Checklist</vt:lpstr>
      <vt:lpstr>Curriculum Design and Delivery</vt:lpstr>
      <vt:lpstr>An inclusive curriculum will:</vt:lpstr>
      <vt:lpstr>Curriculum Design and Delivery: My Checklist</vt:lpstr>
      <vt:lpstr>Curriculum Design and Delivery: Programme Team Checklist</vt:lpstr>
      <vt:lpstr>Curriculum Design and Delivery: Senior Leader</vt:lpstr>
      <vt:lpstr>Assessment and Feedback</vt:lpstr>
      <vt:lpstr>An Inclusive Assessment and Feedback approach will:</vt:lpstr>
      <vt:lpstr>Assessment and Feedback: My Checklist</vt:lpstr>
      <vt:lpstr>Assessment and Feedback: Programme Team Checklist </vt:lpstr>
      <vt:lpstr>Assessment and Feedback: Senior Leader Checklist</vt:lpstr>
      <vt:lpstr>Community and Belonging</vt:lpstr>
      <vt:lpstr>Community and Belonging - Examples</vt:lpstr>
      <vt:lpstr>Community and Belonging: My Checklist</vt:lpstr>
      <vt:lpstr>Community and Belonging: Programme Team Checklist</vt:lpstr>
      <vt:lpstr>Community and Belonging: Senior Leader Checklist</vt:lpstr>
      <vt:lpstr>Pathways to Success</vt:lpstr>
      <vt:lpstr>Pathways to Success - Examples</vt:lpstr>
      <vt:lpstr>Pathways to Success: My Checklist</vt:lpstr>
      <vt:lpstr>Pathways to Success: Programme Team Checklist</vt:lpstr>
      <vt:lpstr>Pathways to Success: Senior Leader Checklist</vt:lpstr>
      <vt:lpstr>Case Studies and  Resources</vt:lpstr>
      <vt:lpstr>Development of the Framework: Phase 1</vt:lpstr>
      <vt:lpstr>Development of the Framework: Phase 2</vt:lpstr>
      <vt:lpstr>Acknowledgements (1)</vt:lpstr>
      <vt:lpstr>Acknowledgements (2)</vt:lpstr>
      <vt:lpstr>Special Thanks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Licensing</dc:title>
  <dc:creator>Thomas D Tomlinson</dc:creator>
  <cp:lastModifiedBy>Thomas Tomlinson</cp:lastModifiedBy>
  <cp:revision>172</cp:revision>
  <dcterms:created xsi:type="dcterms:W3CDTF">2022-06-09T15:12:55Z</dcterms:created>
  <dcterms:modified xsi:type="dcterms:W3CDTF">2025-02-05T12:19:46Z</dcterms:modified>
</cp:coreProperties>
</file>