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89FFF-E685-4638-8FC7-55FC99ED9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C3A64-14DC-42E2-8B47-951B5F65A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76CBA-E966-4782-B9A7-151ADFEC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0DAD7-0D74-4173-BE56-91DEB78EA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399DE-6F6F-45C9-B203-797F5F45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10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4D6D-2733-4FE0-A7D4-4F9E47FA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B7497F-8206-4EBA-8E0C-01EF81CDD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3F854-B36A-498D-B092-93594CA2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3CF9A-FD28-407A-9937-CC03DA34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857E8-2A35-4EE3-A531-C308B03F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8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C213C2-ED48-4633-8918-F0F199C88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B24F8-85D4-4E02-A6D4-DF8D8EA5D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E8BDC-41E9-42B9-A6F8-575E7449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BAD02-542B-4D90-94A1-2A48A8A52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3045E-6AF6-4957-8EA0-3A7F270B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3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4848-65C1-49C9-9649-87DE2889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241E-0085-4EE2-A3D8-6DDC3ED2D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9F668-8F53-4992-AD4C-C5FD3D4F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9E444-F2B6-4A4A-8A6B-1A5EFEAC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D9D93-A31B-4816-85B7-EE0AB5D6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4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978-57BB-47FB-A3D0-00A299B4A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8985-B66C-46C2-B36D-EDFB51A07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B3264-DA5B-4C68-97D2-5B054324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13835-79EA-499E-A820-22C95C538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CFC35-FF00-4C78-A3F9-FC353782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EE67C-BDB0-4EE7-9353-50BEE1D4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427BA-FA34-4432-83EA-35466D09B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9591-EBA4-440C-91AC-A3107B9D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10125-7497-48B8-A39B-64C25526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A6709-66E0-43C4-8EAE-3B1805E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14175-CDE7-42DC-82B1-5AD0CC90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7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AC635-6863-4DE1-8F2F-3B7B66B95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5A79F-991A-41CB-BC27-44DE67DCA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F3126-679A-45FC-A1AB-76855C48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04D9E-88BF-4608-91F9-7F1D33EC4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264DE-4800-4045-BB31-DFF913B23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3712BE-34D6-4C6B-BE08-D9A40EDCF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0F755D-FC6C-4C3F-ADF8-D810FB6B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E314D-7D0C-42E0-BCDE-7B29714B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8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DB216-74C4-47C0-B9B2-9CC842E1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B58EC2-0ED3-4C30-8C74-F04AC2FB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E184C-6299-4FF7-8B07-AD17A4A8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30E9AD-32A3-44DA-A0B9-5025F3CF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77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AF612-A32F-45B5-B76A-DADFF61B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F0DCD-D159-4DE3-9626-8144BEEB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6C375-5386-432B-AFC2-05293C23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58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900F-1551-4232-86F3-C3FA1ABD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65011-BB33-447E-9139-0B892A42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D07D8-2F8D-448F-BD4D-18DBC9189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0D2B7-104C-454A-98F4-CA95B5F3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6B02C-F909-4C3A-98A5-A599A945B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E4294-189E-4FD5-8A5A-CA8FAB03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4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4F0D-69BB-4793-8761-84321F9BA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215558-3BE5-40B6-B016-143AABFE4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1F302-45D6-444A-A3C9-4AF75C2CD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E2814-8C4A-4AB7-A61D-23595373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0CA42-E020-4DBA-B642-D2B49A70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89F0D-8C27-4091-B041-3D134132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33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8805B-8B6D-473D-8185-D4ACFD89B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BF2E3-F534-4CFF-9BFC-97EB27AB7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B1458-1343-43D2-9071-56D08ECCE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A1A4-4EB6-4798-AB0A-3D1A91B777C8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17437-1031-496E-9073-81DC01F55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66D41-C2AC-4433-A7B0-3E29F41A1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1E93-7E4B-4284-9854-D03970FDC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7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8C85931C-2D88-BFB5-AB63-ABC060EE1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36839" y="186321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293A60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293A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96FF7A-0EDF-773C-1949-2F0071172A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386" y="174220"/>
            <a:ext cx="10579254" cy="666404"/>
          </a:xfrm>
          <a:prstGeom prst="rect">
            <a:avLst/>
          </a:prstGeom>
          <a:solidFill>
            <a:srgbClr val="293A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b="1" dirty="0">
                <a:latin typeface="Manrope" pitchFamily="2" charset="0"/>
              </a:rPr>
              <a:t>Structures and Processes: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Senior Leader Checklist</a:t>
            </a: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Structures and Processes : Our institution systems and processes ensure that: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Academics, Professional services teams and students are supported and encouraged to work in partnership to achieve inclusivity.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Routine quality assurance processes report on inclusivity issues and metrics, and systemic issues identified are addressed as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Staff are supported to use consistent terminology and ways of working, minimising 'mixed messages'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Staff can easily access and understand information on demographics of students in terms of widening participation (e.g. Ethnicity, Mature students, Disability, POLAR Quintiles of HE participation)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Policies in place relating to inclusive practice are clearly communicated to staff, who are supported to implement these in practice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Targets are established that relate to inclusivity (e.g. awarding gaps, retention), which are clearly communicated to staff who are supported to implement these in practice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Data are provided to staff relating to university targets around inclusivity (e.g. awarding gaps, retention). Staff are supported to interpret the data and take data-informed actions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Information about reasonable adjustments for students is provided to staff in a timely and transparent manner, and staff are supported to implement reasonable adjustments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All student-facing materials meet digital accessibility standards (e.g. closed captions, alt-text for images)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All teaching spaces and facilities are accessible to those with physical disabilities (e.g. step-free access, hearing loops installed, microphones etc)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2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9ABBDABC-25CA-41BA-8EF5-3EF1220BE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89180-2CD7-4656-B7DA-BECC37BF0B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08807E-67DB-4F6F-BB70-EBD44A12E1E3}">
  <ds:schemaRefs>
    <ds:schemaRef ds:uri="http://purl.org/dc/elements/1.1/"/>
    <ds:schemaRef ds:uri="http://schemas.microsoft.com/office/2006/metadata/properties"/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e80718d-80b4-4528-83e3-6dc87699a5b3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Structures and Processes: Senior Leader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and Processes: Senior Leader Checklist</dc:title>
  <dc:creator>Dominique Esnault</dc:creator>
  <cp:lastModifiedBy>Dominique Esnault</cp:lastModifiedBy>
  <cp:revision>1</cp:revision>
  <dcterms:created xsi:type="dcterms:W3CDTF">2023-03-25T07:57:21Z</dcterms:created>
  <dcterms:modified xsi:type="dcterms:W3CDTF">2023-03-25T07:58:50Z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