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00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50" d="100"/>
          <a:sy n="50" d="100"/>
        </p:scale>
        <p:origin x="60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2741E-F218-4AE6-B920-DDFF301AF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B34E87-51CA-4CC2-B77D-050F8879AA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2C958-E7AE-4A41-9923-51B8B71A8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8513-FB4B-4330-9620-E7D4A925E86D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CA5B3-E7B3-4A51-821C-E9F3A0D65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5F4C8-9ACF-4E06-91D4-2807F338A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DD7B-6CE4-4383-A251-EFFCDC7EE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14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A6056-2DEF-4B04-AA12-87FEA5ED6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C7846-C531-409C-B20E-804C93301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BD1802-BD2A-4FA5-9A4F-FA96779C0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8513-FB4B-4330-9620-E7D4A925E86D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91BD9-BFE7-414D-B35D-29F24431B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55611-2CD0-45A6-922D-39C117B39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DD7B-6CE4-4383-A251-EFFCDC7EE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79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79FF59-D1CF-4705-909A-A7DB87E6CD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28E0C7-073C-498A-A3DF-F3A7090FA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B5927-C0D3-4099-AD6F-EF60CA5D5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8513-FB4B-4330-9620-E7D4A925E86D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2466C-F8F7-4B39-91E0-FEE4633A2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B3B7F-5474-4790-B450-48EA22352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DD7B-6CE4-4383-A251-EFFCDC7EE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03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82E75-2B14-4B1A-BFA2-09794E358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063D2-C578-488D-82F6-3FB328DAD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D97E2-7814-4013-89F2-FC9A2104C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8513-FB4B-4330-9620-E7D4A925E86D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4DB68-ABD5-4186-9611-AA4DBCCE5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0A552-8580-4470-96AE-249B9F87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DD7B-6CE4-4383-A251-EFFCDC7EE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05CFC-ACC0-48C6-A060-A6EE799C3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4A77F-E1B3-4BB8-9CBA-D3D06F6D0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E7CFC-D24A-4950-A512-670CCAF24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8513-FB4B-4330-9620-E7D4A925E86D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360DB-C371-4874-BF7E-DE5933DB0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E5337-B4F6-456B-9D8B-D79E25E03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DD7B-6CE4-4383-A251-EFFCDC7EE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324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DD4B0-6EED-4E17-90C7-4C9D8D878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140B8-70B8-4D5B-AFBA-EAC652897C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5FF1F1-8A4B-4326-9DAD-6D17F3B34D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2939D-0603-4AEE-82B3-5B9566915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8513-FB4B-4330-9620-E7D4A925E86D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2B7763-1385-491F-8679-1AA64571D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0EA18-B835-43E0-901F-F17ACAF0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DD7B-6CE4-4383-A251-EFFCDC7EE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45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24733-7DF5-4818-9979-6B0BCEE36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128405-68E5-420C-AB91-50B4FA620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DDAFF9-3275-4C63-AA7E-542628D1E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A91740-76CF-4E5B-BBE6-34B041FF43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ED56D-BBE6-4C27-A6D7-A045A3AE9C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36EEA2-D0B2-4FCA-8F73-59C27BD92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8513-FB4B-4330-9620-E7D4A925E86D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484E3C-9E2A-4D05-A77B-7720198A8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8713F2-4AA8-41B6-9014-784910184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DD7B-6CE4-4383-A251-EFFCDC7EE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136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7DAE8-759A-4BBE-ADB7-9736DDA01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5E281B-9335-46BB-8A80-6131F9668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8513-FB4B-4330-9620-E7D4A925E86D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489ABF-D4AB-4F00-9BE3-EFA3D05DC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ED8073-64BB-455F-8B75-64B2E018F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DD7B-6CE4-4383-A251-EFFCDC7EE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57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2C74F1-997A-42EA-B546-14C592DE6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8513-FB4B-4330-9620-E7D4A925E86D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E1525D-E38E-439A-AA0A-72C4C7DDD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2F2EBE-5789-4DB1-98C5-2435C3AF9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DD7B-6CE4-4383-A251-EFFCDC7EE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48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E9CC9-EA4B-41DF-A1C5-E38C7EFBF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FBF03-BEDA-4741-810E-64262FA65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B6F142-0842-4947-AE5C-14F0AEC79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15A111-6664-4C30-BCAB-406725206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8513-FB4B-4330-9620-E7D4A925E86D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5A01ED-59D8-4B36-BAF3-291A1CF83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E879E-4008-428A-90A3-9E79F1A7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DD7B-6CE4-4383-A251-EFFCDC7EE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502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7BD37-9D39-4B70-96BE-A8DD13AFF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21124D-DB4B-4F56-AB35-A5475807E1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E918BC-C49D-4E73-9909-765DFD79A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630CD-58FA-4245-A8E6-7DAFFDA2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E8513-FB4B-4330-9620-E7D4A925E86D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B7AB-641A-41E0-9A4B-F04BECED4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34F7B-545B-475E-8E4D-5B9CCD76E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CDD7B-6CE4-4383-A251-EFFCDC7EE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811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9C3331-4B71-42B7-AD79-A0F94C1A7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7285AE-12C2-4557-BF9A-2055C1E56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9CF39-4A74-4B99-A1D3-F278FFBAA7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E8513-FB4B-4330-9620-E7D4A925E86D}" type="datetimeFigureOut">
              <a:rPr lang="en-GB" smtClean="0"/>
              <a:t>25/03/2023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3A135-2BAF-429D-B3C6-A491A4EC17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25856-E6C8-4CFF-8D31-7DBA930124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CDD7B-6CE4-4383-A251-EFFCDC7EE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38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clusiveeducationframework.info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1EEB38A9-C26F-F888-1E81-FB8BEFD20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980975" y="171772"/>
            <a:ext cx="2842425" cy="666404"/>
          </a:xfrm>
          <a:custGeom>
            <a:avLst/>
            <a:gdLst/>
            <a:ahLst/>
            <a:cxnLst/>
            <a:rect l="l" t="t" r="r" b="b"/>
            <a:pathLst>
              <a:path w="3679190" h="614680">
                <a:moveTo>
                  <a:pt x="3408057" y="0"/>
                </a:moveTo>
                <a:lnTo>
                  <a:pt x="0" y="0"/>
                </a:lnTo>
                <a:lnTo>
                  <a:pt x="0" y="614540"/>
                </a:lnTo>
                <a:lnTo>
                  <a:pt x="3408057" y="614540"/>
                </a:lnTo>
                <a:lnTo>
                  <a:pt x="3679190" y="307263"/>
                </a:lnTo>
                <a:lnTo>
                  <a:pt x="3408057" y="0"/>
                </a:lnTo>
                <a:close/>
              </a:path>
            </a:pathLst>
          </a:custGeom>
          <a:solidFill>
            <a:srgbClr val="293A60"/>
          </a:solidFill>
          <a:effectLst/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</a:endParaRPr>
          </a:p>
        </p:txBody>
      </p:sp>
      <p:sp>
        <p:nvSpPr>
          <p:cNvPr id="7" name="Title 5">
            <a:extLst>
              <a:ext uri="{FF2B5EF4-FFF2-40B4-BE49-F238E27FC236}">
                <a16:creationId xmlns:a16="http://schemas.microsoft.com/office/drawing/2014/main" id="{7FB6E3E9-A9B9-5C19-6E52-430CDD13FC2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2386" y="174220"/>
            <a:ext cx="11383122" cy="666404"/>
          </a:xfrm>
          <a:prstGeom prst="rect">
            <a:avLst/>
          </a:prstGeom>
          <a:solidFill>
            <a:srgbClr val="293A6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4000" dirty="0">
                <a:latin typeface="Manrope" pitchFamily="2" charset="0"/>
              </a:rPr>
              <a:t>Structures and Processes: 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Manrope" pitchFamily="2" charset="0"/>
                <a:ea typeface="+mn-ea"/>
                <a:cs typeface="+mn-cs"/>
              </a:rPr>
              <a:t>Programme Team Checklist</a:t>
            </a:r>
          </a:p>
        </p:txBody>
      </p:sp>
      <p:sp>
        <p:nvSpPr>
          <p:cNvPr id="4" name="object 7">
            <a:extLst>
              <a:ext uri="{FF2B5EF4-FFF2-40B4-BE49-F238E27FC236}">
                <a16:creationId xmlns:a16="http://schemas.microsoft.com/office/drawing/2014/main" id="{57D0E618-32E6-EB30-391F-311D26DC6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387" y="849207"/>
            <a:ext cx="11671018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293A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452B38CA-FB4E-D2E2-A015-E99479730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757000"/>
              </p:ext>
            </p:extLst>
          </p:nvPr>
        </p:nvGraphicFramePr>
        <p:xfrm>
          <a:off x="152383" y="1030951"/>
          <a:ext cx="11671017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8817">
                  <a:extLst>
                    <a:ext uri="{9D8B030D-6E8A-4147-A177-3AD203B41FA5}">
                      <a16:colId xmlns:a16="http://schemas.microsoft.com/office/drawing/2014/main" val="3533308900"/>
                    </a:ext>
                  </a:extLst>
                </a:gridCol>
                <a:gridCol w="554477">
                  <a:extLst>
                    <a:ext uri="{9D8B030D-6E8A-4147-A177-3AD203B41FA5}">
                      <a16:colId xmlns:a16="http://schemas.microsoft.com/office/drawing/2014/main" val="930880074"/>
                    </a:ext>
                  </a:extLst>
                </a:gridCol>
                <a:gridCol w="437744">
                  <a:extLst>
                    <a:ext uri="{9D8B030D-6E8A-4147-A177-3AD203B41FA5}">
                      <a16:colId xmlns:a16="http://schemas.microsoft.com/office/drawing/2014/main" val="2595874476"/>
                    </a:ext>
                  </a:extLst>
                </a:gridCol>
                <a:gridCol w="700392">
                  <a:extLst>
                    <a:ext uri="{9D8B030D-6E8A-4147-A177-3AD203B41FA5}">
                      <a16:colId xmlns:a16="http://schemas.microsoft.com/office/drawing/2014/main" val="510252667"/>
                    </a:ext>
                  </a:extLst>
                </a:gridCol>
                <a:gridCol w="529587">
                  <a:extLst>
                    <a:ext uri="{9D8B030D-6E8A-4147-A177-3AD203B41FA5}">
                      <a16:colId xmlns:a16="http://schemas.microsoft.com/office/drawing/2014/main" val="41707392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Manrope" pitchFamily="2" charset="0"/>
                        </a:rPr>
                        <a:t>Our programme team ensure that: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Maybe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Manrope" pitchFamily="2" charset="0"/>
                          <a:cs typeface="Mangal" panose="020B0502040204020203" pitchFamily="18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688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Manrope" pitchFamily="2" charset="0"/>
                        </a:rPr>
                        <a:t>We work in partnership with professional services teams and students to achieve inclusivity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56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We report on inclusivity issues and metrics through routine quality processes (e.g., via annual quality monitoring)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42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We work together to establish consistent terminology and ways of working across the programme, minimising 'mixed messages' where possible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1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We understand the demographics of students on our programme in terms of widening participation (e.g. Ethnicity, Mature students, Disability, POLAR Quintiles of HE participation)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96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We understand policies the university has in place relating to inclusive practice, and how to implement these in our programme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75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We understand what the university targets are that relate to inclusivity (e.g. awarding gaps, retention), and have identified actions we can take to help achieve these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293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Our programme team know how to access and interpret data relating to university targets around inclusivity (e.g. awarding gaps, retention) and take data-informed actions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231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We all know how to locate information about reasonable adjustments for students we are responsible for, and know how to implement reasonable adjustments.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223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We all use student-facing materials that meet digital accessibility standards (e.g. closed captions, alt-text for images)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320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Manrope" pitchFamily="2" charset="0"/>
                          <a:ea typeface="+mn-ea"/>
                          <a:cs typeface="+mn-cs"/>
                        </a:rPr>
                        <a:t>We review our teaching spaces and facilities to ensure accessibility for those physical disabilities (e.g. step-free access, hearing loops installed, microphones etc) and flag issues where identified (e.g. with estates)</a:t>
                      </a:r>
                      <a:endParaRPr lang="en-GB" sz="12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Manrop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Manrope" pitchFamily="2" charset="0"/>
                        <a:cs typeface="Mangal" panose="020B05020402040202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02059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A81AA17-FB4C-EFE1-1A5F-0225ED1D191E}"/>
              </a:ext>
            </a:extLst>
          </p:cNvPr>
          <p:cNvSpPr txBox="1"/>
          <p:nvPr/>
        </p:nvSpPr>
        <p:spPr>
          <a:xfrm>
            <a:off x="9509065" y="6515366"/>
            <a:ext cx="256244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Manrope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www.inclusiveeducationframework.info</a:t>
            </a:r>
            <a:endParaRPr lang="en-GB" sz="1000" dirty="0">
              <a:solidFill>
                <a:schemeClr val="tx1">
                  <a:lumMod val="95000"/>
                  <a:lumOff val="5000"/>
                </a:schemeClr>
              </a:solidFill>
              <a:latin typeface="Manrope" pitchFamily="2" charset="0"/>
            </a:endParaRPr>
          </a:p>
        </p:txBody>
      </p:sp>
      <p:sp>
        <p:nvSpPr>
          <p:cNvPr id="13" name="object 7">
            <a:extLst>
              <a:ext uri="{FF2B5EF4-FFF2-40B4-BE49-F238E27FC236}">
                <a16:creationId xmlns:a16="http://schemas.microsoft.com/office/drawing/2014/main" id="{8F95092F-759E-BF7F-5394-5DDC5A49B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383" y="6469647"/>
            <a:ext cx="11779126" cy="45719"/>
          </a:xfrm>
          <a:custGeom>
            <a:avLst/>
            <a:gdLst/>
            <a:ahLst/>
            <a:cxnLst/>
            <a:rect l="l" t="t" r="r" b="b"/>
            <a:pathLst>
              <a:path w="9777730">
                <a:moveTo>
                  <a:pt x="0" y="0"/>
                </a:moveTo>
                <a:lnTo>
                  <a:pt x="9777603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89700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B38CDD81D89F4CBD590394D2EBC70F" ma:contentTypeVersion="14" ma:contentTypeDescription="Create a new document." ma:contentTypeScope="" ma:versionID="da84845aac35ba9424a1c2d3c31bee64">
  <xsd:schema xmlns:xsd="http://www.w3.org/2001/XMLSchema" xmlns:xs="http://www.w3.org/2001/XMLSchema" xmlns:p="http://schemas.microsoft.com/office/2006/metadata/properties" xmlns:ns3="3d9a1bbb-7409-4f1c-a50f-2df601a4c4ac" xmlns:ns4="5e80718d-80b4-4528-83e3-6dc87699a5b3" targetNamespace="http://schemas.microsoft.com/office/2006/metadata/properties" ma:root="true" ma:fieldsID="02f19eca8438f004eae7d12913eca545" ns3:_="" ns4:_="">
    <xsd:import namespace="3d9a1bbb-7409-4f1c-a50f-2df601a4c4ac"/>
    <xsd:import namespace="5e80718d-80b4-4528-83e3-6dc87699a5b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MediaServiceOCR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9a1bbb-7409-4f1c-a50f-2df601a4c4a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80718d-80b4-4528-83e3-6dc87699a5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80718d-80b4-4528-83e3-6dc87699a5b3" xsi:nil="true"/>
  </documentManagement>
</p:properties>
</file>

<file path=customXml/itemProps1.xml><?xml version="1.0" encoding="utf-8"?>
<ds:datastoreItem xmlns:ds="http://schemas.openxmlformats.org/officeDocument/2006/customXml" ds:itemID="{16BD5504-0D38-4524-902A-3204AA8D40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9a1bbb-7409-4f1c-a50f-2df601a4c4ac"/>
    <ds:schemaRef ds:uri="5e80718d-80b4-4528-83e3-6dc87699a5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5719926-59BF-4DB4-AAAE-32B6D37CE1F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EEC397-A440-421C-8287-2D83853FB07C}">
  <ds:schemaRefs>
    <ds:schemaRef ds:uri="5e80718d-80b4-4528-83e3-6dc87699a5b3"/>
    <ds:schemaRef ds:uri="http://purl.org/dc/elements/1.1/"/>
    <ds:schemaRef ds:uri="http://schemas.microsoft.com/office/2006/metadata/properties"/>
    <ds:schemaRef ds:uri="3d9a1bbb-7409-4f1c-a50f-2df601a4c4a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283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Mangal</vt:lpstr>
      <vt:lpstr>Manrope</vt:lpstr>
      <vt:lpstr>Office Theme</vt:lpstr>
      <vt:lpstr>Structures and Processes: Programme Team Checklist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Structures and Processes: Programme Team Checklist</dc:title>
  <dc:creator>Dominique Esnault</dc:creator>
  <cp:lastModifiedBy>Dominique Esnault</cp:lastModifiedBy>
  <cp:revision>1</cp:revision>
  <dcterms:created xsi:type="dcterms:W3CDTF">2023-03-25T07:53:41Z</dcterms:created>
  <dcterms:modified xsi:type="dcterms:W3CDTF">2023-03-25T07:56:13Z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0x010100B7B38CDD81D89F4CBD590394D2EBC70F</vt:lpwstr>
  </property>
</Properties>
</file>