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199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FB9D1-F101-4C20-A8DF-F71D55F62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BB6E5E-4EB8-419F-B04E-A1FB6D0DF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C5C6-613C-40DB-93C6-0E67865B4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1C5CC-59A5-4353-A12D-B5034374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414377-EEB1-4AA9-938A-3394C3C6F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32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CA6B-7556-4640-8CEC-76B880E2B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012EC-93CB-4571-B5C1-4C409D0CE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D1967A-1CF0-4429-9452-DCE30B147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8804C-C818-43BC-99BB-557D9EEAB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687060-5CAC-451F-BB34-FE7838CE5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12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8B5252-32E9-4953-9A10-87D16ADB33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2FCC7E-C692-4F9D-8F9C-07C9D494E6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0A868-9246-4ECB-AD13-A6A371911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BDFCC-F5B4-434E-87D6-D02F95C4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82645-14BE-4DBD-B3DE-6114AB888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25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0221A-14AF-4B02-BEE3-095B84A8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7D2C4-02A0-48FC-BE06-676FD11FD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CFA18-2FF8-425C-989F-6847D7ED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05F85-B10C-4BB1-880E-F4E514392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5AA21-65F6-40C6-9202-91691C5A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49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BD560-D0E7-4B54-9838-B06B3EAF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B7BB1-2596-448C-9EC9-004CB9FBC6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4527-65A9-4466-8C71-0EFC23B6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36BD9-420D-4035-88C3-D03B6E48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11E17-5699-4E84-8EA6-6DD8B8E1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75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01C75-34D9-4924-B499-39027B980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C502-A243-4170-A7F5-7B3D8D5AE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6ED53F-5256-423E-AF56-F06E2E18D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8E167-D319-431D-B315-E4329A36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DEA87-330E-418E-B17E-DD22AB157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19094-AB66-41E0-8839-714D10A08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77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2DC48-A166-4008-9312-6DE9063A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D050B-81DC-4291-853D-6EF59F380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428A05-05D1-492E-B05B-775A2C969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9425A6-410F-4FF3-BF5B-4A045EEF1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2DBB8C-6412-4000-812A-9B338BFBF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90D265-9F62-4916-9C49-64CC90F8B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F9442D-AE11-49B9-972D-FB97FF9B2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7811A-CE82-43B8-91D1-0ECD9F89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1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E45C8-D0F0-4675-B6B9-87E0522DC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A1AB78-60EB-488F-911F-FC88909BF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A0B267-E3BF-4415-9E06-4AE74D54B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38F8D-2FC2-4198-A760-9109FCC9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21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629FE-8EB9-40AC-AA13-0D76188E5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EC0A8B-05C2-466A-8948-5C39453A4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071154-9D8D-4B21-A2F5-6DD9956B7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481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9C4A2-6BF6-477E-8F44-EDAA43859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DE534-FC9E-425A-A582-F11F604E0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F1AEE3-AABC-4613-BA6F-F4A334392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0507DB-746F-4876-B344-0D161602C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9BA981-831F-40D2-8E9C-87092F2D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E1BED-1415-457F-ADA6-D08A6F9B3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81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1183B-92B2-44AC-A64F-8B7A23465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52DC1-52B0-467E-9D43-6BF598288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2ABE23-66C4-4907-A062-D4B1F6FAB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B8F34-6A87-4564-ADAA-52437E98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0E58E-1E7E-48D6-AEBD-3560BCA5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B076-11DB-45E3-9424-6473E5BB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390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6DB4AF-136F-497D-A009-38F4F61FC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FD0BA-4765-486F-98EA-AD8B9215B7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4C548-378B-45E7-B875-452AFE67F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8202-2FAF-4196-84A4-5E3716644E86}" type="datetimeFigureOut">
              <a:rPr lang="en-GB" smtClean="0"/>
              <a:t>25/03/2023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09C69-37F5-4E31-BAB8-8431A5C5C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2BA361-78CF-4B66-8AFF-7653D7FF1D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7EA7-5922-465B-8D73-94676795C0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335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clusiveeducationframework.info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3">
            <a:extLst>
              <a:ext uri="{FF2B5EF4-FFF2-40B4-BE49-F238E27FC236}">
                <a16:creationId xmlns:a16="http://schemas.microsoft.com/office/drawing/2014/main" id="{8C85931C-2D88-BFB5-AB63-ABC060EE16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057896" y="205662"/>
            <a:ext cx="2842425" cy="666404"/>
          </a:xfrm>
          <a:custGeom>
            <a:avLst/>
            <a:gdLst/>
            <a:ahLst/>
            <a:cxnLst/>
            <a:rect l="l" t="t" r="r" b="b"/>
            <a:pathLst>
              <a:path w="3679190" h="614680">
                <a:moveTo>
                  <a:pt x="3408057" y="0"/>
                </a:moveTo>
                <a:lnTo>
                  <a:pt x="0" y="0"/>
                </a:lnTo>
                <a:lnTo>
                  <a:pt x="0" y="614540"/>
                </a:lnTo>
                <a:lnTo>
                  <a:pt x="3408057" y="614540"/>
                </a:lnTo>
                <a:lnTo>
                  <a:pt x="3679190" y="307263"/>
                </a:lnTo>
                <a:lnTo>
                  <a:pt x="3408057" y="0"/>
                </a:lnTo>
                <a:close/>
              </a:path>
            </a:pathLst>
          </a:custGeom>
          <a:solidFill>
            <a:srgbClr val="293A60"/>
          </a:solidFill>
          <a:ln>
            <a:noFill/>
          </a:ln>
          <a:effectLst/>
        </p:spPr>
        <p:txBody>
          <a:bodyPr wrap="square" lIns="0" tIns="0" rIns="0" bIns="0" rtlCol="0"/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4" name="object 7">
            <a:extLst>
              <a:ext uri="{FF2B5EF4-FFF2-40B4-BE49-F238E27FC236}">
                <a16:creationId xmlns:a16="http://schemas.microsoft.com/office/drawing/2014/main" id="{57D0E618-32E6-EB30-391F-311D26DC6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7" y="849207"/>
            <a:ext cx="11671018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293A6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E96FF7A-0EDF-773C-1949-2F0071172A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386" y="204364"/>
            <a:ext cx="8388713" cy="666404"/>
          </a:xfrm>
          <a:prstGeom prst="rect">
            <a:avLst/>
          </a:prstGeom>
          <a:solidFill>
            <a:srgbClr val="293A6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4000" dirty="0">
                <a:latin typeface="Manrope" pitchFamily="2" charset="0"/>
              </a:rPr>
              <a:t>Structures and Processes: 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anrope" pitchFamily="2" charset="0"/>
                <a:ea typeface="+mn-ea"/>
                <a:cs typeface="+mn-cs"/>
              </a:rPr>
              <a:t>My Checklist</a:t>
            </a:r>
          </a:p>
        </p:txBody>
      </p:sp>
      <p:sp>
        <p:nvSpPr>
          <p:cNvPr id="13" name="object 7">
            <a:extLst>
              <a:ext uri="{FF2B5EF4-FFF2-40B4-BE49-F238E27FC236}">
                <a16:creationId xmlns:a16="http://schemas.microsoft.com/office/drawing/2014/main" id="{8F95092F-759E-BF7F-5394-5DDC5A49B5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2383" y="6469647"/>
            <a:ext cx="11779126" cy="45719"/>
          </a:xfrm>
          <a:custGeom>
            <a:avLst/>
            <a:gdLst/>
            <a:ahLst/>
            <a:cxnLst/>
            <a:rect l="l" t="t" r="r" b="b"/>
            <a:pathLst>
              <a:path w="9777730">
                <a:moveTo>
                  <a:pt x="0" y="0"/>
                </a:moveTo>
                <a:lnTo>
                  <a:pt x="9777603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A81AA17-FB4C-EFE1-1A5F-0225ED1D191E}"/>
              </a:ext>
            </a:extLst>
          </p:cNvPr>
          <p:cNvSpPr txBox="1"/>
          <p:nvPr/>
        </p:nvSpPr>
        <p:spPr>
          <a:xfrm>
            <a:off x="9509065" y="6515366"/>
            <a:ext cx="256244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chemeClr val="tx1">
                    <a:lumMod val="95000"/>
                    <a:lumOff val="5000"/>
                  </a:schemeClr>
                </a:solidFill>
                <a:latin typeface="Manrope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www.inclusiveeducationframework.info</a:t>
            </a:r>
            <a:endParaRPr lang="en-GB" sz="1000" dirty="0">
              <a:solidFill>
                <a:schemeClr val="tx1">
                  <a:lumMod val="95000"/>
                  <a:lumOff val="5000"/>
                </a:schemeClr>
              </a:solidFill>
              <a:latin typeface="Manrope" pitchFamily="2" charset="0"/>
            </a:endParaRP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452B38CA-FB4E-D2E2-A015-E9947973077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2383" y="1030951"/>
          <a:ext cx="11671017" cy="52920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91811">
                  <a:extLst>
                    <a:ext uri="{9D8B030D-6E8A-4147-A177-3AD203B41FA5}">
                      <a16:colId xmlns:a16="http://schemas.microsoft.com/office/drawing/2014/main" val="3533308900"/>
                    </a:ext>
                  </a:extLst>
                </a:gridCol>
                <a:gridCol w="576507">
                  <a:extLst>
                    <a:ext uri="{9D8B030D-6E8A-4147-A177-3AD203B41FA5}">
                      <a16:colId xmlns:a16="http://schemas.microsoft.com/office/drawing/2014/main" val="930880074"/>
                    </a:ext>
                  </a:extLst>
                </a:gridCol>
                <a:gridCol w="513614">
                  <a:extLst>
                    <a:ext uri="{9D8B030D-6E8A-4147-A177-3AD203B41FA5}">
                      <a16:colId xmlns:a16="http://schemas.microsoft.com/office/drawing/2014/main" val="2595874476"/>
                    </a:ext>
                  </a:extLst>
                </a:gridCol>
                <a:gridCol w="733735">
                  <a:extLst>
                    <a:ext uri="{9D8B030D-6E8A-4147-A177-3AD203B41FA5}">
                      <a16:colId xmlns:a16="http://schemas.microsoft.com/office/drawing/2014/main" val="510252667"/>
                    </a:ext>
                  </a:extLst>
                </a:gridCol>
                <a:gridCol w="455350">
                  <a:extLst>
                    <a:ext uri="{9D8B030D-6E8A-4147-A177-3AD203B41FA5}">
                      <a16:colId xmlns:a16="http://schemas.microsoft.com/office/drawing/2014/main" val="4170739222"/>
                    </a:ext>
                  </a:extLst>
                </a:gridCol>
              </a:tblGrid>
              <a:tr h="426871">
                <a:tc>
                  <a:txBody>
                    <a:bodyPr/>
                    <a:lstStyle/>
                    <a:p>
                      <a:r>
                        <a:rPr lang="en-GB" sz="1600" dirty="0">
                          <a:latin typeface="Manrope" pitchFamily="2" charset="0"/>
                        </a:rPr>
                        <a:t>Within my personal teaching practice I ensure that: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Maybe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Manrope" pitchFamily="2" charset="0"/>
                          <a:cs typeface="Mangal" panose="020B0502040204020203" pitchFamily="18" charset="0"/>
                        </a:rPr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688377"/>
                  </a:ext>
                </a:extLst>
              </a:tr>
              <a:tr h="426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Manrope" pitchFamily="2" charset="0"/>
                        </a:rPr>
                        <a:t>I work in partnership with academic colleagues, professional services teams and students to achieve inclusivity.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567918"/>
                  </a:ext>
                </a:extLst>
              </a:tr>
              <a:tr h="426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highlight inclusivity issues to programme leaders to report on through routine quality processes (e.g. via annual quality monitoring)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442471"/>
                  </a:ext>
                </a:extLst>
              </a:tr>
              <a:tr h="526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work with others to establish consistent terminology and ways of working across the programme, minimising 'mixed messages' where possible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129286"/>
                  </a:ext>
                </a:extLst>
              </a:tr>
              <a:tr h="526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understand the demographics of students on my programme in terms of widening participation (e.g. Ethnicity, Mature students, Disability, POLAR Quintiles of HE participation)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96082"/>
                  </a:ext>
                </a:extLst>
              </a:tr>
              <a:tr h="426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understand policies the university has in place relating to inclusive practice, and how to implement these in my area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754998"/>
                  </a:ext>
                </a:extLst>
              </a:tr>
              <a:tr h="526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understand what the university targets are that relate to inclusivity (e.g. awarding gaps, retention), and have identified actions I can take to help achieve these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293754"/>
                  </a:ext>
                </a:extLst>
              </a:tr>
              <a:tr h="526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know how to access and interpret data relating to university targets around inclusivity (e.g. awarding gaps, retention) and take data-informed actions where appropriate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231391"/>
                  </a:ext>
                </a:extLst>
              </a:tr>
              <a:tr h="526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know how to locate information about reasonable adjustments for students I am responsible for, and know how to implement reasonable adjustments.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223107"/>
                  </a:ext>
                </a:extLst>
              </a:tr>
              <a:tr h="4268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use student-facing materials that meet digital accessibility standards (e.g. closed captions, alt-text for images)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320104"/>
                  </a:ext>
                </a:extLst>
              </a:tr>
              <a:tr h="52627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i="0" kern="1200" dirty="0">
                          <a:solidFill>
                            <a:schemeClr val="dk1"/>
                          </a:solidFill>
                          <a:effectLst/>
                          <a:latin typeface="Manrope" pitchFamily="2" charset="0"/>
                          <a:ea typeface="+mn-ea"/>
                          <a:cs typeface="+mn-cs"/>
                        </a:rPr>
                        <a:t>I review my teaching spaces and facilities to ensure accessibility for those physical disabilities (e.g. step-free access, hearing loops installed, microphones etc) and flag issues where identified (e.g. with estates).</a:t>
                      </a:r>
                      <a:endParaRPr lang="en-GB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Manrope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Manrope" pitchFamily="2" charset="0"/>
                        <a:cs typeface="Mangal" panose="020B05020402040202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00205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61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B38CDD81D89F4CBD590394D2EBC70F" ma:contentTypeVersion="14" ma:contentTypeDescription="Create a new document." ma:contentTypeScope="" ma:versionID="da84845aac35ba9424a1c2d3c31bee64">
  <xsd:schema xmlns:xsd="http://www.w3.org/2001/XMLSchema" xmlns:xs="http://www.w3.org/2001/XMLSchema" xmlns:p="http://schemas.microsoft.com/office/2006/metadata/properties" xmlns:ns3="3d9a1bbb-7409-4f1c-a50f-2df601a4c4ac" xmlns:ns4="5e80718d-80b4-4528-83e3-6dc87699a5b3" targetNamespace="http://schemas.microsoft.com/office/2006/metadata/properties" ma:root="true" ma:fieldsID="02f19eca8438f004eae7d12913eca545" ns3:_="" ns4:_="">
    <xsd:import namespace="3d9a1bbb-7409-4f1c-a50f-2df601a4c4ac"/>
    <xsd:import namespace="5e80718d-80b4-4528-83e3-6dc87699a5b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9a1bbb-7409-4f1c-a50f-2df601a4c4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0718d-80b4-4528-83e3-6dc87699a5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80718d-80b4-4528-83e3-6dc87699a5b3" xsi:nil="true"/>
  </documentManagement>
</p:properties>
</file>

<file path=customXml/itemProps1.xml><?xml version="1.0" encoding="utf-8"?>
<ds:datastoreItem xmlns:ds="http://schemas.openxmlformats.org/officeDocument/2006/customXml" ds:itemID="{1B15D100-4B24-4CC1-BFC9-3421F74B6A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9a1bbb-7409-4f1c-a50f-2df601a4c4ac"/>
    <ds:schemaRef ds:uri="5e80718d-80b4-4528-83e3-6dc87699a5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3551F0-96FA-49E3-84CE-B99376877D8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C4501B-A6B5-4DB4-9C74-09C8CC21365E}">
  <ds:schemaRefs>
    <ds:schemaRef ds:uri="http://schemas.microsoft.com/office/2006/metadata/properties"/>
    <ds:schemaRef ds:uri="3d9a1bbb-7409-4f1c-a50f-2df601a4c4a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e80718d-80b4-4528-83e3-6dc87699a5b3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Manrope</vt:lpstr>
      <vt:lpstr>Office Theme</vt:lpstr>
      <vt:lpstr>Structures and Processes: My Checklist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Structures and Processes: My Checklist</dc:title>
  <dc:creator>Dominique Esnault</dc:creator>
  <cp:lastModifiedBy>Dominique Esnault</cp:lastModifiedBy>
  <cp:revision>1</cp:revision>
  <dcterms:created xsi:type="dcterms:W3CDTF">2023-03-25T07:50:56Z</dcterms:created>
  <dcterms:modified xsi:type="dcterms:W3CDTF">2023-03-25T07:51:30Z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0x010100B7B38CDD81D89F4CBD590394D2EBC70F</vt:lpwstr>
  </property>
</Properties>
</file>