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01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B8514-AAB1-A23D-53B4-CA448C945E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12B560-C637-B3B2-C428-E7A24494F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0D51D-AD3D-D6A9-275D-804863C90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2AA3-327C-46D8-960F-14C3356478D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26B06-EFB4-E24F-277A-5BDABA4DE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23C2B-BC5D-097A-F9B4-693DFA089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1FF1-CBC5-4BC9-9D56-02806EF10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91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7A499-695A-D091-EE18-34A6595B9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B9C0C-1064-6735-D9D2-F2CBAC1FD8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235D5-13C6-48D4-7069-682EA3583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2AA3-327C-46D8-960F-14C3356478D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5840D-1654-4344-3468-2F6EE1098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28A66-781E-CA2D-68B0-E9190FDAC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1FF1-CBC5-4BC9-9D56-02806EF10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99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BF2757-0332-ADE9-7357-AF9653CB9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147F8-EF6F-8742-59EA-029417107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F38D9-98D1-CA02-0C5D-E529E965E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2AA3-327C-46D8-960F-14C3356478D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655EF-9672-C856-7D0A-3AEF98E11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5F632-ACC7-A15B-7C8D-2CEEB1E92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1FF1-CBC5-4BC9-9D56-02806EF10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705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A5D23-AD6A-079A-654C-F5CE2E0A7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391AB-2705-2A0C-E5BF-69BF9E22C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3C5DF-1275-D638-F823-8AE6EAB34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2AA3-327C-46D8-960F-14C3356478D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0E367-FB30-D807-FF5F-DCDD0416D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A8C2D-44C0-1E02-1089-C21CA854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1FF1-CBC5-4BC9-9D56-02806EF10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93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184C7-CF40-11C5-14B0-2AABFB8AF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F37CA8-AE59-21C6-AF5E-8C719C736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30589-42A5-2596-B688-985BB9BA8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2AA3-327C-46D8-960F-14C3356478D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D0538-53DF-7C34-F4F0-81113B839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BBF14-CEFF-FBB1-14E7-2A9C1F67C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1FF1-CBC5-4BC9-9D56-02806EF10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37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D6A82-167A-6D79-BD4C-2D33C39FC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F80EE-DEE9-0CD8-5113-23F075319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0D5B45-F92B-2D99-0F3B-EA6ABA0E6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0C6A7B-2B94-F103-490D-283059B93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2AA3-327C-46D8-960F-14C3356478D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14632E-A660-7F76-471E-DB688C023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3A03CF-546C-BE82-397A-F7E9206B6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1FF1-CBC5-4BC9-9D56-02806EF10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03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1DFEA-9256-9166-9F72-B7D6CC329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56B22B-F7AD-69D2-9EF5-8BCDA94A7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33904D-8395-B033-B5A2-36E549AF2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A9B3A4-9DC2-3AF6-B340-8B55E89704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350C1E-C9B4-6F09-64C9-8DEBDE1B2D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DE707C-699C-88B5-0DE9-EF508E7BA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2AA3-327C-46D8-960F-14C3356478D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CB66EA-6971-0248-7AD6-361F39DFC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A62D69-7973-634D-4B4E-29AFD587A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1FF1-CBC5-4BC9-9D56-02806EF10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19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28E71-3642-867C-E092-4254760EA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9DCB64-984D-3782-EC08-A30D145DC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2AA3-327C-46D8-960F-14C3356478D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F7EA33-6859-418F-7773-714CEEA49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19A9F2-BEAD-0BDE-92E4-F59AA4626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1FF1-CBC5-4BC9-9D56-02806EF10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34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E2A748-90AB-4B75-154C-3BFD56B58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2AA3-327C-46D8-960F-14C3356478D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534D68-A1AE-B1C4-308C-9CD6200C6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ACBE66-E524-6A48-66AE-BAE0159A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1FF1-CBC5-4BC9-9D56-02806EF10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17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C147A-FFB4-01F2-1165-1503C0AFF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F0998-98F3-136D-DD5E-D358965B7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99CC7B-24F3-572C-F439-D59C613C8C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5BE1E-E66C-A682-3579-284E28248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2AA3-327C-46D8-960F-14C3356478D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13AE00-7353-C6F9-BFC1-0DC543E22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D5DC06-9185-CAC2-9CD9-348BB4A3B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1FF1-CBC5-4BC9-9D56-02806EF10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08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B3A30-0715-1F29-7BBB-B0C31F000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2F3FE6-E90D-D990-DCBB-A659A3A06A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CF46F3-84D7-C003-69BF-79D725F3E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48C094-3270-8CE2-1675-02151E4A0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2AA3-327C-46D8-960F-14C3356478D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FB6C9-F605-B25E-E0E6-2F9E3CF67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31E7F-61CC-B70C-6C4B-3E8115603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1FF1-CBC5-4BC9-9D56-02806EF10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31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ACFC66-372D-545B-0F99-363A0374D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AD0D9-F78D-9973-2B22-DF338028B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97978-4752-2B61-13CC-490B418B33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82AA3-327C-46D8-960F-14C3356478D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368B6-1382-CA3E-F890-254DB12B85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D9E03-919E-032F-4138-0B9D3C0F04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E1FF1-CBC5-4BC9-9D56-02806EF10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21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clusiveeducationframework.info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452B38CA-FB4E-D2E2-A015-E99479730775}"/>
              </a:ext>
            </a:extLst>
          </p:cNvPr>
          <p:cNvGraphicFramePr>
            <a:graphicFrameLocks noGrp="1"/>
          </p:cNvGraphicFramePr>
          <p:nvPr/>
        </p:nvGraphicFramePr>
        <p:xfrm>
          <a:off x="152383" y="1030951"/>
          <a:ext cx="11671017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8817">
                  <a:extLst>
                    <a:ext uri="{9D8B030D-6E8A-4147-A177-3AD203B41FA5}">
                      <a16:colId xmlns:a16="http://schemas.microsoft.com/office/drawing/2014/main" val="3533308900"/>
                    </a:ext>
                  </a:extLst>
                </a:gridCol>
                <a:gridCol w="554477">
                  <a:extLst>
                    <a:ext uri="{9D8B030D-6E8A-4147-A177-3AD203B41FA5}">
                      <a16:colId xmlns:a16="http://schemas.microsoft.com/office/drawing/2014/main" val="930880074"/>
                    </a:ext>
                  </a:extLst>
                </a:gridCol>
                <a:gridCol w="437744">
                  <a:extLst>
                    <a:ext uri="{9D8B030D-6E8A-4147-A177-3AD203B41FA5}">
                      <a16:colId xmlns:a16="http://schemas.microsoft.com/office/drawing/2014/main" val="2595874476"/>
                    </a:ext>
                  </a:extLst>
                </a:gridCol>
                <a:gridCol w="700392">
                  <a:extLst>
                    <a:ext uri="{9D8B030D-6E8A-4147-A177-3AD203B41FA5}">
                      <a16:colId xmlns:a16="http://schemas.microsoft.com/office/drawing/2014/main" val="510252667"/>
                    </a:ext>
                  </a:extLst>
                </a:gridCol>
                <a:gridCol w="529587">
                  <a:extLst>
                    <a:ext uri="{9D8B030D-6E8A-4147-A177-3AD203B41FA5}">
                      <a16:colId xmlns:a16="http://schemas.microsoft.com/office/drawing/2014/main" val="41707392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Manrope" pitchFamily="2" charset="0"/>
                        </a:rPr>
                        <a:t>Our programme team ensure that: </a:t>
                      </a:r>
                    </a:p>
                  </a:txBody>
                  <a:tcPr>
                    <a:solidFill>
                      <a:srgbClr val="A37A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50" dirty="0">
                          <a:solidFill>
                            <a:schemeClr val="tx1"/>
                          </a:solidFill>
                          <a:latin typeface="Manrope" pitchFamily="2" charset="0"/>
                          <a:cs typeface="Mangal" panose="020B0502040204020203" pitchFamily="18" charset="0"/>
                        </a:rPr>
                        <a:t>Yes</a:t>
                      </a:r>
                    </a:p>
                  </a:txBody>
                  <a:tcPr>
                    <a:solidFill>
                      <a:srgbClr val="A37A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50" dirty="0">
                          <a:solidFill>
                            <a:schemeClr val="tx1"/>
                          </a:solidFill>
                          <a:latin typeface="Manrope" pitchFamily="2" charset="0"/>
                          <a:cs typeface="Mangal" panose="020B0502040204020203" pitchFamily="18" charset="0"/>
                        </a:rPr>
                        <a:t>No</a:t>
                      </a:r>
                    </a:p>
                  </a:txBody>
                  <a:tcPr>
                    <a:solidFill>
                      <a:srgbClr val="A37A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50" dirty="0">
                          <a:solidFill>
                            <a:schemeClr val="tx1"/>
                          </a:solidFill>
                          <a:latin typeface="Manrope" pitchFamily="2" charset="0"/>
                          <a:cs typeface="Mangal" panose="020B0502040204020203" pitchFamily="18" charset="0"/>
                        </a:rPr>
                        <a:t>Maybe</a:t>
                      </a:r>
                    </a:p>
                  </a:txBody>
                  <a:tcPr>
                    <a:solidFill>
                      <a:srgbClr val="A37A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50" dirty="0">
                          <a:solidFill>
                            <a:schemeClr val="tx1"/>
                          </a:solidFill>
                          <a:latin typeface="Manrope" pitchFamily="2" charset="0"/>
                          <a:cs typeface="Mangal" panose="020B0502040204020203" pitchFamily="18" charset="0"/>
                        </a:rPr>
                        <a:t>N/A</a:t>
                      </a:r>
                    </a:p>
                  </a:txBody>
                  <a:tcPr>
                    <a:solidFill>
                      <a:srgbClr val="A37A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688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Manrope" pitchFamily="2" charset="0"/>
                        </a:rPr>
                        <a:t>Our programme team provide our students with clear information about commonly used academic terminology, degree classifications and institutional conventions throughout their programme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56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Our programme team systematically identify and support 'at risk' students (e.g. those with low engagement), and refer students to professional services teams where appropriate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42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Our programme team review individual student academic progress (e.g. after exam boards), discuss this with students, and intervene where appropriate.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12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Our programme embeds or signposts towards structured tools and resources designed to encourage student self-management, self-belief, and aspiration where available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96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We know how to signpost students to relevant support and personal development services within the university (e.g. academic skills support, dyslexia support, bereavement support)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754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Our programme embeds careers guidance and related schemes (e.g. entrepreneurship scheme, Employability award), and relates these to personal ambitions of our students where possible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293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Our programme includes diverse and successful alumni/career role models in student facing materials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231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Our programme embeds opportunities for all students to work with employers, develop personal networks and reflect on self development and career goals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223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We design placements and external opportunities on our programme to be inclusive, particularly for those with caring responsibilities, health conditions, financial constraints etc.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320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We support all our students to access appropriate external mentorship programmes, networking and self-development opportunities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020598"/>
                  </a:ext>
                </a:extLst>
              </a:tr>
            </a:tbl>
          </a:graphicData>
        </a:graphic>
      </p:graphicFrame>
      <p:sp>
        <p:nvSpPr>
          <p:cNvPr id="8" name="object 3">
            <a:extLst>
              <a:ext uri="{FF2B5EF4-FFF2-40B4-BE49-F238E27FC236}">
                <a16:creationId xmlns:a16="http://schemas.microsoft.com/office/drawing/2014/main" id="{2661637B-F360-27FC-A643-E7000BC5A7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759060" y="174220"/>
            <a:ext cx="1731006" cy="666404"/>
          </a:xfrm>
          <a:custGeom>
            <a:avLst/>
            <a:gdLst/>
            <a:ahLst/>
            <a:cxnLst/>
            <a:rect l="l" t="t" r="r" b="b"/>
            <a:pathLst>
              <a:path w="3679190" h="614680">
                <a:moveTo>
                  <a:pt x="3408057" y="0"/>
                </a:moveTo>
                <a:lnTo>
                  <a:pt x="0" y="0"/>
                </a:lnTo>
                <a:lnTo>
                  <a:pt x="0" y="614540"/>
                </a:lnTo>
                <a:lnTo>
                  <a:pt x="3408057" y="614540"/>
                </a:lnTo>
                <a:lnTo>
                  <a:pt x="3679190" y="307263"/>
                </a:lnTo>
                <a:lnTo>
                  <a:pt x="3408057" y="0"/>
                </a:lnTo>
                <a:close/>
              </a:path>
            </a:pathLst>
          </a:custGeom>
          <a:solidFill>
            <a:srgbClr val="A37AC1"/>
          </a:solidFill>
          <a:ln>
            <a:noFill/>
          </a:ln>
          <a:effectLst/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</a:endParaRPr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9DDA7733-6F9F-AABE-E83E-EF2C98E6B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152385" y="6423927"/>
            <a:ext cx="11671018" cy="45719"/>
          </a:xfrm>
          <a:custGeom>
            <a:avLst/>
            <a:gdLst/>
            <a:ahLst/>
            <a:cxnLst/>
            <a:rect l="l" t="t" r="r" b="b"/>
            <a:pathLst>
              <a:path w="9777730">
                <a:moveTo>
                  <a:pt x="0" y="0"/>
                </a:moveTo>
                <a:lnTo>
                  <a:pt x="9777603" y="0"/>
                </a:lnTo>
              </a:path>
            </a:pathLst>
          </a:custGeom>
          <a:ln w="38100">
            <a:solidFill>
              <a:srgbClr val="A37A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DE2F08-A2D6-4867-A753-41F115F12A06}"/>
              </a:ext>
            </a:extLst>
          </p:cNvPr>
          <p:cNvSpPr txBox="1"/>
          <p:nvPr/>
        </p:nvSpPr>
        <p:spPr>
          <a:xfrm>
            <a:off x="9410140" y="6525157"/>
            <a:ext cx="25624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Manrope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www.inclusiveeducationframework.info</a:t>
            </a:r>
            <a:endParaRPr lang="en-GB" sz="1000" dirty="0">
              <a:solidFill>
                <a:schemeClr val="tx1">
                  <a:lumMod val="95000"/>
                  <a:lumOff val="5000"/>
                </a:schemeClr>
              </a:solidFill>
              <a:latin typeface="Manrope" pitchFamily="2" charset="0"/>
            </a:endParaRPr>
          </a:p>
        </p:txBody>
      </p:sp>
      <p:sp>
        <p:nvSpPr>
          <p:cNvPr id="11" name="object 7">
            <a:extLst>
              <a:ext uri="{FF2B5EF4-FFF2-40B4-BE49-F238E27FC236}">
                <a16:creationId xmlns:a16="http://schemas.microsoft.com/office/drawing/2014/main" id="{8B818A6F-3DA3-BCB7-E2A7-413AF58DE8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387" y="849207"/>
            <a:ext cx="11671018" cy="45719"/>
          </a:xfrm>
          <a:custGeom>
            <a:avLst/>
            <a:gdLst/>
            <a:ahLst/>
            <a:cxnLst/>
            <a:rect l="l" t="t" r="r" b="b"/>
            <a:pathLst>
              <a:path w="9777730">
                <a:moveTo>
                  <a:pt x="0" y="0"/>
                </a:moveTo>
                <a:lnTo>
                  <a:pt x="9777603" y="0"/>
                </a:lnTo>
              </a:path>
            </a:pathLst>
          </a:custGeom>
          <a:ln w="38100">
            <a:solidFill>
              <a:srgbClr val="A37AC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Title 5">
            <a:extLst>
              <a:ext uri="{FF2B5EF4-FFF2-40B4-BE49-F238E27FC236}">
                <a16:creationId xmlns:a16="http://schemas.microsoft.com/office/drawing/2014/main" id="{55F173C5-4A94-E9FB-0138-0E478F87721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2386" y="174220"/>
            <a:ext cx="10144139" cy="666404"/>
          </a:xfrm>
          <a:prstGeom prst="rect">
            <a:avLst/>
          </a:prstGeom>
          <a:solidFill>
            <a:srgbClr val="A37AC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anrope" pitchFamily="2" charset="0"/>
                <a:ea typeface="+mn-ea"/>
                <a:cs typeface="+mn-cs"/>
              </a:rPr>
              <a:t>Pathways to Success: Programme Team Checklist</a:t>
            </a:r>
          </a:p>
        </p:txBody>
      </p:sp>
    </p:spTree>
    <p:extLst>
      <p:ext uri="{BB962C8B-B14F-4D97-AF65-F5344CB8AC3E}">
        <p14:creationId xmlns:p14="http://schemas.microsoft.com/office/powerpoint/2010/main" val="2309943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Manrope</vt:lpstr>
      <vt:lpstr>Office Theme</vt:lpstr>
      <vt:lpstr>Pathways to Success: Programme Team Checklist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Pathways to Success: Programme Team Checklist</dc:title>
  <dc:creator>Tom Tomlinson</dc:creator>
  <cp:lastModifiedBy>Tom Tomlinson</cp:lastModifiedBy>
  <cp:revision>1</cp:revision>
  <dcterms:created xsi:type="dcterms:W3CDTF">2023-05-10T09:36:32Z</dcterms:created>
  <dcterms:modified xsi:type="dcterms:W3CDTF">2023-05-10T09:37:12Z</dcterms:modified>
</cp:coreProperties>
</file>