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01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6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E4ED96-4723-BCDA-2875-6DB5E0C7E9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C89DDB-5493-39A9-1EBC-886141A374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57BA1C-F50C-7443-99D0-E49BA1D2C6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7407E-D811-47AF-B66F-2723FAAC8EE8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4B2FE2-CF42-0051-3318-D87E92E77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545FDF-FD3A-32A3-E569-7C1849A00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39694-84A0-4BA9-AD68-D02F114814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4947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38A179-B846-BF5D-E8CF-61EFCE107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FB33C6-4548-616A-52F6-FDC74EC924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228BB5-42F6-4B42-3595-97843B08A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7407E-D811-47AF-B66F-2723FAAC8EE8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0A8547-A313-B945-FB13-5A46F5C5CA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A6E11-7528-2CE3-EDB4-CE0BAD647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39694-84A0-4BA9-AD68-D02F114814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0267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66CD52-D262-8BC5-3FA6-3602E30FCB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7B1A2B-BC66-8616-9D69-59B85E808A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DF146A-8B20-752C-FB4A-5A28C9FB5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7407E-D811-47AF-B66F-2723FAAC8EE8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35C435-511F-C809-F825-26B439F72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B5C4FF-8AA2-38B0-0E26-FBBB26484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39694-84A0-4BA9-AD68-D02F114814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1675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375ECF-597E-EB94-483B-2E6405E420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9B23CA-CB5A-398B-F046-E8546F7AF7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095670-5D25-A08B-9939-EF7325E17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7407E-D811-47AF-B66F-2723FAAC8EE8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A9F667-4F81-36B0-75A8-4C144554A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15E440-FEC0-B3B4-027D-1A0EE237BC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39694-84A0-4BA9-AD68-D02F114814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1252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1E2C2C-8314-2FE9-8E3D-EE236BA330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3F36C8-13D9-600F-75C4-9639370F99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8A8DF7-1B68-65AC-1628-89C19BCF4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7407E-D811-47AF-B66F-2723FAAC8EE8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0F957C-0F2E-5133-D40D-7E64D51A57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BC2188-8BE1-A139-29CC-E385E1330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39694-84A0-4BA9-AD68-D02F114814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6258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EEAFF-C920-9AD7-CF66-A4095C12E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227356-868B-36A3-A501-FEFA0178BC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566D18-5454-B95F-FCC5-DC584E486C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205D26-484E-8DFC-F665-7650C8CD8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7407E-D811-47AF-B66F-2723FAAC8EE8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29F1D1-1513-32CE-E887-39B0E0274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E0F123-F745-8835-A251-29CEB0BA5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39694-84A0-4BA9-AD68-D02F114814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021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3F241A-8984-F63F-5788-C9073EE95F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4BC27E-3B16-7F0A-28D2-852281E0F6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7061A0-67A2-F716-A234-CB913DBBD4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5630F10-ED51-E6C6-35F2-B2CCE60D1A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D121C6F-DF63-5911-AB17-3034AB1569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CFA1877-2CCD-BA34-7D0B-2E07AE808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7407E-D811-47AF-B66F-2723FAAC8EE8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D12FD1B-A0D9-2A87-2C48-1098C6517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7110A5E-086E-2A1D-02CB-94AA4F206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39694-84A0-4BA9-AD68-D02F114814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8869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43EE4F-953D-759D-E468-9F18256DC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C59228B-41D0-415D-0AEB-67F3B53207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7407E-D811-47AF-B66F-2723FAAC8EE8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9597691-37BF-D12B-1359-C4C2D8B632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AB2BAF-05C9-0D82-1CF7-616A24299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39694-84A0-4BA9-AD68-D02F114814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5670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F1A0A3-6724-AD25-D978-3288F8E7FA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7407E-D811-47AF-B66F-2723FAAC8EE8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D73FCFF-35AE-7058-6F60-46BC9D991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8FA76B-E551-CB95-BF54-C1347EEF6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39694-84A0-4BA9-AD68-D02F114814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059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BC4230-C562-9A14-9ACE-2BE71DCBC2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00C093-6849-7048-E253-E7C6F59F66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02E5D0-01B9-9AB9-7059-1EE0BF0075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A6808E-9420-C343-D0EC-04E665480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7407E-D811-47AF-B66F-2723FAAC8EE8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67FCC3-62AB-71E0-813A-5198FC8B93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3F8256-F6BF-2E19-97E3-36E1CA629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39694-84A0-4BA9-AD68-D02F114814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3098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5D2F50-3FCC-E3D4-F325-F7FDFE1A6D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0DA748F-88F2-B67A-16D1-ED8174B8C7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1DF75B-9ECE-F878-AFB2-01315BC09B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561653-C682-6F9B-C72C-04428B7C7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7407E-D811-47AF-B66F-2723FAAC8EE8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9CA55F-F3B5-413B-23E1-B69D8BC85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DB8D6F-8421-088A-65D9-34A36A43D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39694-84A0-4BA9-AD68-D02F114814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037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AAA6D24-26A7-9395-0752-4F5DC8DB99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2CCC8C-33FE-74E7-168B-3BE99EC3B8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D7722A-2CA8-881C-A9BA-A4F911603F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E7407E-D811-47AF-B66F-2723FAAC8EE8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72FC51-7F8D-D024-D096-5A3E6F7C9A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40D3B5-8865-84B2-B36C-03166FDBBD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39694-84A0-4BA9-AD68-D02F114814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630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clusiveeducationframework.info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0E4EC773-851E-29FC-1BA7-84FC62184675}"/>
              </a:ext>
            </a:extLst>
          </p:cNvPr>
          <p:cNvGraphicFramePr>
            <a:graphicFrameLocks noGrp="1"/>
          </p:cNvGraphicFramePr>
          <p:nvPr/>
        </p:nvGraphicFramePr>
        <p:xfrm>
          <a:off x="152383" y="1030951"/>
          <a:ext cx="11671017" cy="4312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48817">
                  <a:extLst>
                    <a:ext uri="{9D8B030D-6E8A-4147-A177-3AD203B41FA5}">
                      <a16:colId xmlns:a16="http://schemas.microsoft.com/office/drawing/2014/main" val="3533308900"/>
                    </a:ext>
                  </a:extLst>
                </a:gridCol>
                <a:gridCol w="554477">
                  <a:extLst>
                    <a:ext uri="{9D8B030D-6E8A-4147-A177-3AD203B41FA5}">
                      <a16:colId xmlns:a16="http://schemas.microsoft.com/office/drawing/2014/main" val="930880074"/>
                    </a:ext>
                  </a:extLst>
                </a:gridCol>
                <a:gridCol w="437744">
                  <a:extLst>
                    <a:ext uri="{9D8B030D-6E8A-4147-A177-3AD203B41FA5}">
                      <a16:colId xmlns:a16="http://schemas.microsoft.com/office/drawing/2014/main" val="2595874476"/>
                    </a:ext>
                  </a:extLst>
                </a:gridCol>
                <a:gridCol w="700392">
                  <a:extLst>
                    <a:ext uri="{9D8B030D-6E8A-4147-A177-3AD203B41FA5}">
                      <a16:colId xmlns:a16="http://schemas.microsoft.com/office/drawing/2014/main" val="510252667"/>
                    </a:ext>
                  </a:extLst>
                </a:gridCol>
                <a:gridCol w="529587">
                  <a:extLst>
                    <a:ext uri="{9D8B030D-6E8A-4147-A177-3AD203B41FA5}">
                      <a16:colId xmlns:a16="http://schemas.microsoft.com/office/drawing/2014/main" val="41707392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Manrope" pitchFamily="2" charset="0"/>
                        </a:rPr>
                        <a:t>Our programme team ensure that: </a:t>
                      </a:r>
                    </a:p>
                  </a:txBody>
                  <a:tcPr>
                    <a:solidFill>
                      <a:srgbClr val="A37AC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  <a:latin typeface="Manrope" pitchFamily="2" charset="0"/>
                          <a:cs typeface="Mangal" panose="020B0502040204020203" pitchFamily="18" charset="0"/>
                        </a:rPr>
                        <a:t>Yes</a:t>
                      </a:r>
                    </a:p>
                  </a:txBody>
                  <a:tcPr>
                    <a:solidFill>
                      <a:srgbClr val="A37AC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50" dirty="0">
                          <a:solidFill>
                            <a:schemeClr val="tx1"/>
                          </a:solidFill>
                          <a:latin typeface="Manrope" pitchFamily="2" charset="0"/>
                          <a:cs typeface="Mangal" panose="020B0502040204020203" pitchFamily="18" charset="0"/>
                        </a:rPr>
                        <a:t>No</a:t>
                      </a:r>
                    </a:p>
                  </a:txBody>
                  <a:tcPr>
                    <a:solidFill>
                      <a:srgbClr val="A37AC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50" dirty="0">
                          <a:solidFill>
                            <a:schemeClr val="tx1"/>
                          </a:solidFill>
                          <a:latin typeface="Manrope" pitchFamily="2" charset="0"/>
                          <a:cs typeface="Mangal" panose="020B0502040204020203" pitchFamily="18" charset="0"/>
                        </a:rPr>
                        <a:t>Maybe</a:t>
                      </a:r>
                    </a:p>
                  </a:txBody>
                  <a:tcPr>
                    <a:solidFill>
                      <a:srgbClr val="A37AC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50" dirty="0">
                          <a:solidFill>
                            <a:schemeClr val="tx1"/>
                          </a:solidFill>
                          <a:latin typeface="Manrope" pitchFamily="2" charset="0"/>
                          <a:cs typeface="Mangal" panose="020B0502040204020203" pitchFamily="18" charset="0"/>
                        </a:rPr>
                        <a:t>N/A</a:t>
                      </a:r>
                    </a:p>
                  </a:txBody>
                  <a:tcPr>
                    <a:solidFill>
                      <a:srgbClr val="A37A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66883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Manrope" pitchFamily="2" charset="0"/>
                        </a:rPr>
                        <a:t>I provide students with clear information about commonly used academic terminology, degree classifications and institutional conventions throughout their programme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4567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dk1"/>
                          </a:solidFill>
                          <a:effectLst/>
                          <a:latin typeface="Manrope" pitchFamily="2" charset="0"/>
                          <a:ea typeface="+mn-ea"/>
                          <a:cs typeface="+mn-cs"/>
                        </a:rPr>
                        <a:t>I systematically identify and support 'at risk' students that I am responsible for (e.g. those with low engagement), and refer students to professional services teams where appropriate</a:t>
                      </a:r>
                      <a:endParaRPr lang="en-GB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Manrop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4424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dk1"/>
                          </a:solidFill>
                          <a:effectLst/>
                          <a:latin typeface="Manrope" pitchFamily="2" charset="0"/>
                          <a:ea typeface="+mn-ea"/>
                          <a:cs typeface="+mn-cs"/>
                        </a:rPr>
                        <a:t>I review individual academic progress of students I am responsible for (e.g. after exam boards), discuss this with students, and intervene where appropriate.</a:t>
                      </a:r>
                      <a:endParaRPr lang="en-GB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Manrop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31292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dk1"/>
                          </a:solidFill>
                          <a:effectLst/>
                          <a:latin typeface="Manrope" pitchFamily="2" charset="0"/>
                          <a:ea typeface="+mn-ea"/>
                          <a:cs typeface="+mn-cs"/>
                        </a:rPr>
                        <a:t>I embed or signpost towards structured tools and resources designed to encourage student self-management, self-belief, and aspiration where available</a:t>
                      </a:r>
                      <a:endParaRPr lang="en-GB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Manrop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296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dk1"/>
                          </a:solidFill>
                          <a:effectLst/>
                          <a:latin typeface="Manrope" pitchFamily="2" charset="0"/>
                          <a:ea typeface="+mn-ea"/>
                          <a:cs typeface="+mn-cs"/>
                        </a:rPr>
                        <a:t>I include diverse and successful alumni/career role models within my teaching</a:t>
                      </a:r>
                      <a:endParaRPr lang="en-GB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Manrop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8754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dk1"/>
                          </a:solidFill>
                          <a:effectLst/>
                          <a:latin typeface="Manrope" pitchFamily="2" charset="0"/>
                          <a:ea typeface="+mn-ea"/>
                          <a:cs typeface="+mn-cs"/>
                        </a:rPr>
                        <a:t>I embed careers guidance and related schemes in my teaching (e.g. entrepreneurship scheme, Employability awards), and relate these to personal ambitions of my students where possible</a:t>
                      </a:r>
                      <a:endParaRPr lang="en-GB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Manrop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02937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dk1"/>
                          </a:solidFill>
                          <a:effectLst/>
                          <a:latin typeface="Manrope" pitchFamily="2" charset="0"/>
                          <a:ea typeface="+mn-ea"/>
                          <a:cs typeface="+mn-cs"/>
                        </a:rPr>
                        <a:t>Within my teaching, I embed opportunities for all students to work with employers, develop personal networks and reflect on self development and career goals</a:t>
                      </a:r>
                      <a:endParaRPr lang="en-GB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Manrop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72231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dk1"/>
                          </a:solidFill>
                          <a:effectLst/>
                          <a:latin typeface="Manrope" pitchFamily="2" charset="0"/>
                          <a:ea typeface="+mn-ea"/>
                          <a:cs typeface="+mn-cs"/>
                        </a:rPr>
                        <a:t>I offer placements and external opportunities that are designed to be inclusive, particularly for those with caring responsibilities, health conditions, financial constraints etc.</a:t>
                      </a:r>
                      <a:endParaRPr lang="en-GB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Manrop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03201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dk1"/>
                          </a:solidFill>
                          <a:effectLst/>
                          <a:latin typeface="Manrope" pitchFamily="2" charset="0"/>
                          <a:ea typeface="+mn-ea"/>
                          <a:cs typeface="+mn-cs"/>
                        </a:rPr>
                        <a:t>I support all of my students to access appropriate external mentorship programmes, networking and self-development opportunities</a:t>
                      </a:r>
                      <a:endParaRPr lang="en-GB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Manrop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0020598"/>
                  </a:ext>
                </a:extLst>
              </a:tr>
            </a:tbl>
          </a:graphicData>
        </a:graphic>
      </p:graphicFrame>
      <p:sp>
        <p:nvSpPr>
          <p:cNvPr id="3" name="object 3">
            <a:extLst>
              <a:ext uri="{FF2B5EF4-FFF2-40B4-BE49-F238E27FC236}">
                <a16:creationId xmlns:a16="http://schemas.microsoft.com/office/drawing/2014/main" id="{1C280CE5-FE1A-3BF2-901E-0A5513EF9B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745559" y="174220"/>
            <a:ext cx="1731006" cy="666404"/>
          </a:xfrm>
          <a:custGeom>
            <a:avLst/>
            <a:gdLst/>
            <a:ahLst/>
            <a:cxnLst/>
            <a:rect l="l" t="t" r="r" b="b"/>
            <a:pathLst>
              <a:path w="3679190" h="614680">
                <a:moveTo>
                  <a:pt x="3408057" y="0"/>
                </a:moveTo>
                <a:lnTo>
                  <a:pt x="0" y="0"/>
                </a:lnTo>
                <a:lnTo>
                  <a:pt x="0" y="614540"/>
                </a:lnTo>
                <a:lnTo>
                  <a:pt x="3408057" y="614540"/>
                </a:lnTo>
                <a:lnTo>
                  <a:pt x="3679190" y="307263"/>
                </a:lnTo>
                <a:lnTo>
                  <a:pt x="3408057" y="0"/>
                </a:lnTo>
                <a:close/>
              </a:path>
            </a:pathLst>
          </a:custGeom>
          <a:solidFill>
            <a:srgbClr val="A37AC1"/>
          </a:solidFill>
          <a:ln>
            <a:noFill/>
          </a:ln>
          <a:effectLst/>
        </p:spPr>
        <p:txBody>
          <a:bodyPr wrap="square" lIns="0" tIns="0" rIns="0" bIns="0" rtlCol="0"/>
          <a:lstStyle/>
          <a:p>
            <a:endParaRPr dirty="0">
              <a:solidFill>
                <a:schemeClr val="bg1"/>
              </a:solidFill>
            </a:endParaRPr>
          </a:p>
        </p:txBody>
      </p:sp>
      <p:sp>
        <p:nvSpPr>
          <p:cNvPr id="7" name="object 7">
            <a:extLst>
              <a:ext uri="{FF2B5EF4-FFF2-40B4-BE49-F238E27FC236}">
                <a16:creationId xmlns:a16="http://schemas.microsoft.com/office/drawing/2014/main" id="{84F33394-7EAC-F7F6-8341-11F5A0578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flipV="1">
            <a:off x="152385" y="6423927"/>
            <a:ext cx="11671018" cy="45719"/>
          </a:xfrm>
          <a:custGeom>
            <a:avLst/>
            <a:gdLst/>
            <a:ahLst/>
            <a:cxnLst/>
            <a:rect l="l" t="t" r="r" b="b"/>
            <a:pathLst>
              <a:path w="9777730">
                <a:moveTo>
                  <a:pt x="0" y="0"/>
                </a:moveTo>
                <a:lnTo>
                  <a:pt x="9777603" y="0"/>
                </a:lnTo>
              </a:path>
            </a:pathLst>
          </a:custGeom>
          <a:ln w="38100">
            <a:solidFill>
              <a:srgbClr val="A37AC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C647513-F5C9-95A7-7C69-2D7EEF381899}"/>
              </a:ext>
            </a:extLst>
          </p:cNvPr>
          <p:cNvSpPr txBox="1"/>
          <p:nvPr/>
        </p:nvSpPr>
        <p:spPr>
          <a:xfrm>
            <a:off x="9410140" y="6525157"/>
            <a:ext cx="2562447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Manrope" pitchFamily="2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www.inclusiveeducationframework.info</a:t>
            </a:r>
            <a:endParaRPr lang="en-GB" sz="1000" dirty="0">
              <a:solidFill>
                <a:schemeClr val="tx1">
                  <a:lumMod val="95000"/>
                  <a:lumOff val="5000"/>
                </a:schemeClr>
              </a:solidFill>
              <a:latin typeface="Manrope" pitchFamily="2" charset="0"/>
            </a:endParaRPr>
          </a:p>
        </p:txBody>
      </p:sp>
      <p:sp>
        <p:nvSpPr>
          <p:cNvPr id="9" name="object 7">
            <a:extLst>
              <a:ext uri="{FF2B5EF4-FFF2-40B4-BE49-F238E27FC236}">
                <a16:creationId xmlns:a16="http://schemas.microsoft.com/office/drawing/2014/main" id="{B7C7193D-FACF-75C8-E2EC-FD32D6259E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52387" y="849207"/>
            <a:ext cx="11671018" cy="45719"/>
          </a:xfrm>
          <a:custGeom>
            <a:avLst/>
            <a:gdLst/>
            <a:ahLst/>
            <a:cxnLst/>
            <a:rect l="l" t="t" r="r" b="b"/>
            <a:pathLst>
              <a:path w="9777730">
                <a:moveTo>
                  <a:pt x="0" y="0"/>
                </a:moveTo>
                <a:lnTo>
                  <a:pt x="9777603" y="0"/>
                </a:lnTo>
              </a:path>
            </a:pathLst>
          </a:custGeom>
          <a:ln w="38100">
            <a:solidFill>
              <a:srgbClr val="A37AC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Title 5">
            <a:extLst>
              <a:ext uri="{FF2B5EF4-FFF2-40B4-BE49-F238E27FC236}">
                <a16:creationId xmlns:a16="http://schemas.microsoft.com/office/drawing/2014/main" id="{C2479D93-C06F-4A2E-A4C2-5F49F194F66D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52386" y="174220"/>
            <a:ext cx="7143764" cy="666404"/>
          </a:xfrm>
          <a:prstGeom prst="rect">
            <a:avLst/>
          </a:prstGeom>
          <a:solidFill>
            <a:srgbClr val="A37AC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Manrope" pitchFamily="2" charset="0"/>
                <a:ea typeface="+mn-ea"/>
                <a:cs typeface="+mn-cs"/>
              </a:rPr>
              <a:t>Pathways to Success: My Checklist</a:t>
            </a:r>
          </a:p>
        </p:txBody>
      </p:sp>
    </p:spTree>
    <p:extLst>
      <p:ext uri="{BB962C8B-B14F-4D97-AF65-F5344CB8AC3E}">
        <p14:creationId xmlns:p14="http://schemas.microsoft.com/office/powerpoint/2010/main" val="6359832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242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Manrope</vt:lpstr>
      <vt:lpstr>Office Theme</vt:lpstr>
      <vt:lpstr>Pathways to Success: My Checklist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Pathways to Success: My Checklist</dc:title>
  <dc:creator>Tom Tomlinson</dc:creator>
  <cp:lastModifiedBy>Tom Tomlinson</cp:lastModifiedBy>
  <cp:revision>1</cp:revision>
  <dcterms:created xsi:type="dcterms:W3CDTF">2023-05-10T09:37:56Z</dcterms:created>
  <dcterms:modified xsi:type="dcterms:W3CDTF">2023-05-10T09:38:16Z</dcterms:modified>
</cp:coreProperties>
</file>