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01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B3F38-7FB3-20F5-9E4A-72229108B4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C83861-0613-54D8-DBC4-B8C81E580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B6582-AFF2-EA06-DEA8-AE3A64A04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BF43-E966-45C2-9580-4188DD906BE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F4DDD-D189-5933-0C35-061339253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581E6-E110-6429-522E-97AC6762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B990-03FF-489D-A1FC-125AF7B3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49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ABFC2-F009-1DA6-6FCE-73EA968AF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CC0E61-7F1A-CF13-A4F5-3577F60D0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F0192-A9DE-74C6-BB9D-BF2E73AE4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BF43-E966-45C2-9580-4188DD906BE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1B19F-2800-AC46-C65C-45F61C377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A546C-4223-A094-AB76-38FEB0109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B990-03FF-489D-A1FC-125AF7B3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57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621F4D-A8D7-46A4-FC28-893E1E3014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4B57FC-AB8E-5D8F-7482-39C880BA3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46F0A-8698-6E1D-1D39-1A4721B8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BF43-E966-45C2-9580-4188DD906BE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423AE-9A17-C11B-07D8-5FB043DF2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FA7F5-18D7-4E37-85B1-D1AEE589B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B990-03FF-489D-A1FC-125AF7B3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00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58072-69CA-CE42-B699-C43EDCFB0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33383-C4A0-F881-4307-17EDAC336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C4276-4CB6-3834-F547-DA527A1D0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BF43-E966-45C2-9580-4188DD906BE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BEDE1-692F-C82F-30A9-BCF73925D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568C5-80D8-AE91-9373-C2D136CC3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B990-03FF-489D-A1FC-125AF7B3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344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0F46D-AD35-3155-FCDB-6779AC2D7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A1C51-E55E-3325-06EE-ED543B9C7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CF2C6-1BA8-89AA-EA61-FF5EB33BE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BF43-E966-45C2-9580-4188DD906BE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C1368-1FE5-BF94-02E5-CF0269835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686F6-4EB3-A0D7-7607-30E3EE0B4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B990-03FF-489D-A1FC-125AF7B3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729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94C6A-F21F-0E48-2E19-732B3BE07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F5713-DCDB-C79B-6DFD-3648C2C17F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70DF3-740B-C977-65F7-551166B51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17540A-708A-B870-96EB-9EADFE551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BF43-E966-45C2-9580-4188DD906BE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F56D8-1C11-9CD7-0637-9CF0B0617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6EE5B-9C8E-158B-22FB-B59D2C111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B990-03FF-489D-A1FC-125AF7B3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265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7E6C7-021F-2416-A50B-87850E63A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330D9-1B57-9FFD-DE20-F69C6C7EB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CD70EB-2813-71FC-D365-E1480DBEF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DDAC1F-A94A-90C5-FE02-D63C96249A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DA56A0-4BEF-6974-8F06-468BC882B9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575B18-8394-7F33-B5D1-542F7CCC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BF43-E966-45C2-9580-4188DD906BE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24F084-F182-6360-8CD5-D254E3174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AABDB7-CD47-CE04-A4A3-BE69281E9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B990-03FF-489D-A1FC-125AF7B3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994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01E02-187B-D3B9-78EC-57BB88F1D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568931-C827-8FBF-6B07-219434467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BF43-E966-45C2-9580-4188DD906BE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868329-1F1F-B1FC-EB51-FECF566FD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DB9720-A613-8053-58CC-788C30416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B990-03FF-489D-A1FC-125AF7B3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50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248A68-62B9-7656-03ED-66A5F0B87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BF43-E966-45C2-9580-4188DD906BE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F2F302-F86F-866E-4DE6-5A0B948C9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1CB79-959E-C419-DEB7-0B081D6EB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B990-03FF-489D-A1FC-125AF7B3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96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DA323-8843-8B17-B405-1503A380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E695E-941B-0E3A-0646-D4EC7F1F1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473589-EC23-D1E8-5F83-0B9B659B4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F68A6-5DE2-31F6-682B-5E53D02B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BF43-E966-45C2-9580-4188DD906BE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B03C5-859C-62FA-587D-6ABCE642F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13EC3-9988-AC2B-690B-631CD8D57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B990-03FF-489D-A1FC-125AF7B3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7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E4A71-5EE1-A122-C148-CF81D01B0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E5424F-66FB-E17E-76D1-201410C47A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F1D24E-7BEB-5710-C14C-37FFB6E88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478ADD-F72A-3AFD-1221-AE6C6D334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BF43-E966-45C2-9580-4188DD906BE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9C1479-EA1C-311D-FD71-5EDAF8BA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142C82-AF55-61D0-CDC0-2CAA8F0D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B990-03FF-489D-A1FC-125AF7B3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102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8BA565-8381-4982-CE1C-0F22F8B5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D569E8-0FAF-578B-BA87-67F8054C1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31CB5-348E-37E9-4ECB-01863BF892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BF43-E966-45C2-9580-4188DD906BE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87148-4487-B48C-2EBE-C9AD76C22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FDC1-CB35-95BB-7D14-CF54B12376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DB990-03FF-489D-A1FC-125AF7B3BE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06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clusiveeducationframework.info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452B38CA-FB4E-D2E2-A015-E99479730775}"/>
              </a:ext>
            </a:extLst>
          </p:cNvPr>
          <p:cNvGraphicFramePr>
            <a:graphicFrameLocks noGrp="1"/>
          </p:cNvGraphicFramePr>
          <p:nvPr/>
        </p:nvGraphicFramePr>
        <p:xfrm>
          <a:off x="152383" y="1030951"/>
          <a:ext cx="11671017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8817">
                  <a:extLst>
                    <a:ext uri="{9D8B030D-6E8A-4147-A177-3AD203B41FA5}">
                      <a16:colId xmlns:a16="http://schemas.microsoft.com/office/drawing/2014/main" val="3533308900"/>
                    </a:ext>
                  </a:extLst>
                </a:gridCol>
                <a:gridCol w="554477">
                  <a:extLst>
                    <a:ext uri="{9D8B030D-6E8A-4147-A177-3AD203B41FA5}">
                      <a16:colId xmlns:a16="http://schemas.microsoft.com/office/drawing/2014/main" val="930880074"/>
                    </a:ext>
                  </a:extLst>
                </a:gridCol>
                <a:gridCol w="437744">
                  <a:extLst>
                    <a:ext uri="{9D8B030D-6E8A-4147-A177-3AD203B41FA5}">
                      <a16:colId xmlns:a16="http://schemas.microsoft.com/office/drawing/2014/main" val="2595874476"/>
                    </a:ext>
                  </a:extLst>
                </a:gridCol>
                <a:gridCol w="700392">
                  <a:extLst>
                    <a:ext uri="{9D8B030D-6E8A-4147-A177-3AD203B41FA5}">
                      <a16:colId xmlns:a16="http://schemas.microsoft.com/office/drawing/2014/main" val="510252667"/>
                    </a:ext>
                  </a:extLst>
                </a:gridCol>
                <a:gridCol w="529587">
                  <a:extLst>
                    <a:ext uri="{9D8B030D-6E8A-4147-A177-3AD203B41FA5}">
                      <a16:colId xmlns:a16="http://schemas.microsoft.com/office/drawing/2014/main" val="4170739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anrope" pitchFamily="2" charset="0"/>
                        </a:rPr>
                        <a:t>Our institution systems and processes ensure that: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50" dirty="0">
                          <a:solidFill>
                            <a:schemeClr val="tx1"/>
                          </a:solidFill>
                          <a:latin typeface="Manrope" pitchFamily="2" charset="0"/>
                          <a:cs typeface="Mangal" panose="020B0502040204020203" pitchFamily="18" charset="0"/>
                        </a:rPr>
                        <a:t>Yes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50" dirty="0">
                          <a:solidFill>
                            <a:schemeClr val="tx1"/>
                          </a:solidFill>
                          <a:latin typeface="Manrope" pitchFamily="2" charset="0"/>
                          <a:cs typeface="Mangal" panose="020B0502040204020203" pitchFamily="18" charset="0"/>
                        </a:rPr>
                        <a:t>No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50" dirty="0">
                          <a:solidFill>
                            <a:schemeClr val="tx1"/>
                          </a:solidFill>
                          <a:latin typeface="Manrope" pitchFamily="2" charset="0"/>
                          <a:cs typeface="Mangal" panose="020B0502040204020203" pitchFamily="18" charset="0"/>
                        </a:rPr>
                        <a:t>Maybe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50" dirty="0">
                          <a:solidFill>
                            <a:schemeClr val="tx1"/>
                          </a:solidFill>
                          <a:latin typeface="Manrope" pitchFamily="2" charset="0"/>
                          <a:cs typeface="Mangal" panose="020B0502040204020203" pitchFamily="18" charset="0"/>
                        </a:rPr>
                        <a:t>N/A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688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Manrope" pitchFamily="2" charset="0"/>
                        </a:rPr>
                        <a:t>Students are provided with clear information about commonly used academic terminology, degree classifications and institutional conventions throughout their programme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6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'At risk' students are systematically identify and supported (e.g. those with low engagement), and the institution provides resources for effective intervention by academic and professional services teams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2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Individual student academic progress is regularly reviewed (e.g. after exam boards) and the institution provides resources and support for staff to intervene where appropriate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1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The institution provides structured tools and resources designed to encourage student self-management, self-belief, and aspiration, and supports staff to embed these within programmes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The institution provides relevant support and personal development services (e.g. academic skills support, dyslexia support, bereavement support), and supports staff in signposting students to them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7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The institution provides careers guidance and related schemes (e.g. entrepreneurship scheme, Employability award), and supports staff in relating these to the personal ambitions of students where possible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9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The institution develops student facing materials that demonstrate inclusivity and success (e.g. diverse and successful alumni/career role models), and supports staff to embed these within their programmes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231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Programmes are designed to embed opportunities for all students to work with employers, develop personal networks and reflect on self development and career goals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2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Programme placements and external opportunities are designed to be inclusive, particularly for those with caring responsibilities, health conditions, financial constraints etc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320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Students are supported to access appropriate external mentorship programmes, networking and self-development opportunities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020598"/>
                  </a:ext>
                </a:extLst>
              </a:tr>
            </a:tbl>
          </a:graphicData>
        </a:graphic>
      </p:graphicFrame>
      <p:sp>
        <p:nvSpPr>
          <p:cNvPr id="3" name="object 3">
            <a:extLst>
              <a:ext uri="{FF2B5EF4-FFF2-40B4-BE49-F238E27FC236}">
                <a16:creationId xmlns:a16="http://schemas.microsoft.com/office/drawing/2014/main" id="{2964F356-AC3B-953A-AF25-4A1E2D676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80310" y="174220"/>
            <a:ext cx="1731006" cy="666404"/>
          </a:xfrm>
          <a:custGeom>
            <a:avLst/>
            <a:gdLst/>
            <a:ahLst/>
            <a:cxnLst/>
            <a:rect l="l" t="t" r="r" b="b"/>
            <a:pathLst>
              <a:path w="3679190" h="614680">
                <a:moveTo>
                  <a:pt x="3408057" y="0"/>
                </a:moveTo>
                <a:lnTo>
                  <a:pt x="0" y="0"/>
                </a:lnTo>
                <a:lnTo>
                  <a:pt x="0" y="614540"/>
                </a:lnTo>
                <a:lnTo>
                  <a:pt x="3408057" y="614540"/>
                </a:lnTo>
                <a:lnTo>
                  <a:pt x="3679190" y="307263"/>
                </a:lnTo>
                <a:lnTo>
                  <a:pt x="3408057" y="0"/>
                </a:lnTo>
                <a:close/>
              </a:path>
            </a:pathLst>
          </a:custGeom>
          <a:solidFill>
            <a:srgbClr val="A37AC1"/>
          </a:solidFill>
          <a:ln>
            <a:noFill/>
          </a:ln>
          <a:effectLst/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</a:endParaRPr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E17F1707-32BE-00C5-9116-F4565A644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152385" y="6423927"/>
            <a:ext cx="11671018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A37A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65069C-EA63-123B-7037-CB5C0A651213}"/>
              </a:ext>
            </a:extLst>
          </p:cNvPr>
          <p:cNvSpPr txBox="1"/>
          <p:nvPr/>
        </p:nvSpPr>
        <p:spPr>
          <a:xfrm>
            <a:off x="9410140" y="6525157"/>
            <a:ext cx="256244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Manrope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www.inclusiveeducationframework.info</a:t>
            </a:r>
            <a:endParaRPr lang="en-GB" sz="1000" dirty="0">
              <a:solidFill>
                <a:schemeClr val="tx1">
                  <a:lumMod val="95000"/>
                  <a:lumOff val="5000"/>
                </a:schemeClr>
              </a:solidFill>
              <a:latin typeface="Manrope" pitchFamily="2" charset="0"/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B5ACE570-6BC1-F80F-8C40-727D39B33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7" y="849207"/>
            <a:ext cx="11671018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A37AC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7550BFC3-9C77-18AA-E8B7-1322C656C07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2386" y="174220"/>
            <a:ext cx="9391664" cy="666404"/>
          </a:xfrm>
          <a:prstGeom prst="rect">
            <a:avLst/>
          </a:prstGeom>
          <a:solidFill>
            <a:srgbClr val="A37AC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anrope" pitchFamily="2" charset="0"/>
                <a:ea typeface="+mn-ea"/>
                <a:cs typeface="+mn-cs"/>
              </a:rPr>
              <a:t>Pathways to Success: Senior Leader Checklist</a:t>
            </a:r>
          </a:p>
        </p:txBody>
      </p:sp>
    </p:spTree>
    <p:extLst>
      <p:ext uri="{BB962C8B-B14F-4D97-AF65-F5344CB8AC3E}">
        <p14:creationId xmlns:p14="http://schemas.microsoft.com/office/powerpoint/2010/main" val="3410017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Manrope</vt:lpstr>
      <vt:lpstr>Office Theme</vt:lpstr>
      <vt:lpstr>Pathways to Success: Senior Leader Checklist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Pathways to Success: Senior Leader Checklist</dc:title>
  <dc:creator>Tom Tomlinson</dc:creator>
  <cp:lastModifiedBy>Tom Tomlinson</cp:lastModifiedBy>
  <cp:revision>1</cp:revision>
  <dcterms:created xsi:type="dcterms:W3CDTF">2023-05-10T09:39:09Z</dcterms:created>
  <dcterms:modified xsi:type="dcterms:W3CDTF">2023-05-10T09:39:31Z</dcterms:modified>
</cp:coreProperties>
</file>