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3"/>
  </p:sldMasterIdLst>
  <p:notesMasterIdLst>
    <p:notesMasterId r:id="rId9"/>
  </p:notesMasterIdLst>
  <p:handoutMasterIdLst>
    <p:handoutMasterId r:id="rId10"/>
  </p:handoutMasterIdLst>
  <p:sldIdLst>
    <p:sldId id="2015" r:id="rId4"/>
    <p:sldId id="2002" r:id="rId5"/>
    <p:sldId id="2005" r:id="rId6"/>
    <p:sldId id="2008" r:id="rId7"/>
    <p:sldId id="201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ructures and Processes" id="{33D5EC78-1D77-498A-87E2-ED57DB5E9A00}">
          <p14:sldIdLst>
            <p14:sldId id="2015"/>
          </p14:sldIdLst>
        </p14:section>
        <p14:section name="Curriculum Design and Delivery" id="{D79DD523-0B2E-42A9-990E-D221A864A203}">
          <p14:sldIdLst>
            <p14:sldId id="2002"/>
          </p14:sldIdLst>
        </p14:section>
        <p14:section name="Assessment and Feedback" id="{F89A0E29-AF6B-4672-B527-7AD5D9DD62B0}">
          <p14:sldIdLst>
            <p14:sldId id="2005"/>
          </p14:sldIdLst>
        </p14:section>
        <p14:section name="Community and Belonging" id="{8A578F78-3B64-4A41-B5AC-7BE381FCE72E}">
          <p14:sldIdLst>
            <p14:sldId id="2008"/>
          </p14:sldIdLst>
        </p14:section>
        <p14:section name="Pathways to Success" id="{AEC4FFDD-9574-4DC6-9A87-0329595BCE1B}">
          <p14:sldIdLst>
            <p14:sldId id="201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minique Esnault" initials="DE" lastIdx="12" clrIdx="0">
    <p:extLst>
      <p:ext uri="{19B8F6BF-5375-455C-9EA6-DF929625EA0E}">
        <p15:presenceInfo xmlns:p15="http://schemas.microsoft.com/office/powerpoint/2012/main" userId="S-1-5-21-607126847-70518424-489426498-50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962"/>
    <a:srgbClr val="2D5CAC"/>
    <a:srgbClr val="A37AC1"/>
    <a:srgbClr val="006E61"/>
    <a:srgbClr val="FFFFFF"/>
    <a:srgbClr val="0F607E"/>
    <a:srgbClr val="5777B4"/>
    <a:srgbClr val="E6E6E6"/>
    <a:srgbClr val="293A60"/>
    <a:srgbClr val="D6C5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6357" autoAdjust="0"/>
  </p:normalViewPr>
  <p:slideViewPr>
    <p:cSldViewPr snapToGrid="0">
      <p:cViewPr varScale="1">
        <p:scale>
          <a:sx n="114" d="100"/>
          <a:sy n="114" d="100"/>
        </p:scale>
        <p:origin x="510" y="10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3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FC4FB1-D386-CF8B-9673-F0EB62463D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B20911B7-2B0B-A546-C0FE-E0B367547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E0C0F1-729F-4D1E-9086-996A38792C43}" type="datetimeFigureOut">
              <a:rPr lang="en-GB" smtClean="0"/>
              <a:t>10/05/2023</a:t>
            </a:fld>
            <a:endParaRPr lang="en-GB" dirty="0"/>
          </a:p>
        </p:txBody>
      </p:sp>
      <p:sp>
        <p:nvSpPr>
          <p:cNvPr id="4" name="Footer Placeholder 3">
            <a:extLst>
              <a:ext uri="{FF2B5EF4-FFF2-40B4-BE49-F238E27FC236}">
                <a16:creationId xmlns:a16="http://schemas.microsoft.com/office/drawing/2014/main" id="{FE540104-6B39-8F84-C3B5-76843250D0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149F4715-A10D-1D49-5620-0D4C6E430A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BF9926-2CF6-40C6-A4EC-1391242673D7}" type="slidenum">
              <a:rPr lang="en-GB" smtClean="0"/>
              <a:t>‹#›</a:t>
            </a:fld>
            <a:endParaRPr lang="en-GB" dirty="0"/>
          </a:p>
        </p:txBody>
      </p:sp>
    </p:spTree>
    <p:extLst>
      <p:ext uri="{BB962C8B-B14F-4D97-AF65-F5344CB8AC3E}">
        <p14:creationId xmlns:p14="http://schemas.microsoft.com/office/powerpoint/2010/main" val="333293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D3F05F-1F30-44BA-BE1E-D800E1892331}" type="datetimeFigureOut">
              <a:rPr lang="en-GB" smtClean="0"/>
              <a:t>10/05/2023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D241C-96F0-45C7-8AA9-9B7D64674038}" type="slidenum">
              <a:rPr lang="en-GB" smtClean="0"/>
              <a:t>‹#›</a:t>
            </a:fld>
            <a:endParaRPr lang="en-GB" dirty="0"/>
          </a:p>
        </p:txBody>
      </p:sp>
    </p:spTree>
    <p:extLst>
      <p:ext uri="{BB962C8B-B14F-4D97-AF65-F5344CB8AC3E}">
        <p14:creationId xmlns:p14="http://schemas.microsoft.com/office/powerpoint/2010/main" val="103501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2E27-7923-90FF-BA72-5101D2F1A97C}"/>
              </a:ext>
            </a:extLst>
          </p:cNvPr>
          <p:cNvSpPr>
            <a:spLocks noGrp="1"/>
          </p:cNvSpPr>
          <p:nvPr>
            <p:ph type="ctrTitle" hasCustomPrompt="1"/>
          </p:nvPr>
        </p:nvSpPr>
        <p:spPr>
          <a:xfrm>
            <a:off x="1524000" y="1122363"/>
            <a:ext cx="9144000" cy="2382837"/>
          </a:xfrm>
        </p:spPr>
        <p:txBody>
          <a:bodyPr anchor="b">
            <a:normAutofit/>
          </a:bodyPr>
          <a:lstStyle>
            <a:lvl1pPr algn="ctr">
              <a:defRPr sz="4800" b="1"/>
            </a:lvl1pPr>
          </a:lstStyle>
          <a:p>
            <a:r>
              <a:rPr lang="en-US" dirty="0"/>
              <a:t>Slide Title</a:t>
            </a:r>
            <a:endParaRPr lang="en-GB" dirty="0"/>
          </a:p>
        </p:txBody>
      </p:sp>
      <p:sp>
        <p:nvSpPr>
          <p:cNvPr id="3" name="Subtitle 2">
            <a:extLst>
              <a:ext uri="{FF2B5EF4-FFF2-40B4-BE49-F238E27FC236}">
                <a16:creationId xmlns:a16="http://schemas.microsoft.com/office/drawing/2014/main" id="{5A7B456D-995F-6817-FC97-9C949B340FC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Slide Text</a:t>
            </a:r>
            <a:endParaRPr lang="en-GB" dirty="0"/>
          </a:p>
        </p:txBody>
      </p:sp>
    </p:spTree>
    <p:extLst>
      <p:ext uri="{BB962C8B-B14F-4D97-AF65-F5344CB8AC3E}">
        <p14:creationId xmlns:p14="http://schemas.microsoft.com/office/powerpoint/2010/main" val="138546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4ABCE-A6CE-4B7D-CCE2-2EA765222413}"/>
              </a:ext>
            </a:extLst>
          </p:cNvPr>
          <p:cNvSpPr>
            <a:spLocks noGrp="1"/>
          </p:cNvSpPr>
          <p:nvPr>
            <p:ph type="title" orient="vert" hasCustomPrompt="1"/>
          </p:nvPr>
        </p:nvSpPr>
        <p:spPr>
          <a:xfrm>
            <a:off x="8724900" y="365125"/>
            <a:ext cx="2628900" cy="5811838"/>
          </a:xfrm>
        </p:spPr>
        <p:txBody>
          <a:bodyPr vert="eaVert"/>
          <a:lstStyle>
            <a:lvl1pPr>
              <a:defRPr b="1"/>
            </a:lvl1pPr>
          </a:lstStyle>
          <a:p>
            <a:r>
              <a:rPr lang="en-US" dirty="0"/>
              <a:t>Slide Title</a:t>
            </a:r>
            <a:endParaRPr lang="en-GB" dirty="0"/>
          </a:p>
        </p:txBody>
      </p:sp>
      <p:sp>
        <p:nvSpPr>
          <p:cNvPr id="3" name="Vertical Text Placeholder 2">
            <a:extLst>
              <a:ext uri="{FF2B5EF4-FFF2-40B4-BE49-F238E27FC236}">
                <a16:creationId xmlns:a16="http://schemas.microsoft.com/office/drawing/2014/main" id="{666ABB38-323B-2E0E-6567-CE2A4EE6FECD}"/>
              </a:ext>
            </a:extLst>
          </p:cNvPr>
          <p:cNvSpPr>
            <a:spLocks noGrp="1"/>
          </p:cNvSpPr>
          <p:nvPr>
            <p:ph type="body" orient="vert" idx="1" hasCustomPrompt="1"/>
          </p:nvPr>
        </p:nvSpPr>
        <p:spPr>
          <a:xfrm>
            <a:off x="838200" y="365125"/>
            <a:ext cx="7734300" cy="5811838"/>
          </a:xfrm>
        </p:spPr>
        <p:txBody>
          <a:bodyPr vert="eaVert"/>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1411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A0787A-B815-4FB5-8690-880B09EF2231}"/>
              </a:ext>
            </a:extLst>
          </p:cNvPr>
          <p:cNvSpPr>
            <a:spLocks noGrp="1"/>
          </p:cNvSpPr>
          <p:nvPr>
            <p:ph type="dt" sz="half" idx="10"/>
          </p:nvPr>
        </p:nvSpPr>
        <p:spPr/>
        <p:txBody>
          <a:bodyPr/>
          <a:lstStyle/>
          <a:p>
            <a:fld id="{017876C9-FCCA-44A5-A53D-2655238092C4}" type="datetimeFigureOut">
              <a:rPr lang="en-GB" smtClean="0"/>
              <a:t>10/05/2023</a:t>
            </a:fld>
            <a:endParaRPr lang="en-GB"/>
          </a:p>
        </p:txBody>
      </p:sp>
      <p:sp>
        <p:nvSpPr>
          <p:cNvPr id="3" name="Footer Placeholder 2">
            <a:extLst>
              <a:ext uri="{FF2B5EF4-FFF2-40B4-BE49-F238E27FC236}">
                <a16:creationId xmlns:a16="http://schemas.microsoft.com/office/drawing/2014/main" id="{F9464AEB-8029-4A05-99AA-8C4C016AADF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AF9DA3-2A4D-45F1-AF70-76C67428622C}"/>
              </a:ext>
            </a:extLst>
          </p:cNvPr>
          <p:cNvSpPr>
            <a:spLocks noGrp="1"/>
          </p:cNvSpPr>
          <p:nvPr>
            <p:ph type="sldNum" sz="quarter" idx="12"/>
          </p:nvPr>
        </p:nvSpPr>
        <p:spPr/>
        <p:txBody>
          <a:bodyPr/>
          <a:lstStyle/>
          <a:p>
            <a:fld id="{940E72F4-2CD9-49FC-A6A0-5FC9ADD904C0}" type="slidenum">
              <a:rPr lang="en-GB" smtClean="0"/>
              <a:t>‹#›</a:t>
            </a:fld>
            <a:endParaRPr lang="en-GB"/>
          </a:p>
        </p:txBody>
      </p:sp>
    </p:spTree>
    <p:extLst>
      <p:ext uri="{BB962C8B-B14F-4D97-AF65-F5344CB8AC3E}">
        <p14:creationId xmlns:p14="http://schemas.microsoft.com/office/powerpoint/2010/main" val="1011792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bg>
      <p:bgPr>
        <a:solidFill>
          <a:srgbClr val="20346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1906054"/>
      </p:ext>
    </p:extLst>
  </p:cSld>
  <p:clrMapOvr>
    <a:masterClrMapping/>
  </p:clrMapOvr>
  <p:extLst>
    <p:ext uri="{DCECCB84-F9BA-43D5-87BE-67443E8EF086}">
      <p15:sldGuideLst xmlns:p15="http://schemas.microsoft.com/office/powerpoint/2012/main">
        <p15:guide id="1" orient="horz" pos="696">
          <p15:clr>
            <a:srgbClr val="FBAE40"/>
          </p15:clr>
        </p15:guide>
        <p15:guide id="2" orient="horz" pos="362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large image">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531CCC4-6A9E-FDEC-6057-B6B21E6AD471}"/>
              </a:ext>
            </a:extLst>
          </p:cNvPr>
          <p:cNvSpPr>
            <a:spLocks noGrp="1"/>
          </p:cNvSpPr>
          <p:nvPr>
            <p:ph type="pic" sz="quarter" idx="11"/>
          </p:nvPr>
        </p:nvSpPr>
        <p:spPr>
          <a:xfrm>
            <a:off x="361071" y="1271588"/>
            <a:ext cx="11502683" cy="5031910"/>
          </a:xfrm>
          <a:prstGeom prst="rect">
            <a:avLst/>
          </a:prstGeom>
        </p:spPr>
        <p:txBody>
          <a:bodyPr/>
          <a:lstStyle>
            <a:lvl1pPr marL="0" indent="0">
              <a:buNone/>
              <a:defRPr>
                <a:solidFill>
                  <a:schemeClr val="bg1"/>
                </a:solidFill>
                <a:latin typeface="Segoe UI" panose="020B0502040204020203" pitchFamily="34" charset="0"/>
                <a:cs typeface="Segoe UI" panose="020B0502040204020203" pitchFamily="34" charset="0"/>
              </a:defRPr>
            </a:lvl1pPr>
          </a:lstStyle>
          <a:p>
            <a:endParaRPr lang="en-GB" dirty="0"/>
          </a:p>
        </p:txBody>
      </p:sp>
      <p:pic>
        <p:nvPicPr>
          <p:cNvPr id="3" name="Picture 2" descr="University of Hull Logo">
            <a:extLst>
              <a:ext uri="{FF2B5EF4-FFF2-40B4-BE49-F238E27FC236}">
                <a16:creationId xmlns:a16="http://schemas.microsoft.com/office/drawing/2014/main" id="{0CD03EDB-247B-D90C-0FE3-3499F49F51AD}"/>
              </a:ext>
              <a:ext uri="{C183D7F6-B498-43B3-948B-1728B52AA6E4}">
                <adec:decorative xmlns:adec="http://schemas.microsoft.com/office/drawing/2017/decorative" val="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830"/>
          <a:stretch/>
        </p:blipFill>
        <p:spPr>
          <a:xfrm>
            <a:off x="10563224" y="283660"/>
            <a:ext cx="1319015" cy="640465"/>
          </a:xfrm>
          <a:prstGeom prst="rect">
            <a:avLst/>
          </a:prstGeom>
        </p:spPr>
      </p:pic>
      <p:sp>
        <p:nvSpPr>
          <p:cNvPr id="6" name="Title 1">
            <a:extLst>
              <a:ext uri="{FF2B5EF4-FFF2-40B4-BE49-F238E27FC236}">
                <a16:creationId xmlns:a16="http://schemas.microsoft.com/office/drawing/2014/main" id="{E8A8DCFE-BAF3-BE99-DB94-C12A11AF12AF}"/>
              </a:ext>
            </a:extLst>
          </p:cNvPr>
          <p:cNvSpPr>
            <a:spLocks noGrp="1"/>
          </p:cNvSpPr>
          <p:nvPr>
            <p:ph type="title" hasCustomPrompt="1"/>
          </p:nvPr>
        </p:nvSpPr>
        <p:spPr>
          <a:xfrm>
            <a:off x="309761" y="261344"/>
            <a:ext cx="9391452" cy="662782"/>
          </a:xfrm>
          <a:prstGeom prst="rect">
            <a:avLst/>
          </a:prstGeom>
        </p:spPr>
        <p:txBody>
          <a:bodyPr/>
          <a:lstStyle>
            <a:lvl1pPr>
              <a:defRPr b="1">
                <a:solidFill>
                  <a:schemeClr val="bg1"/>
                </a:solidFill>
                <a:latin typeface="Segoe UI" panose="020B0502040204020203" pitchFamily="34" charset="0"/>
                <a:cs typeface="Segoe UI" panose="020B0502040204020203" pitchFamily="34" charset="0"/>
              </a:defRPr>
            </a:lvl1pPr>
          </a:lstStyle>
          <a:p>
            <a:r>
              <a:rPr lang="en-US" dirty="0"/>
              <a:t>Slide Title</a:t>
            </a:r>
            <a:endParaRPr lang="en-GB" dirty="0"/>
          </a:p>
        </p:txBody>
      </p:sp>
    </p:spTree>
    <p:extLst>
      <p:ext uri="{BB962C8B-B14F-4D97-AF65-F5344CB8AC3E}">
        <p14:creationId xmlns:p14="http://schemas.microsoft.com/office/powerpoint/2010/main" val="3082621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03C0864-F922-5733-6F7A-D2AEB753626B}"/>
              </a:ext>
            </a:extLst>
          </p:cNvPr>
          <p:cNvSpPr>
            <a:spLocks noGrp="1"/>
          </p:cNvSpPr>
          <p:nvPr>
            <p:ph type="pic" sz="quarter" idx="10"/>
          </p:nvPr>
        </p:nvSpPr>
        <p:spPr>
          <a:xfrm>
            <a:off x="6096000" y="1281113"/>
            <a:ext cx="5740400" cy="5063416"/>
          </a:xfrm>
          <a:prstGeom prst="rect">
            <a:avLst/>
          </a:prstGeom>
        </p:spPr>
        <p:txBody>
          <a:bodyPr/>
          <a:lstStyle>
            <a:lvl1pPr>
              <a:defRPr>
                <a:solidFill>
                  <a:schemeClr val="bg1"/>
                </a:solidFill>
                <a:latin typeface="Segoe UI" panose="020B0502040204020203" pitchFamily="34" charset="0"/>
                <a:cs typeface="Segoe UI" panose="020B0502040204020203" pitchFamily="34" charset="0"/>
              </a:defRPr>
            </a:lvl1pPr>
          </a:lstStyle>
          <a:p>
            <a:endParaRPr lang="en-GB" dirty="0"/>
          </a:p>
        </p:txBody>
      </p:sp>
      <p:sp>
        <p:nvSpPr>
          <p:cNvPr id="8" name="Text Placeholder 7">
            <a:extLst>
              <a:ext uri="{FF2B5EF4-FFF2-40B4-BE49-F238E27FC236}">
                <a16:creationId xmlns:a16="http://schemas.microsoft.com/office/drawing/2014/main" id="{D0227319-DE8E-E980-BBF7-76649513032E}"/>
              </a:ext>
            </a:extLst>
          </p:cNvPr>
          <p:cNvSpPr>
            <a:spLocks noGrp="1"/>
          </p:cNvSpPr>
          <p:nvPr>
            <p:ph type="body" sz="quarter" idx="11" hasCustomPrompt="1"/>
          </p:nvPr>
        </p:nvSpPr>
        <p:spPr>
          <a:xfrm>
            <a:off x="355600" y="1281113"/>
            <a:ext cx="4994812" cy="5063416"/>
          </a:xfrm>
          <a:prstGeom prst="rect">
            <a:avLst/>
          </a:prstGeom>
        </p:spPr>
        <p:txBody>
          <a:bodyPr/>
          <a:lstStyle>
            <a:lvl1pPr>
              <a:defRPr sz="3200" b="1">
                <a:solidFill>
                  <a:schemeClr val="bg1"/>
                </a:solidFill>
                <a:latin typeface="Segoe UI" panose="020B0502040204020203" pitchFamily="34" charset="0"/>
                <a:cs typeface="Segoe UI" panose="020B0502040204020203" pitchFamily="34" charset="0"/>
              </a:defRPr>
            </a:lvl1pPr>
            <a:lvl2pPr>
              <a:defRPr b="1">
                <a:solidFill>
                  <a:schemeClr val="bg1"/>
                </a:solidFill>
                <a:latin typeface="Segoe UI" panose="020B0502040204020203" pitchFamily="34" charset="0"/>
                <a:cs typeface="Segoe UI" panose="020B0502040204020203" pitchFamily="34" charset="0"/>
              </a:defRPr>
            </a:lvl2pPr>
            <a:lvl3pPr>
              <a:defRPr b="1">
                <a:solidFill>
                  <a:schemeClr val="bg1"/>
                </a:solidFill>
                <a:latin typeface="Segoe UI" panose="020B0502040204020203" pitchFamily="34" charset="0"/>
                <a:cs typeface="Segoe UI" panose="020B0502040204020203" pitchFamily="34" charset="0"/>
              </a:defRPr>
            </a:lvl3pPr>
            <a:lvl4pPr>
              <a:defRPr b="1">
                <a:solidFill>
                  <a:schemeClr val="bg1"/>
                </a:solidFill>
                <a:latin typeface="Segoe UI" panose="020B0502040204020203" pitchFamily="34" charset="0"/>
                <a:cs typeface="Segoe UI" panose="020B0502040204020203" pitchFamily="34" charset="0"/>
              </a:defRPr>
            </a:lvl4pPr>
            <a:lvl5pPr>
              <a:defRPr b="1">
                <a:solidFill>
                  <a:schemeClr val="bg1"/>
                </a:solidFill>
                <a:latin typeface="Segoe UI" panose="020B0502040204020203" pitchFamily="34" charset="0"/>
                <a:cs typeface="Segoe UI" panose="020B0502040204020203" pitchFamily="34" charset="0"/>
              </a:defRPr>
            </a:lvl5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 name="Picture 3" descr="University of Hull Logo">
            <a:extLst>
              <a:ext uri="{FF2B5EF4-FFF2-40B4-BE49-F238E27FC236}">
                <a16:creationId xmlns:a16="http://schemas.microsoft.com/office/drawing/2014/main" id="{A746745A-D267-942D-1696-B7FCDD732228}"/>
              </a:ext>
              <a:ext uri="{C183D7F6-B498-43B3-948B-1728B52AA6E4}">
                <adec:decorative xmlns:adec="http://schemas.microsoft.com/office/drawing/2017/decorative" val="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830"/>
          <a:stretch/>
        </p:blipFill>
        <p:spPr>
          <a:xfrm>
            <a:off x="10563224" y="283660"/>
            <a:ext cx="1319015" cy="640465"/>
          </a:xfrm>
          <a:prstGeom prst="rect">
            <a:avLst/>
          </a:prstGeom>
        </p:spPr>
      </p:pic>
      <p:sp>
        <p:nvSpPr>
          <p:cNvPr id="7" name="Title 1">
            <a:extLst>
              <a:ext uri="{FF2B5EF4-FFF2-40B4-BE49-F238E27FC236}">
                <a16:creationId xmlns:a16="http://schemas.microsoft.com/office/drawing/2014/main" id="{E40BBB8E-F6B5-8125-BB84-6EDC1ADBEB8B}"/>
              </a:ext>
            </a:extLst>
          </p:cNvPr>
          <p:cNvSpPr>
            <a:spLocks noGrp="1"/>
          </p:cNvSpPr>
          <p:nvPr>
            <p:ph type="title" hasCustomPrompt="1"/>
          </p:nvPr>
        </p:nvSpPr>
        <p:spPr>
          <a:xfrm>
            <a:off x="309761" y="261344"/>
            <a:ext cx="9391452" cy="662782"/>
          </a:xfrm>
          <a:prstGeom prst="rect">
            <a:avLst/>
          </a:prstGeom>
        </p:spPr>
        <p:txBody>
          <a:bodyPr/>
          <a:lstStyle>
            <a:lvl1pPr>
              <a:defRPr b="1">
                <a:solidFill>
                  <a:schemeClr val="bg1"/>
                </a:solidFill>
                <a:latin typeface="Segoe UI" panose="020B0502040204020203" pitchFamily="34" charset="0"/>
                <a:cs typeface="Segoe UI" panose="020B0502040204020203" pitchFamily="34" charset="0"/>
              </a:defRPr>
            </a:lvl1pPr>
          </a:lstStyle>
          <a:p>
            <a:r>
              <a:rPr lang="en-US" dirty="0"/>
              <a:t>Slide Title</a:t>
            </a:r>
            <a:endParaRPr lang="en-GB" dirty="0"/>
          </a:p>
        </p:txBody>
      </p:sp>
    </p:spTree>
    <p:extLst>
      <p:ext uri="{BB962C8B-B14F-4D97-AF65-F5344CB8AC3E}">
        <p14:creationId xmlns:p14="http://schemas.microsoft.com/office/powerpoint/2010/main" val="3572668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_Blank">
    <p:bg>
      <p:bgPr>
        <a:solidFill>
          <a:srgbClr val="20346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161854-D525-9826-C53E-15881C31D29E}"/>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A86EF46D-98F1-12ED-42E1-8AF9FA1B71DE}"/>
              </a:ext>
            </a:extLst>
          </p:cNvPr>
          <p:cNvSpPr/>
          <p:nvPr userDrawn="1"/>
        </p:nvSpPr>
        <p:spPr>
          <a:xfrm>
            <a:off x="4976811" y="2252661"/>
            <a:ext cx="2190750" cy="2190750"/>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4ACF3352-0287-0D16-7D6F-18F26B668A63}"/>
              </a:ext>
            </a:extLst>
          </p:cNvPr>
          <p:cNvSpPr/>
          <p:nvPr userDrawn="1"/>
        </p:nvSpPr>
        <p:spPr>
          <a:xfrm>
            <a:off x="4229099" y="1504949"/>
            <a:ext cx="3686175" cy="3686175"/>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5BC19ED2-01A7-EA70-FD47-75879501DBDB}"/>
              </a:ext>
            </a:extLst>
          </p:cNvPr>
          <p:cNvSpPr/>
          <p:nvPr userDrawn="1"/>
        </p:nvSpPr>
        <p:spPr>
          <a:xfrm>
            <a:off x="3400423" y="676273"/>
            <a:ext cx="5343527" cy="5343527"/>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6591BB63-8EE7-C85A-925D-97E753BA710C}"/>
              </a:ext>
            </a:extLst>
          </p:cNvPr>
          <p:cNvSpPr/>
          <p:nvPr userDrawn="1"/>
        </p:nvSpPr>
        <p:spPr>
          <a:xfrm>
            <a:off x="1895475" y="-771525"/>
            <a:ext cx="8401050" cy="8401050"/>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1B1C5F0-AB5A-6FDE-5B7C-E57E32D497BB}"/>
              </a:ext>
            </a:extLst>
          </p:cNvPr>
          <p:cNvSpPr/>
          <p:nvPr userDrawn="1"/>
        </p:nvSpPr>
        <p:spPr>
          <a:xfrm>
            <a:off x="519269" y="-2147731"/>
            <a:ext cx="11153462" cy="11153462"/>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8227955"/>
      </p:ext>
    </p:extLst>
  </p:cSld>
  <p:clrMapOvr>
    <a:masterClrMapping/>
  </p:clrMapOvr>
  <p:extLst>
    <p:ext uri="{DCECCB84-F9BA-43D5-87BE-67443E8EF086}">
      <p15:sldGuideLst xmlns:p15="http://schemas.microsoft.com/office/powerpoint/2012/main">
        <p15:guide id="1" orient="horz" pos="696">
          <p15:clr>
            <a:srgbClr val="FBAE40"/>
          </p15:clr>
        </p15:guide>
        <p15:guide id="2" orient="horz" pos="362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935AC-EEAF-23C0-8676-48280171CAD4}"/>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Content Placeholder 2">
            <a:extLst>
              <a:ext uri="{FF2B5EF4-FFF2-40B4-BE49-F238E27FC236}">
                <a16:creationId xmlns:a16="http://schemas.microsoft.com/office/drawing/2014/main" id="{AF53E4F8-CF64-806D-40EC-6A2917D7A334}"/>
              </a:ext>
            </a:extLst>
          </p:cNvPr>
          <p:cNvSpPr>
            <a:spLocks noGrp="1"/>
          </p:cNvSpPr>
          <p:nvPr>
            <p:ph idx="1" hasCustomPrompt="1"/>
          </p:nvPr>
        </p:nvSpPr>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7482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8357F-CB92-5ABE-5D29-1E16344656B1}"/>
              </a:ext>
            </a:extLst>
          </p:cNvPr>
          <p:cNvSpPr>
            <a:spLocks noGrp="1"/>
          </p:cNvSpPr>
          <p:nvPr>
            <p:ph type="title" hasCustomPrompt="1"/>
          </p:nvPr>
        </p:nvSpPr>
        <p:spPr>
          <a:xfrm>
            <a:off x="831850" y="1709738"/>
            <a:ext cx="10515600" cy="2852737"/>
          </a:xfrm>
        </p:spPr>
        <p:txBody>
          <a:bodyPr anchor="b"/>
          <a:lstStyle>
            <a:lvl1pPr>
              <a:defRPr sz="6000" b="1"/>
            </a:lvl1pPr>
          </a:lstStyle>
          <a:p>
            <a:r>
              <a:rPr lang="en-US" dirty="0"/>
              <a:t>Slide Title</a:t>
            </a:r>
            <a:endParaRPr lang="en-GB" dirty="0"/>
          </a:p>
        </p:txBody>
      </p:sp>
      <p:sp>
        <p:nvSpPr>
          <p:cNvPr id="3" name="Text Placeholder 2">
            <a:extLst>
              <a:ext uri="{FF2B5EF4-FFF2-40B4-BE49-F238E27FC236}">
                <a16:creationId xmlns:a16="http://schemas.microsoft.com/office/drawing/2014/main" id="{142F0350-495A-F204-68F5-6D5F17A8BEBE}"/>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Slide Text</a:t>
            </a:r>
          </a:p>
        </p:txBody>
      </p:sp>
    </p:spTree>
    <p:extLst>
      <p:ext uri="{BB962C8B-B14F-4D97-AF65-F5344CB8AC3E}">
        <p14:creationId xmlns:p14="http://schemas.microsoft.com/office/powerpoint/2010/main" val="1906825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DF79-0859-9684-E760-05147B2D8E0E}"/>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Content Placeholder 2">
            <a:extLst>
              <a:ext uri="{FF2B5EF4-FFF2-40B4-BE49-F238E27FC236}">
                <a16:creationId xmlns:a16="http://schemas.microsoft.com/office/drawing/2014/main" id="{645B584B-A40D-07A5-67BA-785F9DFE8FC9}"/>
              </a:ext>
            </a:extLst>
          </p:cNvPr>
          <p:cNvSpPr>
            <a:spLocks noGrp="1"/>
          </p:cNvSpPr>
          <p:nvPr>
            <p:ph sz="half" idx="1" hasCustomPrompt="1"/>
          </p:nvPr>
        </p:nvSpPr>
        <p:spPr>
          <a:xfrm>
            <a:off x="838200" y="1825625"/>
            <a:ext cx="5181600" cy="435133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71AE8DF9-7328-364C-CA0F-E8B710FB71A6}"/>
              </a:ext>
            </a:extLst>
          </p:cNvPr>
          <p:cNvSpPr>
            <a:spLocks noGrp="1"/>
          </p:cNvSpPr>
          <p:nvPr>
            <p:ph sz="half" idx="2" hasCustomPrompt="1"/>
          </p:nvPr>
        </p:nvSpPr>
        <p:spPr>
          <a:xfrm>
            <a:off x="6172200" y="1825625"/>
            <a:ext cx="5181600" cy="435133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5953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883EC-57A5-BC89-AD76-A4F6F99C440B}"/>
              </a:ext>
            </a:extLst>
          </p:cNvPr>
          <p:cNvSpPr>
            <a:spLocks noGrp="1"/>
          </p:cNvSpPr>
          <p:nvPr>
            <p:ph type="title" hasCustomPrompt="1"/>
          </p:nvPr>
        </p:nvSpPr>
        <p:spPr>
          <a:xfrm>
            <a:off x="-886375" y="433387"/>
            <a:ext cx="10515600" cy="1325563"/>
          </a:xfrm>
        </p:spPr>
        <p:txBody>
          <a:bodyPr/>
          <a:lstStyle>
            <a:lvl1pPr>
              <a:defRPr b="1"/>
            </a:lvl1pPr>
          </a:lstStyle>
          <a:p>
            <a:r>
              <a:rPr lang="en-US" dirty="0"/>
              <a:t>Slide Title</a:t>
            </a:r>
            <a:endParaRPr lang="en-GB" dirty="0"/>
          </a:p>
        </p:txBody>
      </p:sp>
      <p:sp>
        <p:nvSpPr>
          <p:cNvPr id="3" name="Text Placeholder 2">
            <a:extLst>
              <a:ext uri="{FF2B5EF4-FFF2-40B4-BE49-F238E27FC236}">
                <a16:creationId xmlns:a16="http://schemas.microsoft.com/office/drawing/2014/main" id="{71882AA4-6D1A-B5B5-8490-6A834B0BE89F}"/>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 title</a:t>
            </a:r>
          </a:p>
        </p:txBody>
      </p:sp>
      <p:sp>
        <p:nvSpPr>
          <p:cNvPr id="4" name="Content Placeholder 3">
            <a:extLst>
              <a:ext uri="{FF2B5EF4-FFF2-40B4-BE49-F238E27FC236}">
                <a16:creationId xmlns:a16="http://schemas.microsoft.com/office/drawing/2014/main" id="{49AB22D7-EF6A-DF63-543D-5ECEC3099F5E}"/>
              </a:ext>
            </a:extLst>
          </p:cNvPr>
          <p:cNvSpPr>
            <a:spLocks noGrp="1"/>
          </p:cNvSpPr>
          <p:nvPr>
            <p:ph sz="half" idx="2" hasCustomPrompt="1"/>
          </p:nvPr>
        </p:nvSpPr>
        <p:spPr>
          <a:xfrm>
            <a:off x="839788" y="2505075"/>
            <a:ext cx="5157787" cy="368458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EAE1CE6A-C2AD-7AB2-1FCF-BAB40619752B}"/>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 title</a:t>
            </a:r>
          </a:p>
        </p:txBody>
      </p:sp>
      <p:sp>
        <p:nvSpPr>
          <p:cNvPr id="6" name="Content Placeholder 5">
            <a:extLst>
              <a:ext uri="{FF2B5EF4-FFF2-40B4-BE49-F238E27FC236}">
                <a16:creationId xmlns:a16="http://schemas.microsoft.com/office/drawing/2014/main" id="{2F137019-DC15-19BF-3A82-C6505EDF9BEC}"/>
              </a:ext>
            </a:extLst>
          </p:cNvPr>
          <p:cNvSpPr>
            <a:spLocks noGrp="1"/>
          </p:cNvSpPr>
          <p:nvPr>
            <p:ph sz="quarter" idx="4" hasCustomPrompt="1"/>
          </p:nvPr>
        </p:nvSpPr>
        <p:spPr>
          <a:xfrm>
            <a:off x="6172200" y="2505075"/>
            <a:ext cx="5183188" cy="368458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a:extLst>
              <a:ext uri="{FF2B5EF4-FFF2-40B4-BE49-F238E27FC236}">
                <a16:creationId xmlns:a16="http://schemas.microsoft.com/office/drawing/2014/main" id="{2A2FFCBE-18BF-F188-4672-96D916150F9F}"/>
              </a:ext>
            </a:extLst>
          </p:cNvPr>
          <p:cNvSpPr>
            <a:spLocks noGrp="1"/>
          </p:cNvSpPr>
          <p:nvPr>
            <p:ph type="dt" sz="half" idx="10"/>
          </p:nvPr>
        </p:nvSpPr>
        <p:spPr>
          <a:xfrm>
            <a:off x="838200" y="6356350"/>
            <a:ext cx="2743200" cy="365125"/>
          </a:xfrm>
          <a:prstGeom prst="rect">
            <a:avLst/>
          </a:prstGeom>
        </p:spPr>
        <p:txBody>
          <a:bodyPr/>
          <a:lstStyle/>
          <a:p>
            <a:fld id="{36263EDF-1936-4AFC-A00C-3A1A33657C7E}" type="datetimeFigureOut">
              <a:rPr lang="en-GB" smtClean="0"/>
              <a:t>10/05/2023</a:t>
            </a:fld>
            <a:endParaRPr lang="en-GB" dirty="0"/>
          </a:p>
        </p:txBody>
      </p:sp>
      <p:sp>
        <p:nvSpPr>
          <p:cNvPr id="8" name="Footer Placeholder 7">
            <a:extLst>
              <a:ext uri="{FF2B5EF4-FFF2-40B4-BE49-F238E27FC236}">
                <a16:creationId xmlns:a16="http://schemas.microsoft.com/office/drawing/2014/main" id="{AE79138F-2B96-8446-1906-20DCEC923D60}"/>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386120AA-45C3-0D5C-6E0E-72F2DEF2D399}"/>
              </a:ext>
            </a:extLst>
          </p:cNvPr>
          <p:cNvSpPr>
            <a:spLocks noGrp="1"/>
          </p:cNvSpPr>
          <p:nvPr>
            <p:ph type="sldNum" sz="quarter" idx="12"/>
          </p:nvPr>
        </p:nvSpPr>
        <p:spPr>
          <a:xfrm>
            <a:off x="8610600" y="6356350"/>
            <a:ext cx="2743200" cy="365125"/>
          </a:xfrm>
          <a:prstGeom prst="rect">
            <a:avLst/>
          </a:prstGeom>
        </p:spPr>
        <p:txBody>
          <a:bodyPr/>
          <a:lstStyle/>
          <a:p>
            <a:fld id="{03EC8C6E-B360-4D22-AE68-63DDC98C4274}" type="slidenum">
              <a:rPr lang="en-GB" smtClean="0"/>
              <a:t>‹#›</a:t>
            </a:fld>
            <a:endParaRPr lang="en-GB" dirty="0"/>
          </a:p>
        </p:txBody>
      </p:sp>
    </p:spTree>
    <p:extLst>
      <p:ext uri="{BB962C8B-B14F-4D97-AF65-F5344CB8AC3E}">
        <p14:creationId xmlns:p14="http://schemas.microsoft.com/office/powerpoint/2010/main" val="34253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240B7-6692-A9D0-EFF5-B2E69003961C}"/>
              </a:ext>
            </a:extLst>
          </p:cNvPr>
          <p:cNvSpPr>
            <a:spLocks noGrp="1"/>
          </p:cNvSpPr>
          <p:nvPr>
            <p:ph type="title" hasCustomPrompt="1"/>
          </p:nvPr>
        </p:nvSpPr>
        <p:spPr/>
        <p:txBody>
          <a:bodyPr/>
          <a:lstStyle>
            <a:lvl1pPr>
              <a:defRPr b="1"/>
            </a:lvl1pPr>
          </a:lstStyle>
          <a:p>
            <a:r>
              <a:rPr lang="en-US" dirty="0"/>
              <a:t>Slide title</a:t>
            </a:r>
            <a:endParaRPr lang="en-GB" dirty="0"/>
          </a:p>
        </p:txBody>
      </p:sp>
    </p:spTree>
    <p:extLst>
      <p:ext uri="{BB962C8B-B14F-4D97-AF65-F5344CB8AC3E}">
        <p14:creationId xmlns:p14="http://schemas.microsoft.com/office/powerpoint/2010/main" val="815662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683B6-D91C-05A6-B9CB-AE01D13034AD}"/>
              </a:ext>
            </a:extLst>
          </p:cNvPr>
          <p:cNvSpPr>
            <a:spLocks noGrp="1"/>
          </p:cNvSpPr>
          <p:nvPr>
            <p:ph type="title" hasCustomPrompt="1"/>
          </p:nvPr>
        </p:nvSpPr>
        <p:spPr>
          <a:xfrm>
            <a:off x="839788" y="457200"/>
            <a:ext cx="3932237" cy="1600200"/>
          </a:xfrm>
        </p:spPr>
        <p:txBody>
          <a:bodyPr anchor="b"/>
          <a:lstStyle>
            <a:lvl1pPr>
              <a:defRPr sz="3200" b="1"/>
            </a:lvl1pPr>
          </a:lstStyle>
          <a:p>
            <a:r>
              <a:rPr lang="en-US" dirty="0"/>
              <a:t>Slide Title</a:t>
            </a:r>
            <a:endParaRPr lang="en-GB" dirty="0"/>
          </a:p>
        </p:txBody>
      </p:sp>
      <p:sp>
        <p:nvSpPr>
          <p:cNvPr id="3" name="Content Placeholder 2">
            <a:extLst>
              <a:ext uri="{FF2B5EF4-FFF2-40B4-BE49-F238E27FC236}">
                <a16:creationId xmlns:a16="http://schemas.microsoft.com/office/drawing/2014/main" id="{7A5EBFE3-D5BF-029F-44AD-E552F0FF5412}"/>
              </a:ext>
            </a:extLst>
          </p:cNvPr>
          <p:cNvSpPr>
            <a:spLocks noGrp="1"/>
          </p:cNvSpPr>
          <p:nvPr>
            <p:ph idx="1" hasCustomPrompt="1"/>
          </p:nvPr>
        </p:nvSpPr>
        <p:spPr>
          <a:xfrm>
            <a:off x="5183188" y="987425"/>
            <a:ext cx="6172200" cy="4873625"/>
          </a:xfrm>
        </p:spPr>
        <p:txBody>
          <a:bodyPr/>
          <a:lstStyle>
            <a:lvl1pPr>
              <a:defRPr sz="3200" b="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ECF8FF66-A007-5A4A-3857-CB76EFC7D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4905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E858-9355-BE5D-1D0D-F89D4879AEC9}"/>
              </a:ext>
            </a:extLst>
          </p:cNvPr>
          <p:cNvSpPr>
            <a:spLocks noGrp="1"/>
          </p:cNvSpPr>
          <p:nvPr>
            <p:ph type="title" hasCustomPrompt="1"/>
          </p:nvPr>
        </p:nvSpPr>
        <p:spPr>
          <a:xfrm>
            <a:off x="839788" y="457200"/>
            <a:ext cx="3932237" cy="1600200"/>
          </a:xfrm>
        </p:spPr>
        <p:txBody>
          <a:bodyPr anchor="b"/>
          <a:lstStyle>
            <a:lvl1pPr>
              <a:defRPr sz="3200" b="1"/>
            </a:lvl1pPr>
          </a:lstStyle>
          <a:p>
            <a:r>
              <a:rPr lang="en-US" dirty="0"/>
              <a:t>Slide Title</a:t>
            </a:r>
            <a:endParaRPr lang="en-GB" dirty="0"/>
          </a:p>
        </p:txBody>
      </p:sp>
      <p:sp>
        <p:nvSpPr>
          <p:cNvPr id="3" name="Picture Placeholder 2">
            <a:extLst>
              <a:ext uri="{FF2B5EF4-FFF2-40B4-BE49-F238E27FC236}">
                <a16:creationId xmlns:a16="http://schemas.microsoft.com/office/drawing/2014/main" id="{4AAADC08-6C48-A0BE-922E-2985DAC3B0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8E7C505-EA62-E6E4-0FA5-4D35A24BB623}"/>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Slide Text</a:t>
            </a:r>
          </a:p>
        </p:txBody>
      </p:sp>
    </p:spTree>
    <p:extLst>
      <p:ext uri="{BB962C8B-B14F-4D97-AF65-F5344CB8AC3E}">
        <p14:creationId xmlns:p14="http://schemas.microsoft.com/office/powerpoint/2010/main" val="344027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08196-99E5-1CC6-972E-094243743121}"/>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Vertical Text Placeholder 2">
            <a:extLst>
              <a:ext uri="{FF2B5EF4-FFF2-40B4-BE49-F238E27FC236}">
                <a16:creationId xmlns:a16="http://schemas.microsoft.com/office/drawing/2014/main" id="{E08F70E5-7040-32A2-0B56-AC97FCB29471}"/>
              </a:ext>
            </a:extLst>
          </p:cNvPr>
          <p:cNvSpPr>
            <a:spLocks noGrp="1"/>
          </p:cNvSpPr>
          <p:nvPr>
            <p:ph type="body" orient="vert" idx="1" hasCustomPrompt="1"/>
          </p:nvPr>
        </p:nvSpPr>
        <p:spPr/>
        <p:txBody>
          <a:bodyPr vert="eaVert"/>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93696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CDB2A3-37DF-15A3-D478-EDE629B91F95}"/>
              </a:ext>
            </a:extLst>
          </p:cNvPr>
          <p:cNvSpPr>
            <a:spLocks noGrp="1"/>
          </p:cNvSpPr>
          <p:nvPr>
            <p:ph type="title"/>
          </p:nvPr>
        </p:nvSpPr>
        <p:spPr>
          <a:xfrm>
            <a:off x="309564" y="365126"/>
            <a:ext cx="9410699" cy="640465"/>
          </a:xfrm>
          <a:prstGeom prst="rect">
            <a:avLst/>
          </a:prstGeom>
        </p:spPr>
        <p:txBody>
          <a:bodyPr vert="horz" lIns="91440" tIns="45720" rIns="91440" bIns="45720" rtlCol="0" anchor="ctr">
            <a:normAutofit/>
          </a:bodyPr>
          <a:lstStyle/>
          <a:p>
            <a:r>
              <a:rPr lang="en-US" dirty="0"/>
              <a:t>Slide Title</a:t>
            </a:r>
            <a:endParaRPr lang="en-GB" dirty="0"/>
          </a:p>
        </p:txBody>
      </p:sp>
      <p:sp>
        <p:nvSpPr>
          <p:cNvPr id="3" name="Text Placeholder 2">
            <a:extLst>
              <a:ext uri="{FF2B5EF4-FFF2-40B4-BE49-F238E27FC236}">
                <a16:creationId xmlns:a16="http://schemas.microsoft.com/office/drawing/2014/main" id="{749B0FC9-1716-49D3-31EF-1295022BD508}"/>
              </a:ext>
            </a:extLst>
          </p:cNvPr>
          <p:cNvSpPr>
            <a:spLocks noGrp="1"/>
          </p:cNvSpPr>
          <p:nvPr>
            <p:ph type="body" idx="1"/>
          </p:nvPr>
        </p:nvSpPr>
        <p:spPr>
          <a:xfrm>
            <a:off x="309564" y="1314450"/>
            <a:ext cx="11534774" cy="5005387"/>
          </a:xfrm>
          <a:prstGeom prst="rect">
            <a:avLst/>
          </a:prstGeom>
        </p:spPr>
        <p:txBody>
          <a:bodyPr vert="horz" lIns="91440" tIns="45720" rIns="91440" bIns="45720" rtlCol="0">
            <a:normAutofit/>
          </a:body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44555872"/>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9" r:id="rId7"/>
    <p:sldLayoutId id="2147483890" r:id="rId8"/>
    <p:sldLayoutId id="2147483891" r:id="rId9"/>
    <p:sldLayoutId id="2147483892" r:id="rId10"/>
    <p:sldLayoutId id="2147483897" r:id="rId11"/>
    <p:sldLayoutId id="2147483863" r:id="rId12"/>
    <p:sldLayoutId id="2147483879" r:id="rId13"/>
    <p:sldLayoutId id="2147483864" r:id="rId14"/>
    <p:sldLayoutId id="2147483894" r:id="rId15"/>
  </p:sldLayoutIdLst>
  <p:txStyles>
    <p:titleStyle>
      <a:lvl1pPr algn="l" defTabSz="914400" rtl="0" eaLnBrk="1" latinLnBrk="0" hangingPunct="1">
        <a:lnSpc>
          <a:spcPct val="90000"/>
        </a:lnSpc>
        <a:spcBef>
          <a:spcPct val="0"/>
        </a:spcBef>
        <a:buNone/>
        <a:defRPr sz="44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38230F8B-EB0E-A154-2012-7AA77B0305EE}"/>
              </a:ext>
              <a:ext uri="{C183D7F6-B498-43B3-948B-1728B52AA6E4}">
                <adec:decorative xmlns:adec="http://schemas.microsoft.com/office/drawing/2017/decorative" val="1"/>
              </a:ext>
            </a:extLst>
          </p:cNvPr>
          <p:cNvSpPr/>
          <p:nvPr/>
        </p:nvSpPr>
        <p:spPr>
          <a:xfrm>
            <a:off x="6652329" y="189601"/>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293A60"/>
          </a:solidFill>
          <a:ln>
            <a:solidFill>
              <a:srgbClr val="293A60"/>
            </a:solidFill>
          </a:ln>
          <a:effectLst/>
        </p:spPr>
        <p:txBody>
          <a:bodyPr wrap="square" lIns="0" tIns="0" rIns="0" bIns="0" rtlCol="0"/>
          <a:lstStyle/>
          <a:p>
            <a:endParaRPr dirty="0">
              <a:solidFill>
                <a:schemeClr val="bg1"/>
              </a:solidFill>
            </a:endParaRPr>
          </a:p>
        </p:txBody>
      </p:sp>
      <p:sp>
        <p:nvSpPr>
          <p:cNvPr id="9" name="TextBox 8">
            <a:extLst>
              <a:ext uri="{FF2B5EF4-FFF2-40B4-BE49-F238E27FC236}">
                <a16:creationId xmlns:a16="http://schemas.microsoft.com/office/drawing/2014/main" id="{A6DA2C2D-445F-4E66-309D-2A9A77A63AAE}"/>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52E4D1E2-133B-0438-F6ED-CC6EC3A583DF}"/>
              </a:ext>
              <a:ext uri="{C183D7F6-B498-43B3-948B-1728B52AA6E4}">
                <adec:decorative xmlns:adec="http://schemas.microsoft.com/office/drawing/2017/decorative" val="1"/>
              </a:ext>
            </a:extLst>
          </p:cNvPr>
          <p:cNvSpPr/>
          <p:nvPr/>
        </p:nvSpPr>
        <p:spPr>
          <a:xfrm>
            <a:off x="154844" y="845299"/>
            <a:ext cx="11668559" cy="45719"/>
          </a:xfrm>
          <a:custGeom>
            <a:avLst/>
            <a:gdLst/>
            <a:ahLst/>
            <a:cxnLst/>
            <a:rect l="l" t="t" r="r" b="b"/>
            <a:pathLst>
              <a:path w="9777730">
                <a:moveTo>
                  <a:pt x="0" y="0"/>
                </a:moveTo>
                <a:lnTo>
                  <a:pt x="9777603" y="0"/>
                </a:lnTo>
              </a:path>
            </a:pathLst>
          </a:custGeom>
          <a:ln w="38100">
            <a:solidFill>
              <a:srgbClr val="293A60"/>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1" name="Title 5">
            <a:extLst>
              <a:ext uri="{FF2B5EF4-FFF2-40B4-BE49-F238E27FC236}">
                <a16:creationId xmlns:a16="http://schemas.microsoft.com/office/drawing/2014/main" id="{6A338C97-593E-9EBA-1DFE-791C59AEF6E9}"/>
              </a:ext>
            </a:extLst>
          </p:cNvPr>
          <p:cNvSpPr txBox="1">
            <a:spLocks noGrp="1"/>
          </p:cNvSpPr>
          <p:nvPr>
            <p:ph type="title" idx="4294967295"/>
          </p:nvPr>
        </p:nvSpPr>
        <p:spPr>
          <a:xfrm>
            <a:off x="152385" y="189601"/>
            <a:ext cx="8084039" cy="666404"/>
          </a:xfrm>
          <a:prstGeom prst="rect">
            <a:avLst/>
          </a:prstGeom>
          <a:solidFill>
            <a:srgbClr val="293A60"/>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Structures and Processes: My Checklist</a:t>
            </a:r>
          </a:p>
        </p:txBody>
      </p:sp>
      <p:graphicFrame>
        <p:nvGraphicFramePr>
          <p:cNvPr id="14" name="Table 6">
            <a:extLst>
              <a:ext uri="{FF2B5EF4-FFF2-40B4-BE49-F238E27FC236}">
                <a16:creationId xmlns:a16="http://schemas.microsoft.com/office/drawing/2014/main" id="{60638307-3ED7-5B18-A8EF-E0E84A8E0C8E}"/>
              </a:ext>
            </a:extLst>
          </p:cNvPr>
          <p:cNvGraphicFramePr>
            <a:graphicFrameLocks noGrp="1"/>
          </p:cNvGraphicFramePr>
          <p:nvPr>
            <p:extLst>
              <p:ext uri="{D42A27DB-BD31-4B8C-83A1-F6EECF244321}">
                <p14:modId xmlns:p14="http://schemas.microsoft.com/office/powerpoint/2010/main" val="1733603654"/>
              </p:ext>
            </p:extLst>
          </p:nvPr>
        </p:nvGraphicFramePr>
        <p:xfrm>
          <a:off x="153614" y="105000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Within my personal teaching practice I ensure that: </a:t>
                      </a:r>
                    </a:p>
                  </a:txBody>
                  <a:tcPr>
                    <a:solidFill>
                      <a:srgbClr val="293A60"/>
                    </a:solidFill>
                  </a:tcPr>
                </a:tc>
                <a:tc>
                  <a:txBody>
                    <a:bodyPr/>
                    <a:lstStyle/>
                    <a:p>
                      <a:r>
                        <a:rPr lang="en-GB" sz="1150" dirty="0">
                          <a:latin typeface="Manrope" pitchFamily="2" charset="0"/>
                          <a:cs typeface="Mangal" panose="020B0502040204020203" pitchFamily="18" charset="0"/>
                        </a:rPr>
                        <a:t>Yes</a:t>
                      </a:r>
                    </a:p>
                  </a:txBody>
                  <a:tcPr>
                    <a:solidFill>
                      <a:srgbClr val="293A60"/>
                    </a:solidFill>
                  </a:tcPr>
                </a:tc>
                <a:tc>
                  <a:txBody>
                    <a:bodyPr/>
                    <a:lstStyle/>
                    <a:p>
                      <a:r>
                        <a:rPr lang="en-GB" sz="1150" dirty="0">
                          <a:latin typeface="Manrope" pitchFamily="2" charset="0"/>
                          <a:cs typeface="Mangal" panose="020B0502040204020203" pitchFamily="18" charset="0"/>
                        </a:rPr>
                        <a:t>No</a:t>
                      </a:r>
                    </a:p>
                  </a:txBody>
                  <a:tcPr>
                    <a:solidFill>
                      <a:srgbClr val="293A60"/>
                    </a:solidFill>
                  </a:tcPr>
                </a:tc>
                <a:tc>
                  <a:txBody>
                    <a:bodyPr/>
                    <a:lstStyle/>
                    <a:p>
                      <a:r>
                        <a:rPr lang="en-GB" sz="1150" dirty="0">
                          <a:latin typeface="Manrope" pitchFamily="2" charset="0"/>
                          <a:cs typeface="Mangal" panose="020B0502040204020203" pitchFamily="18" charset="0"/>
                        </a:rPr>
                        <a:t>Maybe</a:t>
                      </a:r>
                    </a:p>
                  </a:txBody>
                  <a:tcPr>
                    <a:solidFill>
                      <a:srgbClr val="293A60"/>
                    </a:solidFill>
                  </a:tcPr>
                </a:tc>
                <a:tc>
                  <a:txBody>
                    <a:bodyPr/>
                    <a:lstStyle/>
                    <a:p>
                      <a:r>
                        <a:rPr lang="en-GB" sz="1150" dirty="0">
                          <a:latin typeface="Manrope" pitchFamily="2" charset="0"/>
                          <a:cs typeface="Mangal" panose="020B0502040204020203" pitchFamily="18" charset="0"/>
                        </a:rPr>
                        <a:t>N/A</a:t>
                      </a:r>
                    </a:p>
                  </a:txBody>
                  <a:tcPr>
                    <a:solidFill>
                      <a:srgbClr val="293A60"/>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work in partnership with academic colleagues, professional services teams and students to achieve inclusivity.</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highlight inclusivity issues to programme leaders to report on through routine quality processes (e.g. via annual quality monitoring)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others to establish consistent terminology and ways of working across the programme, minimising 'mixed messages'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the demographics of students on my programme in terms of widening participation (e.g. Ethnicity, Mature students, Disability, POLAR Quintiles of HE participation)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policies the university has in place relating to inclusive practice, and how to implement these in my area</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what the university targets are that relate to inclusivity (e.g. awarding gaps, retention), and have identified actions I can take to help achieve these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know how to access and interpret data relating to university targets around inclusivity (e.g. awarding gaps, retention) and take data-informed actions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know how to locate information about reasonable adjustments for students I am responsible for, and know how to implement reasonable adjustments.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use student-facing materials that meet digital accessibility standards (e.g. closed captions, alt-text for images)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review my teaching spaces and facilities to ensure accessibility for those physical disabilities (e.g. step-free access, hearing loops installed, microphones etc) and flag issues where identified (e.g. with estates).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Tree>
    <p:extLst>
      <p:ext uri="{BB962C8B-B14F-4D97-AF65-F5344CB8AC3E}">
        <p14:creationId xmlns:p14="http://schemas.microsoft.com/office/powerpoint/2010/main" val="1328748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96E04F72-B2F7-7E8D-FB74-F7659C1FB21F}"/>
              </a:ext>
              <a:ext uri="{C183D7F6-B498-43B3-948B-1728B52AA6E4}">
                <adec:decorative xmlns:adec="http://schemas.microsoft.com/office/drawing/2017/decorative" val="1"/>
              </a:ext>
            </a:extLst>
          </p:cNvPr>
          <p:cNvSpPr/>
          <p:nvPr/>
        </p:nvSpPr>
        <p:spPr>
          <a:xfrm>
            <a:off x="7806634" y="171879"/>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solidFill>
              <a:srgbClr val="5777B4"/>
            </a:solidFill>
          </a:ln>
          <a:effectLst/>
        </p:spPr>
        <p:txBody>
          <a:bodyPr wrap="square" lIns="0" tIns="0" rIns="0" bIns="0" rtlCol="0"/>
          <a:lstStyle/>
          <a:p>
            <a:endParaRPr dirty="0">
              <a:solidFill>
                <a:schemeClr val="bg1"/>
              </a:solidFill>
            </a:endParaRPr>
          </a:p>
        </p:txBody>
      </p:sp>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6" name="Title 5">
            <a:extLst>
              <a:ext uri="{FF2B5EF4-FFF2-40B4-BE49-F238E27FC236}">
                <a16:creationId xmlns:a16="http://schemas.microsoft.com/office/drawing/2014/main" id="{0E96FF7A-0EDF-773C-1949-2F0071172AC2}"/>
              </a:ext>
            </a:extLst>
          </p:cNvPr>
          <p:cNvSpPr>
            <a:spLocks noGrp="1"/>
          </p:cNvSpPr>
          <p:nvPr>
            <p:ph type="title" idx="4294967295"/>
          </p:nvPr>
        </p:nvSpPr>
        <p:spPr>
          <a:xfrm>
            <a:off x="152386" y="174220"/>
            <a:ext cx="9153539"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nSpc>
                <a:spcPct val="100000"/>
              </a:lnSpc>
              <a:spcBef>
                <a:spcPts val="0"/>
              </a:spcBef>
              <a:defRPr/>
            </a:pPr>
            <a:r>
              <a:rPr lang="en-GB" sz="3200" dirty="0">
                <a:latin typeface="Manrope" pitchFamily="2" charset="0"/>
              </a:rPr>
              <a:t>Curriculum Design and Delivery: My </a:t>
            </a:r>
            <a:r>
              <a:rPr kumimoji="0" lang="en-GB" sz="3200" b="1" i="0" u="none" strike="noStrike" kern="1200" cap="none" spc="0" normalizeH="0" baseline="0" noProof="0" dirty="0">
                <a:ln>
                  <a:noFill/>
                </a:ln>
                <a:solidFill>
                  <a:schemeClr val="lt1"/>
                </a:solidFill>
                <a:effectLst/>
                <a:uLnTx/>
                <a:uFillTx/>
                <a:latin typeface="Manrope" pitchFamily="2" charset="0"/>
              </a:rPr>
              <a:t>Checklist</a:t>
            </a: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782699250"/>
              </p:ext>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Within my personal teaching practice I ensure that: </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5777B4"/>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embed inclusive education practices within my teaching and assessment planning, design and delivery, with support from the programme team</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students as active partners in curriculum design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actively consider the content that students are likely to have covered before university (e.g. A level, GCSE, BTEC syllabus) and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include opportunities for students to test relevant pre-existing knowledge before introducing new content, and support students to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content has been reviewed to ensure it goes beyond white European perspectives i.e. has been decolonised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highlights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students can personalise their curriculum where appropriate,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students to review my teaching materials to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resources are made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adopts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7" name="TextBox 6">
            <a:extLst>
              <a:ext uri="{FF2B5EF4-FFF2-40B4-BE49-F238E27FC236}">
                <a16:creationId xmlns:a16="http://schemas.microsoft.com/office/drawing/2014/main" id="{6ABAF8CB-B0FD-7CEF-21D5-85DEACD690DB}"/>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0BC945FB-114A-1F41-8DEC-CC7FB79AF168}"/>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5777B4"/>
            </a:solidFill>
          </a:ln>
        </p:spPr>
        <p:txBody>
          <a:bodyPr wrap="square" lIns="0" tIns="0" rIns="0" bIns="0" rtlCol="0"/>
          <a:lstStyle/>
          <a:p>
            <a:endParaRPr/>
          </a:p>
        </p:txBody>
      </p:sp>
    </p:spTree>
    <p:extLst>
      <p:ext uri="{BB962C8B-B14F-4D97-AF65-F5344CB8AC3E}">
        <p14:creationId xmlns:p14="http://schemas.microsoft.com/office/powerpoint/2010/main" val="2673753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5945094F-80C0-BAE3-E50B-18B2D2C39852}"/>
              </a:ext>
              <a:ext uri="{C183D7F6-B498-43B3-948B-1728B52AA6E4}">
                <adec:decorative xmlns:adec="http://schemas.microsoft.com/office/drawing/2017/decorative" val="1"/>
              </a:ext>
            </a:extLst>
          </p:cNvPr>
          <p:cNvSpPr/>
          <p:nvPr/>
        </p:nvSpPr>
        <p:spPr>
          <a:xfrm>
            <a:off x="6727257" y="180772"/>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F607E"/>
          </a:solidFill>
          <a:ln>
            <a:solidFill>
              <a:srgbClr val="0F607E"/>
            </a:solidFill>
          </a:ln>
          <a:effectLst/>
        </p:spPr>
        <p:txBody>
          <a:bodyPr wrap="square" lIns="0" tIns="0" rIns="0" bIns="0" rtlCol="0"/>
          <a:lstStyle/>
          <a:p>
            <a:endParaRPr dirty="0">
              <a:solidFill>
                <a:schemeClr val="bg1"/>
              </a:solidFill>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317395955"/>
              </p:ext>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Within my personal teaching practice I ensure that: </a:t>
                      </a:r>
                    </a:p>
                  </a:txBody>
                  <a:tcPr>
                    <a:solidFill>
                      <a:srgbClr val="0F607E"/>
                    </a:solidFill>
                  </a:tcPr>
                </a:tc>
                <a:tc>
                  <a:txBody>
                    <a:bodyPr/>
                    <a:lstStyle/>
                    <a:p>
                      <a:r>
                        <a:rPr lang="en-GB" sz="1150" dirty="0">
                          <a:latin typeface="Manrope" pitchFamily="2" charset="0"/>
                          <a:cs typeface="Mangal" panose="020B0502040204020203" pitchFamily="18" charset="0"/>
                        </a:rPr>
                        <a:t>Yes</a:t>
                      </a:r>
                    </a:p>
                  </a:txBody>
                  <a:tcPr>
                    <a:solidFill>
                      <a:srgbClr val="0F607E"/>
                    </a:solidFill>
                  </a:tcPr>
                </a:tc>
                <a:tc>
                  <a:txBody>
                    <a:bodyPr/>
                    <a:lstStyle/>
                    <a:p>
                      <a:r>
                        <a:rPr lang="en-GB" sz="1150" dirty="0">
                          <a:latin typeface="Manrope" pitchFamily="2" charset="0"/>
                          <a:cs typeface="Mangal" panose="020B0502040204020203" pitchFamily="18" charset="0"/>
                        </a:rPr>
                        <a:t>No</a:t>
                      </a:r>
                    </a:p>
                  </a:txBody>
                  <a:tcPr>
                    <a:solidFill>
                      <a:srgbClr val="0F607E"/>
                    </a:solidFill>
                  </a:tcPr>
                </a:tc>
                <a:tc>
                  <a:txBody>
                    <a:bodyPr/>
                    <a:lstStyle/>
                    <a:p>
                      <a:r>
                        <a:rPr lang="en-GB" sz="1150" dirty="0">
                          <a:latin typeface="Manrope" pitchFamily="2" charset="0"/>
                          <a:cs typeface="Mangal" panose="020B0502040204020203" pitchFamily="18" charset="0"/>
                        </a:rPr>
                        <a:t>Maybe</a:t>
                      </a:r>
                    </a:p>
                  </a:txBody>
                  <a:tcPr>
                    <a:solidFill>
                      <a:srgbClr val="0F607E"/>
                    </a:solidFill>
                  </a:tcPr>
                </a:tc>
                <a:tc>
                  <a:txBody>
                    <a:bodyPr/>
                    <a:lstStyle/>
                    <a:p>
                      <a:r>
                        <a:rPr lang="en-GB" sz="1150" dirty="0">
                          <a:latin typeface="Manrope" pitchFamily="2" charset="0"/>
                          <a:cs typeface="Mangal" panose="020B0502040204020203" pitchFamily="18" charset="0"/>
                        </a:rPr>
                        <a:t>N/A</a:t>
                      </a:r>
                    </a:p>
                  </a:txBody>
                  <a:tcPr>
                    <a:solidFill>
                      <a:srgbClr val="0F607E"/>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understand how my assessments relate to the programme level assessment design, and work with colleagues to minimise clashes of hand-in dates in order to achieve manageable assessment workloads</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use a range of assessment formats, and enable student personalisation or choice of assessment format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how my assessments build towards final year summative assessments throughout the programme, and explain to students the relationships between assessments at different levels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assessments are clearly explained to students through module documentation, written materials and activities in class, using transparent and consistent language to make requirements clear</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assessments design out the need for individual alternatives wherever possible (e.g. students given the choice of audio/visual formats so students with hearing/visual impairments do not require individual alternative assessment)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mark schemes are clearly linked to learning outcomes or competencies to ensure marking is appropriate and consistent with assessment design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mark schemes do not over-penalise mistakes in written English or referencing conventions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feedback comments are constructive, and actively point out ways that students can improve their work for future assignments.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provide relevant, focussed and timely formative feedback to support student learning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am sensitive to student anxieties around assessment and feedback, so create a supportive culture around assessment, provide clear guidance, and offer opportunities for students to voice concerns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TextBox 2">
            <a:extLst>
              <a:ext uri="{FF2B5EF4-FFF2-40B4-BE49-F238E27FC236}">
                <a16:creationId xmlns:a16="http://schemas.microsoft.com/office/drawing/2014/main" id="{595DA2A3-3160-6EA9-6272-F4BEB831BA92}"/>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7" name="object 7">
            <a:extLst>
              <a:ext uri="{FF2B5EF4-FFF2-40B4-BE49-F238E27FC236}">
                <a16:creationId xmlns:a16="http://schemas.microsoft.com/office/drawing/2014/main" id="{8BF90C2C-B6CC-12F3-AD20-73BF50A8AC6D}"/>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F607E"/>
            </a:solidFill>
          </a:ln>
        </p:spPr>
        <p:txBody>
          <a:bodyPr wrap="square" lIns="0" tIns="0" rIns="0" bIns="0" rtlCol="0"/>
          <a:lstStyle/>
          <a:p>
            <a:endParaRPr/>
          </a:p>
        </p:txBody>
      </p:sp>
      <p:sp>
        <p:nvSpPr>
          <p:cNvPr id="8" name="object 7">
            <a:extLst>
              <a:ext uri="{FF2B5EF4-FFF2-40B4-BE49-F238E27FC236}">
                <a16:creationId xmlns:a16="http://schemas.microsoft.com/office/drawing/2014/main" id="{90FD6A14-1EEB-66EB-BE2C-1535F5CA29E1}"/>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9" name="Title 5">
            <a:extLst>
              <a:ext uri="{FF2B5EF4-FFF2-40B4-BE49-F238E27FC236}">
                <a16:creationId xmlns:a16="http://schemas.microsoft.com/office/drawing/2014/main" id="{2517135F-F217-982D-CE81-1219DDD5FDE9}"/>
              </a:ext>
            </a:extLst>
          </p:cNvPr>
          <p:cNvSpPr txBox="1">
            <a:spLocks noGrp="1"/>
          </p:cNvSpPr>
          <p:nvPr>
            <p:ph type="title" idx="4294967295"/>
          </p:nvPr>
        </p:nvSpPr>
        <p:spPr>
          <a:xfrm>
            <a:off x="152386" y="174220"/>
            <a:ext cx="8181989" cy="666404"/>
          </a:xfrm>
          <a:prstGeom prst="rect">
            <a:avLst/>
          </a:prstGeom>
          <a:solidFill>
            <a:srgbClr val="0F607E"/>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Assessment and Feedback: My Checklist</a:t>
            </a:r>
          </a:p>
        </p:txBody>
      </p:sp>
    </p:spTree>
    <p:extLst>
      <p:ext uri="{BB962C8B-B14F-4D97-AF65-F5344CB8AC3E}">
        <p14:creationId xmlns:p14="http://schemas.microsoft.com/office/powerpoint/2010/main" val="13783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3">
            <a:extLst>
              <a:ext uri="{FF2B5EF4-FFF2-40B4-BE49-F238E27FC236}">
                <a16:creationId xmlns:a16="http://schemas.microsoft.com/office/drawing/2014/main" id="{80CADA47-2E5B-ED49-B7FD-F91F250D9B5F}"/>
              </a:ext>
              <a:ext uri="{C183D7F6-B498-43B3-948B-1728B52AA6E4}">
                <adec:decorative xmlns:adec="http://schemas.microsoft.com/office/drawing/2017/decorative" val="1"/>
              </a:ext>
            </a:extLst>
          </p:cNvPr>
          <p:cNvSpPr/>
          <p:nvPr/>
        </p:nvSpPr>
        <p:spPr>
          <a:xfrm>
            <a:off x="6837891" y="173278"/>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noFill/>
          </a:ln>
          <a:effectLst/>
        </p:spPr>
        <p:txBody>
          <a:bodyPr wrap="square" lIns="0" tIns="0" rIns="0" bIns="0" rtlCol="0"/>
          <a:lstStyle/>
          <a:p>
            <a:endParaRPr dirty="0">
              <a:solidFill>
                <a:schemeClr val="bg1"/>
              </a:solidFill>
            </a:endParaRPr>
          </a:p>
        </p:txBody>
      </p:sp>
      <p:graphicFrame>
        <p:nvGraphicFramePr>
          <p:cNvPr id="3" name="Table 6">
            <a:extLst>
              <a:ext uri="{FF2B5EF4-FFF2-40B4-BE49-F238E27FC236}">
                <a16:creationId xmlns:a16="http://schemas.microsoft.com/office/drawing/2014/main" id="{F521DE46-02C4-0018-48D5-82A6996D9634}"/>
              </a:ext>
            </a:extLst>
          </p:cNvPr>
          <p:cNvGraphicFramePr>
            <a:graphicFrameLocks noGrp="1"/>
          </p:cNvGraphicFramePr>
          <p:nvPr>
            <p:extLst>
              <p:ext uri="{D42A27DB-BD31-4B8C-83A1-F6EECF244321}">
                <p14:modId xmlns:p14="http://schemas.microsoft.com/office/powerpoint/2010/main" val="2128330118"/>
              </p:ext>
            </p:extLst>
          </p:nvPr>
        </p:nvGraphicFramePr>
        <p:xfrm>
          <a:off x="152383" y="1030951"/>
          <a:ext cx="11671017" cy="44246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06E61"/>
                    </a:solidFill>
                  </a:tcPr>
                </a:tc>
                <a:tc>
                  <a:txBody>
                    <a:bodyPr/>
                    <a:lstStyle/>
                    <a:p>
                      <a:r>
                        <a:rPr lang="en-GB" sz="1150" dirty="0">
                          <a:latin typeface="Manrope" pitchFamily="2" charset="0"/>
                          <a:cs typeface="Mangal" panose="020B0502040204020203" pitchFamily="18" charset="0"/>
                        </a:rPr>
                        <a:t>Yes</a:t>
                      </a:r>
                    </a:p>
                  </a:txBody>
                  <a:tcPr>
                    <a:solidFill>
                      <a:srgbClr val="006E61"/>
                    </a:solidFill>
                  </a:tcPr>
                </a:tc>
                <a:tc>
                  <a:txBody>
                    <a:bodyPr/>
                    <a:lstStyle/>
                    <a:p>
                      <a:r>
                        <a:rPr lang="en-GB" sz="1150" dirty="0">
                          <a:latin typeface="Manrope" pitchFamily="2" charset="0"/>
                          <a:cs typeface="Mangal" panose="020B0502040204020203" pitchFamily="18" charset="0"/>
                        </a:rPr>
                        <a:t>No</a:t>
                      </a:r>
                    </a:p>
                  </a:txBody>
                  <a:tcPr>
                    <a:solidFill>
                      <a:srgbClr val="006E61"/>
                    </a:solidFill>
                  </a:tcPr>
                </a:tc>
                <a:tc>
                  <a:txBody>
                    <a:bodyPr/>
                    <a:lstStyle/>
                    <a:p>
                      <a:r>
                        <a:rPr lang="en-GB" sz="1150" dirty="0">
                          <a:latin typeface="Manrope" pitchFamily="2" charset="0"/>
                          <a:cs typeface="Mangal" panose="020B0502040204020203" pitchFamily="18" charset="0"/>
                        </a:rPr>
                        <a:t>Maybe</a:t>
                      </a:r>
                    </a:p>
                  </a:txBody>
                  <a:tcPr>
                    <a:solidFill>
                      <a:srgbClr val="006E61"/>
                    </a:solidFill>
                  </a:tcPr>
                </a:tc>
                <a:tc>
                  <a:txBody>
                    <a:bodyPr/>
                    <a:lstStyle/>
                    <a:p>
                      <a:r>
                        <a:rPr lang="en-GB" sz="1150" dirty="0">
                          <a:latin typeface="Manrope" pitchFamily="2" charset="0"/>
                          <a:cs typeface="Mangal" panose="020B0502040204020203" pitchFamily="18" charset="0"/>
                        </a:rPr>
                        <a:t>N/A</a:t>
                      </a:r>
                    </a:p>
                  </a:txBody>
                  <a:tcPr>
                    <a:solidFill>
                      <a:srgbClr val="006E6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meet with all students I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have undertaken appropriate training so I understand my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can effectively signpost students I am responsible for to appropriate support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ensure that everyone feel welcome, included and supported within my teaching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am aware of diversity within my community of staff and students, and influence hiring and admissions processes to increase diversity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provides opportunities for students to interact socially within structured activities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in partnership with students to establish clear ground rules around inclusion and respect for all, or implement rules established at programme level</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actively work with students in partnership, and act on student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design group work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make it clear to students that they can confidently raise concerns around inclusivity, including potential bias or discrimination, and I would feel confident about intervening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5" name="object 7">
            <a:extLst>
              <a:ext uri="{FF2B5EF4-FFF2-40B4-BE49-F238E27FC236}">
                <a16:creationId xmlns:a16="http://schemas.microsoft.com/office/drawing/2014/main" id="{880D47BB-5965-0A26-A7A4-40DD4C5081B0}"/>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7" name="Title 5">
            <a:extLst>
              <a:ext uri="{FF2B5EF4-FFF2-40B4-BE49-F238E27FC236}">
                <a16:creationId xmlns:a16="http://schemas.microsoft.com/office/drawing/2014/main" id="{A96167F7-CCCE-9129-6D44-4A2480EED0F0}"/>
              </a:ext>
            </a:extLst>
          </p:cNvPr>
          <p:cNvSpPr txBox="1">
            <a:spLocks noGrp="1"/>
          </p:cNvSpPr>
          <p:nvPr>
            <p:ph type="title" idx="4294967295"/>
          </p:nvPr>
        </p:nvSpPr>
        <p:spPr>
          <a:xfrm>
            <a:off x="152386" y="174220"/>
            <a:ext cx="8248663" cy="666404"/>
          </a:xfrm>
          <a:prstGeom prst="rect">
            <a:avLst/>
          </a:prstGeom>
          <a:solidFill>
            <a:srgbClr val="006E6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Community and Belonging: My Checklist</a:t>
            </a:r>
          </a:p>
        </p:txBody>
      </p:sp>
      <p:sp>
        <p:nvSpPr>
          <p:cNvPr id="8" name="TextBox 7">
            <a:extLst>
              <a:ext uri="{FF2B5EF4-FFF2-40B4-BE49-F238E27FC236}">
                <a16:creationId xmlns:a16="http://schemas.microsoft.com/office/drawing/2014/main" id="{38B132E6-AF11-AAC0-2B1D-3C97980099A6}"/>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9F9FC97E-21CE-0A00-741A-D83CB3D006C3}"/>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06E61"/>
            </a:solidFill>
          </a:ln>
        </p:spPr>
        <p:txBody>
          <a:bodyPr wrap="square" lIns="0" tIns="0" rIns="0" bIns="0" rtlCol="0"/>
          <a:lstStyle/>
          <a:p>
            <a:endParaRPr/>
          </a:p>
        </p:txBody>
      </p:sp>
    </p:spTree>
    <p:extLst>
      <p:ext uri="{BB962C8B-B14F-4D97-AF65-F5344CB8AC3E}">
        <p14:creationId xmlns:p14="http://schemas.microsoft.com/office/powerpoint/2010/main" val="617479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0E4EC773-851E-29FC-1BA7-84FC62184675}"/>
              </a:ext>
            </a:extLst>
          </p:cNvPr>
          <p:cNvGraphicFramePr>
            <a:graphicFrameLocks noGrp="1"/>
          </p:cNvGraphicFramePr>
          <p:nvPr>
            <p:extLst>
              <p:ext uri="{D42A27DB-BD31-4B8C-83A1-F6EECF244321}">
                <p14:modId xmlns:p14="http://schemas.microsoft.com/office/powerpoint/2010/main" val="3179736759"/>
              </p:ext>
            </p:extLst>
          </p:nvPr>
        </p:nvGraphicFramePr>
        <p:xfrm>
          <a:off x="152383" y="1030951"/>
          <a:ext cx="11671017" cy="43129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A37AC1"/>
                    </a:solidFill>
                  </a:tcPr>
                </a:tc>
                <a:tc>
                  <a:txBody>
                    <a:bodyPr/>
                    <a:lstStyle/>
                    <a:p>
                      <a:r>
                        <a:rPr lang="en-GB" sz="1200" dirty="0">
                          <a:solidFill>
                            <a:schemeClr val="tx1"/>
                          </a:solidFill>
                          <a:latin typeface="Manrope" pitchFamily="2" charset="0"/>
                          <a:cs typeface="Mangal" panose="020B0502040204020203" pitchFamily="18" charset="0"/>
                        </a:rPr>
                        <a:t>Yes</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A37AC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provide students with clear information about commonly used academic terminology, degree classifications and institutional conventions throughout their programme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systematically identify and support 'at risk' students that I am responsible for (e.g. those with low engagement), and refer students to professional services teams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review individual academic progress of students I am responsible for (e.g. after exam boards), discuss this with students, and intervene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embed or signpost towards structured tools and resources designed to encourage student self-management, self-belief, and aspiration where available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include diverse and successful alumni/career role models within my teaching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embed careers guidance and related schemes in my teaching (e.g. entrepreneurship scheme, Employability awards), and relate these to personal ambitions of my students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Within my teaching, I embed opportunities for all students to work with employers, develop personal networks and reflect on self development and career goals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offer placements and external opportunities that are designed to be inclusive, particularly for those with caring responsibilities, health conditions, financial constraints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support all of my students to access appropriate external mentorship programmes, networking and self-development opportunities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1C280CE5-FE1A-3BF2-901E-0A5513EF9B32}"/>
              </a:ext>
              <a:ext uri="{C183D7F6-B498-43B3-948B-1728B52AA6E4}">
                <adec:decorative xmlns:adec="http://schemas.microsoft.com/office/drawing/2017/decorative" val="1"/>
              </a:ext>
            </a:extLst>
          </p:cNvPr>
          <p:cNvSpPr/>
          <p:nvPr/>
        </p:nvSpPr>
        <p:spPr>
          <a:xfrm>
            <a:off x="5745559"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A37AC1"/>
          </a:solidFill>
          <a:ln>
            <a:noFill/>
          </a:ln>
          <a:effectLst/>
        </p:spPr>
        <p:txBody>
          <a:bodyPr wrap="square" lIns="0" tIns="0" rIns="0" bIns="0" rtlCol="0"/>
          <a:lstStyle/>
          <a:p>
            <a:endParaRPr dirty="0">
              <a:solidFill>
                <a:schemeClr val="bg1"/>
              </a:solidFill>
            </a:endParaRPr>
          </a:p>
        </p:txBody>
      </p:sp>
      <p:sp>
        <p:nvSpPr>
          <p:cNvPr id="7" name="object 7">
            <a:extLst>
              <a:ext uri="{FF2B5EF4-FFF2-40B4-BE49-F238E27FC236}">
                <a16:creationId xmlns:a16="http://schemas.microsoft.com/office/drawing/2014/main" id="{84F33394-7EAC-F7F6-8341-11F5A0578D1B}"/>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A37AC1"/>
            </a:solidFill>
          </a:ln>
        </p:spPr>
        <p:txBody>
          <a:bodyPr wrap="square" lIns="0" tIns="0" rIns="0" bIns="0" rtlCol="0"/>
          <a:lstStyle/>
          <a:p>
            <a:endParaRPr/>
          </a:p>
        </p:txBody>
      </p:sp>
      <p:sp>
        <p:nvSpPr>
          <p:cNvPr id="8" name="TextBox 7">
            <a:extLst>
              <a:ext uri="{FF2B5EF4-FFF2-40B4-BE49-F238E27FC236}">
                <a16:creationId xmlns:a16="http://schemas.microsoft.com/office/drawing/2014/main" id="{0C647513-F5C9-95A7-7C69-2D7EEF381899}"/>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9" name="object 7">
            <a:extLst>
              <a:ext uri="{FF2B5EF4-FFF2-40B4-BE49-F238E27FC236}">
                <a16:creationId xmlns:a16="http://schemas.microsoft.com/office/drawing/2014/main" id="{B7C7193D-FACF-75C8-E2EC-FD32D6259E57}"/>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A37AC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C2479D93-C06F-4A2E-A4C2-5F49F194F66D}"/>
              </a:ext>
            </a:extLst>
          </p:cNvPr>
          <p:cNvSpPr txBox="1">
            <a:spLocks noGrp="1"/>
          </p:cNvSpPr>
          <p:nvPr>
            <p:ph type="title" idx="4294967295"/>
          </p:nvPr>
        </p:nvSpPr>
        <p:spPr>
          <a:xfrm>
            <a:off x="152386" y="174220"/>
            <a:ext cx="7143764" cy="666404"/>
          </a:xfrm>
          <a:prstGeom prst="rect">
            <a:avLst/>
          </a:prstGeom>
          <a:solidFill>
            <a:srgbClr val="A37AC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Pathways to Success: My Checklist</a:t>
            </a:r>
          </a:p>
        </p:txBody>
      </p:sp>
    </p:spTree>
    <p:extLst>
      <p:ext uri="{BB962C8B-B14F-4D97-AF65-F5344CB8AC3E}">
        <p14:creationId xmlns:p14="http://schemas.microsoft.com/office/powerpoint/2010/main" val="635983235"/>
      </p:ext>
    </p:extLst>
  </p:cSld>
  <p:clrMapOvr>
    <a:masterClrMapping/>
  </p:clrMapOvr>
</p:sld>
</file>

<file path=ppt/theme/theme1.xml><?xml version="1.0" encoding="utf-8"?>
<a:theme xmlns:a="http://schemas.openxmlformats.org/drawingml/2006/main" name="Whi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9A0EBE738F2646A6D6E008C556F6FB" ma:contentTypeVersion="15" ma:contentTypeDescription="Create a new document." ma:contentTypeScope="" ma:versionID="678d8908ef5fc2537955c510baa29e2c">
  <xsd:schema xmlns:xsd="http://www.w3.org/2001/XMLSchema" xmlns:xs="http://www.w3.org/2001/XMLSchema" xmlns:p="http://schemas.microsoft.com/office/2006/metadata/properties" xmlns:ns2="a6e0534e-8883-49f0-a9cf-cda5323492e6" xmlns:ns3="c431061e-cc08-460b-bf08-89e04ef60de4" targetNamespace="http://schemas.microsoft.com/office/2006/metadata/properties" ma:root="true" ma:fieldsID="fa00fea82232cda5134155ae772640b0" ns2:_="" ns3:_="">
    <xsd:import namespace="a6e0534e-8883-49f0-a9cf-cda5323492e6"/>
    <xsd:import namespace="c431061e-cc08-460b-bf08-89e04ef60de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e0534e-8883-49f0-a9cf-cda532349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0f13b88-e628-427a-a7d3-46ff87ef6df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431061e-cc08-460b-bf08-89e04ef60d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3683bb2-a4f2-44da-b215-3c68a2b22c9a}" ma:internalName="TaxCatchAll" ma:showField="CatchAllData" ma:web="c431061e-cc08-460b-bf08-89e04ef60d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C16E9B-2742-4494-B460-24BB785D44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e0534e-8883-49f0-a9cf-cda5323492e6"/>
    <ds:schemaRef ds:uri="c431061e-cc08-460b-bf08-89e04ef60d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E6EB29-A45F-44E9-9F6C-57B63278C0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1291</Words>
  <Application>Microsoft Office PowerPoint</Application>
  <PresentationFormat>Widescreen</PresentationFormat>
  <Paragraphs>84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Manrope</vt:lpstr>
      <vt:lpstr>Segoe UI</vt:lpstr>
      <vt:lpstr>White</vt:lpstr>
      <vt:lpstr>Structures and Processes: My Checklist</vt:lpstr>
      <vt:lpstr>Curriculum Design and Delivery: My Checklist</vt:lpstr>
      <vt:lpstr>Assessment and Feedback: My Checklist</vt:lpstr>
      <vt:lpstr>Community and Belonging: My Checklist</vt:lpstr>
      <vt:lpstr>Pathways to Success: My Checklist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Licensing</dc:title>
  <dc:creator>Thomas D Tomlinson</dc:creator>
  <cp:lastModifiedBy>Tom Tomlinson</cp:lastModifiedBy>
  <cp:revision>174</cp:revision>
  <dcterms:created xsi:type="dcterms:W3CDTF">2022-06-09T15:12:55Z</dcterms:created>
  <dcterms:modified xsi:type="dcterms:W3CDTF">2023-05-10T09:42:24Z</dcterms:modified>
</cp:coreProperties>
</file>