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1" r:id="rId3"/>
  </p:sldMasterIdLst>
  <p:notesMasterIdLst>
    <p:notesMasterId r:id="rId9"/>
  </p:notesMasterIdLst>
  <p:handoutMasterIdLst>
    <p:handoutMasterId r:id="rId10"/>
  </p:handoutMasterIdLst>
  <p:sldIdLst>
    <p:sldId id="2015" r:id="rId4"/>
    <p:sldId id="2002" r:id="rId5"/>
    <p:sldId id="2005" r:id="rId6"/>
    <p:sldId id="2008" r:id="rId7"/>
    <p:sldId id="201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ructures and Processes" id="{33D5EC78-1D77-498A-87E2-ED57DB5E9A00}">
          <p14:sldIdLst>
            <p14:sldId id="2015"/>
          </p14:sldIdLst>
        </p14:section>
        <p14:section name="Curriculum Design and Delivery" id="{D79DD523-0B2E-42A9-990E-D221A864A203}">
          <p14:sldIdLst>
            <p14:sldId id="2002"/>
          </p14:sldIdLst>
        </p14:section>
        <p14:section name="Assessment and Feedback" id="{F89A0E29-AF6B-4672-B527-7AD5D9DD62B0}">
          <p14:sldIdLst>
            <p14:sldId id="2005"/>
          </p14:sldIdLst>
        </p14:section>
        <p14:section name="Community and Belonging" id="{8A578F78-3B64-4A41-B5AC-7BE381FCE72E}">
          <p14:sldIdLst>
            <p14:sldId id="2008"/>
          </p14:sldIdLst>
        </p14:section>
        <p14:section name="Pathways to Success" id="{AEC4FFDD-9574-4DC6-9A87-0329595BCE1B}">
          <p14:sldIdLst>
            <p14:sldId id="201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minique Esnault" initials="DE" lastIdx="12" clrIdx="0">
    <p:extLst>
      <p:ext uri="{19B8F6BF-5375-455C-9EA6-DF929625EA0E}">
        <p15:presenceInfo xmlns:p15="http://schemas.microsoft.com/office/powerpoint/2012/main" userId="S-1-5-21-607126847-70518424-489426498-50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3962"/>
    <a:srgbClr val="2D5CAC"/>
    <a:srgbClr val="A37AC1"/>
    <a:srgbClr val="006E61"/>
    <a:srgbClr val="FFFFFF"/>
    <a:srgbClr val="0F607E"/>
    <a:srgbClr val="5777B4"/>
    <a:srgbClr val="E6E6E6"/>
    <a:srgbClr val="293A60"/>
    <a:srgbClr val="D6C5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6" autoAdjust="0"/>
    <p:restoredTop sz="96357" autoAdjust="0"/>
  </p:normalViewPr>
  <p:slideViewPr>
    <p:cSldViewPr snapToGrid="0">
      <p:cViewPr varScale="1">
        <p:scale>
          <a:sx n="114" d="100"/>
          <a:sy n="114" d="100"/>
        </p:scale>
        <p:origin x="510" y="10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834" y="3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FC4FB1-D386-CF8B-9673-F0EB62463D2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B20911B7-2B0B-A546-C0FE-E0B36754779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0E0C0F1-729F-4D1E-9086-996A38792C43}" type="datetimeFigureOut">
              <a:rPr lang="en-GB" smtClean="0"/>
              <a:t>10/05/2023</a:t>
            </a:fld>
            <a:endParaRPr lang="en-GB" dirty="0"/>
          </a:p>
        </p:txBody>
      </p:sp>
      <p:sp>
        <p:nvSpPr>
          <p:cNvPr id="4" name="Footer Placeholder 3">
            <a:extLst>
              <a:ext uri="{FF2B5EF4-FFF2-40B4-BE49-F238E27FC236}">
                <a16:creationId xmlns:a16="http://schemas.microsoft.com/office/drawing/2014/main" id="{FE540104-6B39-8F84-C3B5-76843250D04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149F4715-A10D-1D49-5620-0D4C6E430A4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9BF9926-2CF6-40C6-A4EC-1391242673D7}" type="slidenum">
              <a:rPr lang="en-GB" smtClean="0"/>
              <a:t>‹#›</a:t>
            </a:fld>
            <a:endParaRPr lang="en-GB" dirty="0"/>
          </a:p>
        </p:txBody>
      </p:sp>
    </p:spTree>
    <p:extLst>
      <p:ext uri="{BB962C8B-B14F-4D97-AF65-F5344CB8AC3E}">
        <p14:creationId xmlns:p14="http://schemas.microsoft.com/office/powerpoint/2010/main" val="333293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D3F05F-1F30-44BA-BE1E-D800E1892331}" type="datetimeFigureOut">
              <a:rPr lang="en-GB" smtClean="0"/>
              <a:t>10/05/2023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8D241C-96F0-45C7-8AA9-9B7D64674038}" type="slidenum">
              <a:rPr lang="en-GB" smtClean="0"/>
              <a:t>‹#›</a:t>
            </a:fld>
            <a:endParaRPr lang="en-GB" dirty="0"/>
          </a:p>
        </p:txBody>
      </p:sp>
    </p:spTree>
    <p:extLst>
      <p:ext uri="{BB962C8B-B14F-4D97-AF65-F5344CB8AC3E}">
        <p14:creationId xmlns:p14="http://schemas.microsoft.com/office/powerpoint/2010/main" val="1035015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52E27-7923-90FF-BA72-5101D2F1A97C}"/>
              </a:ext>
            </a:extLst>
          </p:cNvPr>
          <p:cNvSpPr>
            <a:spLocks noGrp="1"/>
          </p:cNvSpPr>
          <p:nvPr>
            <p:ph type="ctrTitle" hasCustomPrompt="1"/>
          </p:nvPr>
        </p:nvSpPr>
        <p:spPr>
          <a:xfrm>
            <a:off x="1524000" y="1122363"/>
            <a:ext cx="9144000" cy="2382837"/>
          </a:xfrm>
        </p:spPr>
        <p:txBody>
          <a:bodyPr anchor="b">
            <a:normAutofit/>
          </a:bodyPr>
          <a:lstStyle>
            <a:lvl1pPr algn="ctr">
              <a:defRPr sz="4800" b="1"/>
            </a:lvl1pPr>
          </a:lstStyle>
          <a:p>
            <a:r>
              <a:rPr lang="en-US" dirty="0"/>
              <a:t>Slide Title</a:t>
            </a:r>
            <a:endParaRPr lang="en-GB" dirty="0"/>
          </a:p>
        </p:txBody>
      </p:sp>
      <p:sp>
        <p:nvSpPr>
          <p:cNvPr id="3" name="Subtitle 2">
            <a:extLst>
              <a:ext uri="{FF2B5EF4-FFF2-40B4-BE49-F238E27FC236}">
                <a16:creationId xmlns:a16="http://schemas.microsoft.com/office/drawing/2014/main" id="{5A7B456D-995F-6817-FC97-9C949B340FCC}"/>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Slide Text</a:t>
            </a:r>
            <a:endParaRPr lang="en-GB" dirty="0"/>
          </a:p>
        </p:txBody>
      </p:sp>
    </p:spTree>
    <p:extLst>
      <p:ext uri="{BB962C8B-B14F-4D97-AF65-F5344CB8AC3E}">
        <p14:creationId xmlns:p14="http://schemas.microsoft.com/office/powerpoint/2010/main" val="1385460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F4ABCE-A6CE-4B7D-CCE2-2EA765222413}"/>
              </a:ext>
            </a:extLst>
          </p:cNvPr>
          <p:cNvSpPr>
            <a:spLocks noGrp="1"/>
          </p:cNvSpPr>
          <p:nvPr>
            <p:ph type="title" orient="vert" hasCustomPrompt="1"/>
          </p:nvPr>
        </p:nvSpPr>
        <p:spPr>
          <a:xfrm>
            <a:off x="8724900" y="365125"/>
            <a:ext cx="2628900" cy="5811838"/>
          </a:xfrm>
        </p:spPr>
        <p:txBody>
          <a:bodyPr vert="eaVert"/>
          <a:lstStyle>
            <a:lvl1pPr>
              <a:defRPr b="1"/>
            </a:lvl1pPr>
          </a:lstStyle>
          <a:p>
            <a:r>
              <a:rPr lang="en-US" dirty="0"/>
              <a:t>Slide Title</a:t>
            </a:r>
            <a:endParaRPr lang="en-GB" dirty="0"/>
          </a:p>
        </p:txBody>
      </p:sp>
      <p:sp>
        <p:nvSpPr>
          <p:cNvPr id="3" name="Vertical Text Placeholder 2">
            <a:extLst>
              <a:ext uri="{FF2B5EF4-FFF2-40B4-BE49-F238E27FC236}">
                <a16:creationId xmlns:a16="http://schemas.microsoft.com/office/drawing/2014/main" id="{666ABB38-323B-2E0E-6567-CE2A4EE6FECD}"/>
              </a:ext>
            </a:extLst>
          </p:cNvPr>
          <p:cNvSpPr>
            <a:spLocks noGrp="1"/>
          </p:cNvSpPr>
          <p:nvPr>
            <p:ph type="body" orient="vert" idx="1" hasCustomPrompt="1"/>
          </p:nvPr>
        </p:nvSpPr>
        <p:spPr>
          <a:xfrm>
            <a:off x="838200" y="365125"/>
            <a:ext cx="7734300" cy="5811838"/>
          </a:xfrm>
        </p:spPr>
        <p:txBody>
          <a:bodyPr vert="eaVert"/>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881411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A0787A-B815-4FB5-8690-880B09EF2231}"/>
              </a:ext>
            </a:extLst>
          </p:cNvPr>
          <p:cNvSpPr>
            <a:spLocks noGrp="1"/>
          </p:cNvSpPr>
          <p:nvPr>
            <p:ph type="dt" sz="half" idx="10"/>
          </p:nvPr>
        </p:nvSpPr>
        <p:spPr/>
        <p:txBody>
          <a:bodyPr/>
          <a:lstStyle/>
          <a:p>
            <a:fld id="{017876C9-FCCA-44A5-A53D-2655238092C4}" type="datetimeFigureOut">
              <a:rPr lang="en-GB" smtClean="0"/>
              <a:t>10/05/2023</a:t>
            </a:fld>
            <a:endParaRPr lang="en-GB"/>
          </a:p>
        </p:txBody>
      </p:sp>
      <p:sp>
        <p:nvSpPr>
          <p:cNvPr id="3" name="Footer Placeholder 2">
            <a:extLst>
              <a:ext uri="{FF2B5EF4-FFF2-40B4-BE49-F238E27FC236}">
                <a16:creationId xmlns:a16="http://schemas.microsoft.com/office/drawing/2014/main" id="{F9464AEB-8029-4A05-99AA-8C4C016AADF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6AF9DA3-2A4D-45F1-AF70-76C67428622C}"/>
              </a:ext>
            </a:extLst>
          </p:cNvPr>
          <p:cNvSpPr>
            <a:spLocks noGrp="1"/>
          </p:cNvSpPr>
          <p:nvPr>
            <p:ph type="sldNum" sz="quarter" idx="12"/>
          </p:nvPr>
        </p:nvSpPr>
        <p:spPr/>
        <p:txBody>
          <a:bodyPr/>
          <a:lstStyle/>
          <a:p>
            <a:fld id="{940E72F4-2CD9-49FC-A6A0-5FC9ADD904C0}" type="slidenum">
              <a:rPr lang="en-GB" smtClean="0"/>
              <a:t>‹#›</a:t>
            </a:fld>
            <a:endParaRPr lang="en-GB"/>
          </a:p>
        </p:txBody>
      </p:sp>
    </p:spTree>
    <p:extLst>
      <p:ext uri="{BB962C8B-B14F-4D97-AF65-F5344CB8AC3E}">
        <p14:creationId xmlns:p14="http://schemas.microsoft.com/office/powerpoint/2010/main" val="1011792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Blank">
    <p:bg>
      <p:bgPr>
        <a:solidFill>
          <a:srgbClr val="20346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1906054"/>
      </p:ext>
    </p:extLst>
  </p:cSld>
  <p:clrMapOvr>
    <a:masterClrMapping/>
  </p:clrMapOvr>
  <p:extLst>
    <p:ext uri="{DCECCB84-F9BA-43D5-87BE-67443E8EF086}">
      <p15:sldGuideLst xmlns:p15="http://schemas.microsoft.com/office/powerpoint/2012/main">
        <p15:guide id="1" orient="horz" pos="696">
          <p15:clr>
            <a:srgbClr val="FBAE40"/>
          </p15:clr>
        </p15:guide>
        <p15:guide id="2" orient="horz" pos="362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e large image">
    <p:spTree>
      <p:nvGrpSpPr>
        <p:cNvPr id="1" name=""/>
        <p:cNvGrpSpPr/>
        <p:nvPr/>
      </p:nvGrpSpPr>
      <p:grpSpPr>
        <a:xfrm>
          <a:off x="0" y="0"/>
          <a:ext cx="0" cy="0"/>
          <a:chOff x="0" y="0"/>
          <a:chExt cx="0" cy="0"/>
        </a:xfrm>
      </p:grpSpPr>
      <p:sp>
        <p:nvSpPr>
          <p:cNvPr id="4" name="Picture Placeholder 5">
            <a:extLst>
              <a:ext uri="{FF2B5EF4-FFF2-40B4-BE49-F238E27FC236}">
                <a16:creationId xmlns:a16="http://schemas.microsoft.com/office/drawing/2014/main" id="{5531CCC4-6A9E-FDEC-6057-B6B21E6AD471}"/>
              </a:ext>
            </a:extLst>
          </p:cNvPr>
          <p:cNvSpPr>
            <a:spLocks noGrp="1"/>
          </p:cNvSpPr>
          <p:nvPr>
            <p:ph type="pic" sz="quarter" idx="11"/>
          </p:nvPr>
        </p:nvSpPr>
        <p:spPr>
          <a:xfrm>
            <a:off x="361071" y="1271588"/>
            <a:ext cx="11502683" cy="5031910"/>
          </a:xfrm>
          <a:prstGeom prst="rect">
            <a:avLst/>
          </a:prstGeom>
        </p:spPr>
        <p:txBody>
          <a:bodyPr/>
          <a:lstStyle>
            <a:lvl1pPr marL="0" indent="0">
              <a:buNone/>
              <a:defRPr>
                <a:solidFill>
                  <a:schemeClr val="bg1"/>
                </a:solidFill>
                <a:latin typeface="Segoe UI" panose="020B0502040204020203" pitchFamily="34" charset="0"/>
                <a:cs typeface="Segoe UI" panose="020B0502040204020203" pitchFamily="34" charset="0"/>
              </a:defRPr>
            </a:lvl1pPr>
          </a:lstStyle>
          <a:p>
            <a:endParaRPr lang="en-GB" dirty="0"/>
          </a:p>
        </p:txBody>
      </p:sp>
      <p:pic>
        <p:nvPicPr>
          <p:cNvPr id="3" name="Picture 2" descr="University of Hull Logo">
            <a:extLst>
              <a:ext uri="{FF2B5EF4-FFF2-40B4-BE49-F238E27FC236}">
                <a16:creationId xmlns:a16="http://schemas.microsoft.com/office/drawing/2014/main" id="{0CD03EDB-247B-D90C-0FE3-3499F49F51AD}"/>
              </a:ext>
              <a:ext uri="{C183D7F6-B498-43B3-948B-1728B52AA6E4}">
                <adec:decorative xmlns:adec="http://schemas.microsoft.com/office/drawing/2017/decorative" val="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6830"/>
          <a:stretch/>
        </p:blipFill>
        <p:spPr>
          <a:xfrm>
            <a:off x="10563224" y="283660"/>
            <a:ext cx="1319015" cy="640465"/>
          </a:xfrm>
          <a:prstGeom prst="rect">
            <a:avLst/>
          </a:prstGeom>
        </p:spPr>
      </p:pic>
      <p:sp>
        <p:nvSpPr>
          <p:cNvPr id="6" name="Title 1">
            <a:extLst>
              <a:ext uri="{FF2B5EF4-FFF2-40B4-BE49-F238E27FC236}">
                <a16:creationId xmlns:a16="http://schemas.microsoft.com/office/drawing/2014/main" id="{E8A8DCFE-BAF3-BE99-DB94-C12A11AF12AF}"/>
              </a:ext>
            </a:extLst>
          </p:cNvPr>
          <p:cNvSpPr>
            <a:spLocks noGrp="1"/>
          </p:cNvSpPr>
          <p:nvPr>
            <p:ph type="title" hasCustomPrompt="1"/>
          </p:nvPr>
        </p:nvSpPr>
        <p:spPr>
          <a:xfrm>
            <a:off x="309761" y="261344"/>
            <a:ext cx="9391452" cy="662782"/>
          </a:xfrm>
          <a:prstGeom prst="rect">
            <a:avLst/>
          </a:prstGeom>
        </p:spPr>
        <p:txBody>
          <a:bodyPr/>
          <a:lstStyle>
            <a:lvl1pPr>
              <a:defRPr b="1">
                <a:solidFill>
                  <a:schemeClr val="bg1"/>
                </a:solidFill>
                <a:latin typeface="Segoe UI" panose="020B0502040204020203" pitchFamily="34" charset="0"/>
                <a:cs typeface="Segoe UI" panose="020B0502040204020203" pitchFamily="34" charset="0"/>
              </a:defRPr>
            </a:lvl1pPr>
          </a:lstStyle>
          <a:p>
            <a:r>
              <a:rPr lang="en-US" dirty="0"/>
              <a:t>Slide Title</a:t>
            </a:r>
            <a:endParaRPr lang="en-GB" dirty="0"/>
          </a:p>
        </p:txBody>
      </p:sp>
    </p:spTree>
    <p:extLst>
      <p:ext uri="{BB962C8B-B14F-4D97-AF65-F5344CB8AC3E}">
        <p14:creationId xmlns:p14="http://schemas.microsoft.com/office/powerpoint/2010/main" val="3082621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703C0864-F922-5733-6F7A-D2AEB753626B}"/>
              </a:ext>
            </a:extLst>
          </p:cNvPr>
          <p:cNvSpPr>
            <a:spLocks noGrp="1"/>
          </p:cNvSpPr>
          <p:nvPr>
            <p:ph type="pic" sz="quarter" idx="10"/>
          </p:nvPr>
        </p:nvSpPr>
        <p:spPr>
          <a:xfrm>
            <a:off x="6096000" y="1281113"/>
            <a:ext cx="5740400" cy="5063416"/>
          </a:xfrm>
          <a:prstGeom prst="rect">
            <a:avLst/>
          </a:prstGeom>
        </p:spPr>
        <p:txBody>
          <a:bodyPr/>
          <a:lstStyle>
            <a:lvl1pPr>
              <a:defRPr>
                <a:solidFill>
                  <a:schemeClr val="bg1"/>
                </a:solidFill>
                <a:latin typeface="Segoe UI" panose="020B0502040204020203" pitchFamily="34" charset="0"/>
                <a:cs typeface="Segoe UI" panose="020B0502040204020203" pitchFamily="34" charset="0"/>
              </a:defRPr>
            </a:lvl1pPr>
          </a:lstStyle>
          <a:p>
            <a:endParaRPr lang="en-GB" dirty="0"/>
          </a:p>
        </p:txBody>
      </p:sp>
      <p:sp>
        <p:nvSpPr>
          <p:cNvPr id="8" name="Text Placeholder 7">
            <a:extLst>
              <a:ext uri="{FF2B5EF4-FFF2-40B4-BE49-F238E27FC236}">
                <a16:creationId xmlns:a16="http://schemas.microsoft.com/office/drawing/2014/main" id="{D0227319-DE8E-E980-BBF7-76649513032E}"/>
              </a:ext>
            </a:extLst>
          </p:cNvPr>
          <p:cNvSpPr>
            <a:spLocks noGrp="1"/>
          </p:cNvSpPr>
          <p:nvPr>
            <p:ph type="body" sz="quarter" idx="11" hasCustomPrompt="1"/>
          </p:nvPr>
        </p:nvSpPr>
        <p:spPr>
          <a:xfrm>
            <a:off x="355600" y="1281113"/>
            <a:ext cx="4994812" cy="5063416"/>
          </a:xfrm>
          <a:prstGeom prst="rect">
            <a:avLst/>
          </a:prstGeom>
        </p:spPr>
        <p:txBody>
          <a:bodyPr/>
          <a:lstStyle>
            <a:lvl1pPr>
              <a:defRPr sz="3200" b="1">
                <a:solidFill>
                  <a:schemeClr val="bg1"/>
                </a:solidFill>
                <a:latin typeface="Segoe UI" panose="020B0502040204020203" pitchFamily="34" charset="0"/>
                <a:cs typeface="Segoe UI" panose="020B0502040204020203" pitchFamily="34" charset="0"/>
              </a:defRPr>
            </a:lvl1pPr>
            <a:lvl2pPr>
              <a:defRPr b="1">
                <a:solidFill>
                  <a:schemeClr val="bg1"/>
                </a:solidFill>
                <a:latin typeface="Segoe UI" panose="020B0502040204020203" pitchFamily="34" charset="0"/>
                <a:cs typeface="Segoe UI" panose="020B0502040204020203" pitchFamily="34" charset="0"/>
              </a:defRPr>
            </a:lvl2pPr>
            <a:lvl3pPr>
              <a:defRPr b="1">
                <a:solidFill>
                  <a:schemeClr val="bg1"/>
                </a:solidFill>
                <a:latin typeface="Segoe UI" panose="020B0502040204020203" pitchFamily="34" charset="0"/>
                <a:cs typeface="Segoe UI" panose="020B0502040204020203" pitchFamily="34" charset="0"/>
              </a:defRPr>
            </a:lvl3pPr>
            <a:lvl4pPr>
              <a:defRPr b="1">
                <a:solidFill>
                  <a:schemeClr val="bg1"/>
                </a:solidFill>
                <a:latin typeface="Segoe UI" panose="020B0502040204020203" pitchFamily="34" charset="0"/>
                <a:cs typeface="Segoe UI" panose="020B0502040204020203" pitchFamily="34" charset="0"/>
              </a:defRPr>
            </a:lvl4pPr>
            <a:lvl5pPr>
              <a:defRPr b="1">
                <a:solidFill>
                  <a:schemeClr val="bg1"/>
                </a:solidFill>
                <a:latin typeface="Segoe UI" panose="020B0502040204020203" pitchFamily="34" charset="0"/>
                <a:cs typeface="Segoe UI" panose="020B0502040204020203" pitchFamily="34" charset="0"/>
              </a:defRPr>
            </a:lvl5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4" name="Picture 3" descr="University of Hull Logo">
            <a:extLst>
              <a:ext uri="{FF2B5EF4-FFF2-40B4-BE49-F238E27FC236}">
                <a16:creationId xmlns:a16="http://schemas.microsoft.com/office/drawing/2014/main" id="{A746745A-D267-942D-1696-B7FCDD732228}"/>
              </a:ext>
              <a:ext uri="{C183D7F6-B498-43B3-948B-1728B52AA6E4}">
                <adec:decorative xmlns:adec="http://schemas.microsoft.com/office/drawing/2017/decorative" val="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6830"/>
          <a:stretch/>
        </p:blipFill>
        <p:spPr>
          <a:xfrm>
            <a:off x="10563224" y="283660"/>
            <a:ext cx="1319015" cy="640465"/>
          </a:xfrm>
          <a:prstGeom prst="rect">
            <a:avLst/>
          </a:prstGeom>
        </p:spPr>
      </p:pic>
      <p:sp>
        <p:nvSpPr>
          <p:cNvPr id="7" name="Title 1">
            <a:extLst>
              <a:ext uri="{FF2B5EF4-FFF2-40B4-BE49-F238E27FC236}">
                <a16:creationId xmlns:a16="http://schemas.microsoft.com/office/drawing/2014/main" id="{E40BBB8E-F6B5-8125-BB84-6EDC1ADBEB8B}"/>
              </a:ext>
            </a:extLst>
          </p:cNvPr>
          <p:cNvSpPr>
            <a:spLocks noGrp="1"/>
          </p:cNvSpPr>
          <p:nvPr>
            <p:ph type="title" hasCustomPrompt="1"/>
          </p:nvPr>
        </p:nvSpPr>
        <p:spPr>
          <a:xfrm>
            <a:off x="309761" y="261344"/>
            <a:ext cx="9391452" cy="662782"/>
          </a:xfrm>
          <a:prstGeom prst="rect">
            <a:avLst/>
          </a:prstGeom>
        </p:spPr>
        <p:txBody>
          <a:bodyPr/>
          <a:lstStyle>
            <a:lvl1pPr>
              <a:defRPr b="1">
                <a:solidFill>
                  <a:schemeClr val="bg1"/>
                </a:solidFill>
                <a:latin typeface="Segoe UI" panose="020B0502040204020203" pitchFamily="34" charset="0"/>
                <a:cs typeface="Segoe UI" panose="020B0502040204020203" pitchFamily="34" charset="0"/>
              </a:defRPr>
            </a:lvl1pPr>
          </a:lstStyle>
          <a:p>
            <a:r>
              <a:rPr lang="en-US" dirty="0"/>
              <a:t>Slide Title</a:t>
            </a:r>
            <a:endParaRPr lang="en-GB" dirty="0"/>
          </a:p>
        </p:txBody>
      </p:sp>
    </p:spTree>
    <p:extLst>
      <p:ext uri="{BB962C8B-B14F-4D97-AF65-F5344CB8AC3E}">
        <p14:creationId xmlns:p14="http://schemas.microsoft.com/office/powerpoint/2010/main" val="35726684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2_Blank">
    <p:bg>
      <p:bgPr>
        <a:solidFill>
          <a:srgbClr val="203462"/>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4161854-D525-9826-C53E-15881C31D29E}"/>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A86EF46D-98F1-12ED-42E1-8AF9FA1B71DE}"/>
              </a:ext>
            </a:extLst>
          </p:cNvPr>
          <p:cNvSpPr/>
          <p:nvPr userDrawn="1"/>
        </p:nvSpPr>
        <p:spPr>
          <a:xfrm>
            <a:off x="4976811" y="2252661"/>
            <a:ext cx="2190750" cy="2190750"/>
          </a:xfrm>
          <a:prstGeom prst="ellipse">
            <a:avLst/>
          </a:prstGeom>
          <a:solidFill>
            <a:schemeClr val="accent1">
              <a:lumMod val="40000"/>
              <a:lumOff val="6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4ACF3352-0287-0D16-7D6F-18F26B668A63}"/>
              </a:ext>
            </a:extLst>
          </p:cNvPr>
          <p:cNvSpPr/>
          <p:nvPr userDrawn="1"/>
        </p:nvSpPr>
        <p:spPr>
          <a:xfrm>
            <a:off x="4229099" y="1504949"/>
            <a:ext cx="3686175" cy="3686175"/>
          </a:xfrm>
          <a:prstGeom prst="ellipse">
            <a:avLst/>
          </a:prstGeom>
          <a:solidFill>
            <a:schemeClr val="accent1">
              <a:lumMod val="40000"/>
              <a:lumOff val="6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5BC19ED2-01A7-EA70-FD47-75879501DBDB}"/>
              </a:ext>
            </a:extLst>
          </p:cNvPr>
          <p:cNvSpPr/>
          <p:nvPr userDrawn="1"/>
        </p:nvSpPr>
        <p:spPr>
          <a:xfrm>
            <a:off x="3400423" y="676273"/>
            <a:ext cx="5343527" cy="5343527"/>
          </a:xfrm>
          <a:prstGeom prst="ellipse">
            <a:avLst/>
          </a:prstGeom>
          <a:solidFill>
            <a:schemeClr val="accent1">
              <a:lumMod val="40000"/>
              <a:lumOff val="6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591BB63-8EE7-C85A-925D-97E753BA710C}"/>
              </a:ext>
            </a:extLst>
          </p:cNvPr>
          <p:cNvSpPr/>
          <p:nvPr userDrawn="1"/>
        </p:nvSpPr>
        <p:spPr>
          <a:xfrm>
            <a:off x="1895475" y="-771525"/>
            <a:ext cx="8401050" cy="8401050"/>
          </a:xfrm>
          <a:prstGeom prst="ellipse">
            <a:avLst/>
          </a:prstGeom>
          <a:solidFill>
            <a:schemeClr val="accent1">
              <a:lumMod val="40000"/>
              <a:lumOff val="6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1B1C5F0-AB5A-6FDE-5B7C-E57E32D497BB}"/>
              </a:ext>
            </a:extLst>
          </p:cNvPr>
          <p:cNvSpPr/>
          <p:nvPr userDrawn="1"/>
        </p:nvSpPr>
        <p:spPr>
          <a:xfrm>
            <a:off x="519269" y="-2147731"/>
            <a:ext cx="11153462" cy="11153462"/>
          </a:xfrm>
          <a:prstGeom prst="ellipse">
            <a:avLst/>
          </a:prstGeom>
          <a:solidFill>
            <a:schemeClr val="accent1">
              <a:lumMod val="40000"/>
              <a:lumOff val="6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38227955"/>
      </p:ext>
    </p:extLst>
  </p:cSld>
  <p:clrMapOvr>
    <a:masterClrMapping/>
  </p:clrMapOvr>
  <p:extLst>
    <p:ext uri="{DCECCB84-F9BA-43D5-87BE-67443E8EF086}">
      <p15:sldGuideLst xmlns:p15="http://schemas.microsoft.com/office/powerpoint/2012/main">
        <p15:guide id="1" orient="horz" pos="696">
          <p15:clr>
            <a:srgbClr val="FBAE40"/>
          </p15:clr>
        </p15:guide>
        <p15:guide id="2" orient="horz" pos="362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935AC-EEAF-23C0-8676-48280171CAD4}"/>
              </a:ext>
            </a:extLst>
          </p:cNvPr>
          <p:cNvSpPr>
            <a:spLocks noGrp="1"/>
          </p:cNvSpPr>
          <p:nvPr>
            <p:ph type="title" hasCustomPrompt="1"/>
          </p:nvPr>
        </p:nvSpPr>
        <p:spPr/>
        <p:txBody>
          <a:bodyPr/>
          <a:lstStyle>
            <a:lvl1pPr>
              <a:defRPr b="1"/>
            </a:lvl1pPr>
          </a:lstStyle>
          <a:p>
            <a:r>
              <a:rPr lang="en-US" dirty="0"/>
              <a:t>Slide Title</a:t>
            </a:r>
            <a:endParaRPr lang="en-GB" dirty="0"/>
          </a:p>
        </p:txBody>
      </p:sp>
      <p:sp>
        <p:nvSpPr>
          <p:cNvPr id="3" name="Content Placeholder 2">
            <a:extLst>
              <a:ext uri="{FF2B5EF4-FFF2-40B4-BE49-F238E27FC236}">
                <a16:creationId xmlns:a16="http://schemas.microsoft.com/office/drawing/2014/main" id="{AF53E4F8-CF64-806D-40EC-6A2917D7A334}"/>
              </a:ext>
            </a:extLst>
          </p:cNvPr>
          <p:cNvSpPr>
            <a:spLocks noGrp="1"/>
          </p:cNvSpPr>
          <p:nvPr>
            <p:ph idx="1" hasCustomPrompt="1"/>
          </p:nvPr>
        </p:nvSpPr>
        <p:spPr/>
        <p:txBody>
          <a:bodyPr/>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474821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8357F-CB92-5ABE-5D29-1E16344656B1}"/>
              </a:ext>
            </a:extLst>
          </p:cNvPr>
          <p:cNvSpPr>
            <a:spLocks noGrp="1"/>
          </p:cNvSpPr>
          <p:nvPr>
            <p:ph type="title" hasCustomPrompt="1"/>
          </p:nvPr>
        </p:nvSpPr>
        <p:spPr>
          <a:xfrm>
            <a:off x="831850" y="1709738"/>
            <a:ext cx="10515600" cy="2852737"/>
          </a:xfrm>
        </p:spPr>
        <p:txBody>
          <a:bodyPr anchor="b"/>
          <a:lstStyle>
            <a:lvl1pPr>
              <a:defRPr sz="6000" b="1"/>
            </a:lvl1pPr>
          </a:lstStyle>
          <a:p>
            <a:r>
              <a:rPr lang="en-US" dirty="0"/>
              <a:t>Slide Title</a:t>
            </a:r>
            <a:endParaRPr lang="en-GB" dirty="0"/>
          </a:p>
        </p:txBody>
      </p:sp>
      <p:sp>
        <p:nvSpPr>
          <p:cNvPr id="3" name="Text Placeholder 2">
            <a:extLst>
              <a:ext uri="{FF2B5EF4-FFF2-40B4-BE49-F238E27FC236}">
                <a16:creationId xmlns:a16="http://schemas.microsoft.com/office/drawing/2014/main" id="{142F0350-495A-F204-68F5-6D5F17A8BEBE}"/>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Slide Text</a:t>
            </a:r>
          </a:p>
        </p:txBody>
      </p:sp>
    </p:spTree>
    <p:extLst>
      <p:ext uri="{BB962C8B-B14F-4D97-AF65-F5344CB8AC3E}">
        <p14:creationId xmlns:p14="http://schemas.microsoft.com/office/powerpoint/2010/main" val="1906825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DF79-0859-9684-E760-05147B2D8E0E}"/>
              </a:ext>
            </a:extLst>
          </p:cNvPr>
          <p:cNvSpPr>
            <a:spLocks noGrp="1"/>
          </p:cNvSpPr>
          <p:nvPr>
            <p:ph type="title" hasCustomPrompt="1"/>
          </p:nvPr>
        </p:nvSpPr>
        <p:spPr/>
        <p:txBody>
          <a:bodyPr/>
          <a:lstStyle>
            <a:lvl1pPr>
              <a:defRPr b="1"/>
            </a:lvl1pPr>
          </a:lstStyle>
          <a:p>
            <a:r>
              <a:rPr lang="en-US" dirty="0"/>
              <a:t>Slide Title</a:t>
            </a:r>
            <a:endParaRPr lang="en-GB" dirty="0"/>
          </a:p>
        </p:txBody>
      </p:sp>
      <p:sp>
        <p:nvSpPr>
          <p:cNvPr id="3" name="Content Placeholder 2">
            <a:extLst>
              <a:ext uri="{FF2B5EF4-FFF2-40B4-BE49-F238E27FC236}">
                <a16:creationId xmlns:a16="http://schemas.microsoft.com/office/drawing/2014/main" id="{645B584B-A40D-07A5-67BA-785F9DFE8FC9}"/>
              </a:ext>
            </a:extLst>
          </p:cNvPr>
          <p:cNvSpPr>
            <a:spLocks noGrp="1"/>
          </p:cNvSpPr>
          <p:nvPr>
            <p:ph sz="half" idx="1" hasCustomPrompt="1"/>
          </p:nvPr>
        </p:nvSpPr>
        <p:spPr>
          <a:xfrm>
            <a:off x="838200" y="1825625"/>
            <a:ext cx="5181600" cy="4351338"/>
          </a:xfrm>
        </p:spPr>
        <p:txBody>
          <a:bodyPr/>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71AE8DF9-7328-364C-CA0F-E8B710FB71A6}"/>
              </a:ext>
            </a:extLst>
          </p:cNvPr>
          <p:cNvSpPr>
            <a:spLocks noGrp="1"/>
          </p:cNvSpPr>
          <p:nvPr>
            <p:ph sz="half" idx="2" hasCustomPrompt="1"/>
          </p:nvPr>
        </p:nvSpPr>
        <p:spPr>
          <a:xfrm>
            <a:off x="6172200" y="1825625"/>
            <a:ext cx="5181600" cy="4351338"/>
          </a:xfrm>
        </p:spPr>
        <p:txBody>
          <a:bodyPr/>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659537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883EC-57A5-BC89-AD76-A4F6F99C440B}"/>
              </a:ext>
            </a:extLst>
          </p:cNvPr>
          <p:cNvSpPr>
            <a:spLocks noGrp="1"/>
          </p:cNvSpPr>
          <p:nvPr>
            <p:ph type="title" hasCustomPrompt="1"/>
          </p:nvPr>
        </p:nvSpPr>
        <p:spPr>
          <a:xfrm>
            <a:off x="-886375" y="433387"/>
            <a:ext cx="10515600" cy="1325563"/>
          </a:xfrm>
        </p:spPr>
        <p:txBody>
          <a:bodyPr/>
          <a:lstStyle>
            <a:lvl1pPr>
              <a:defRPr b="1"/>
            </a:lvl1pPr>
          </a:lstStyle>
          <a:p>
            <a:r>
              <a:rPr lang="en-US" dirty="0"/>
              <a:t>Slide Title</a:t>
            </a:r>
            <a:endParaRPr lang="en-GB" dirty="0"/>
          </a:p>
        </p:txBody>
      </p:sp>
      <p:sp>
        <p:nvSpPr>
          <p:cNvPr id="3" name="Text Placeholder 2">
            <a:extLst>
              <a:ext uri="{FF2B5EF4-FFF2-40B4-BE49-F238E27FC236}">
                <a16:creationId xmlns:a16="http://schemas.microsoft.com/office/drawing/2014/main" id="{71882AA4-6D1A-B5B5-8490-6A834B0BE89F}"/>
              </a:ext>
            </a:extLst>
          </p:cNvPr>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 title</a:t>
            </a:r>
          </a:p>
        </p:txBody>
      </p:sp>
      <p:sp>
        <p:nvSpPr>
          <p:cNvPr id="4" name="Content Placeholder 3">
            <a:extLst>
              <a:ext uri="{FF2B5EF4-FFF2-40B4-BE49-F238E27FC236}">
                <a16:creationId xmlns:a16="http://schemas.microsoft.com/office/drawing/2014/main" id="{49AB22D7-EF6A-DF63-543D-5ECEC3099F5E}"/>
              </a:ext>
            </a:extLst>
          </p:cNvPr>
          <p:cNvSpPr>
            <a:spLocks noGrp="1"/>
          </p:cNvSpPr>
          <p:nvPr>
            <p:ph sz="half" idx="2" hasCustomPrompt="1"/>
          </p:nvPr>
        </p:nvSpPr>
        <p:spPr>
          <a:xfrm>
            <a:off x="839788" y="2505075"/>
            <a:ext cx="5157787" cy="3684588"/>
          </a:xfrm>
        </p:spPr>
        <p:txBody>
          <a:bodyPr/>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a:extLst>
              <a:ext uri="{FF2B5EF4-FFF2-40B4-BE49-F238E27FC236}">
                <a16:creationId xmlns:a16="http://schemas.microsoft.com/office/drawing/2014/main" id="{EAE1CE6A-C2AD-7AB2-1FCF-BAB40619752B}"/>
              </a:ext>
            </a:extLst>
          </p:cNvPr>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 title</a:t>
            </a:r>
          </a:p>
        </p:txBody>
      </p:sp>
      <p:sp>
        <p:nvSpPr>
          <p:cNvPr id="6" name="Content Placeholder 5">
            <a:extLst>
              <a:ext uri="{FF2B5EF4-FFF2-40B4-BE49-F238E27FC236}">
                <a16:creationId xmlns:a16="http://schemas.microsoft.com/office/drawing/2014/main" id="{2F137019-DC15-19BF-3A82-C6505EDF9BEC}"/>
              </a:ext>
            </a:extLst>
          </p:cNvPr>
          <p:cNvSpPr>
            <a:spLocks noGrp="1"/>
          </p:cNvSpPr>
          <p:nvPr>
            <p:ph sz="quarter" idx="4" hasCustomPrompt="1"/>
          </p:nvPr>
        </p:nvSpPr>
        <p:spPr>
          <a:xfrm>
            <a:off x="6172200" y="2505075"/>
            <a:ext cx="5183188" cy="3684588"/>
          </a:xfrm>
        </p:spPr>
        <p:txBody>
          <a:bodyPr/>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a:extLst>
              <a:ext uri="{FF2B5EF4-FFF2-40B4-BE49-F238E27FC236}">
                <a16:creationId xmlns:a16="http://schemas.microsoft.com/office/drawing/2014/main" id="{2A2FFCBE-18BF-F188-4672-96D916150F9F}"/>
              </a:ext>
            </a:extLst>
          </p:cNvPr>
          <p:cNvSpPr>
            <a:spLocks noGrp="1"/>
          </p:cNvSpPr>
          <p:nvPr>
            <p:ph type="dt" sz="half" idx="10"/>
          </p:nvPr>
        </p:nvSpPr>
        <p:spPr>
          <a:xfrm>
            <a:off x="838200" y="6356350"/>
            <a:ext cx="2743200" cy="365125"/>
          </a:xfrm>
          <a:prstGeom prst="rect">
            <a:avLst/>
          </a:prstGeom>
        </p:spPr>
        <p:txBody>
          <a:bodyPr/>
          <a:lstStyle/>
          <a:p>
            <a:fld id="{36263EDF-1936-4AFC-A00C-3A1A33657C7E}" type="datetimeFigureOut">
              <a:rPr lang="en-GB" smtClean="0"/>
              <a:t>10/05/2023</a:t>
            </a:fld>
            <a:endParaRPr lang="en-GB" dirty="0"/>
          </a:p>
        </p:txBody>
      </p:sp>
      <p:sp>
        <p:nvSpPr>
          <p:cNvPr id="8" name="Footer Placeholder 7">
            <a:extLst>
              <a:ext uri="{FF2B5EF4-FFF2-40B4-BE49-F238E27FC236}">
                <a16:creationId xmlns:a16="http://schemas.microsoft.com/office/drawing/2014/main" id="{AE79138F-2B96-8446-1906-20DCEC923D60}"/>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9" name="Slide Number Placeholder 8">
            <a:extLst>
              <a:ext uri="{FF2B5EF4-FFF2-40B4-BE49-F238E27FC236}">
                <a16:creationId xmlns:a16="http://schemas.microsoft.com/office/drawing/2014/main" id="{386120AA-45C3-0D5C-6E0E-72F2DEF2D399}"/>
              </a:ext>
            </a:extLst>
          </p:cNvPr>
          <p:cNvSpPr>
            <a:spLocks noGrp="1"/>
          </p:cNvSpPr>
          <p:nvPr>
            <p:ph type="sldNum" sz="quarter" idx="12"/>
          </p:nvPr>
        </p:nvSpPr>
        <p:spPr>
          <a:xfrm>
            <a:off x="8610600" y="6356350"/>
            <a:ext cx="2743200" cy="365125"/>
          </a:xfrm>
          <a:prstGeom prst="rect">
            <a:avLst/>
          </a:prstGeom>
        </p:spPr>
        <p:txBody>
          <a:bodyPr/>
          <a:lstStyle/>
          <a:p>
            <a:fld id="{03EC8C6E-B360-4D22-AE68-63DDC98C4274}" type="slidenum">
              <a:rPr lang="en-GB" smtClean="0"/>
              <a:t>‹#›</a:t>
            </a:fld>
            <a:endParaRPr lang="en-GB" dirty="0"/>
          </a:p>
        </p:txBody>
      </p:sp>
    </p:spTree>
    <p:extLst>
      <p:ext uri="{BB962C8B-B14F-4D97-AF65-F5344CB8AC3E}">
        <p14:creationId xmlns:p14="http://schemas.microsoft.com/office/powerpoint/2010/main" val="342538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240B7-6692-A9D0-EFF5-B2E69003961C}"/>
              </a:ext>
            </a:extLst>
          </p:cNvPr>
          <p:cNvSpPr>
            <a:spLocks noGrp="1"/>
          </p:cNvSpPr>
          <p:nvPr>
            <p:ph type="title" hasCustomPrompt="1"/>
          </p:nvPr>
        </p:nvSpPr>
        <p:spPr/>
        <p:txBody>
          <a:bodyPr/>
          <a:lstStyle>
            <a:lvl1pPr>
              <a:defRPr b="1"/>
            </a:lvl1pPr>
          </a:lstStyle>
          <a:p>
            <a:r>
              <a:rPr lang="en-US" dirty="0"/>
              <a:t>Slide title</a:t>
            </a:r>
            <a:endParaRPr lang="en-GB" dirty="0"/>
          </a:p>
        </p:txBody>
      </p:sp>
    </p:spTree>
    <p:extLst>
      <p:ext uri="{BB962C8B-B14F-4D97-AF65-F5344CB8AC3E}">
        <p14:creationId xmlns:p14="http://schemas.microsoft.com/office/powerpoint/2010/main" val="815662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683B6-D91C-05A6-B9CB-AE01D13034AD}"/>
              </a:ext>
            </a:extLst>
          </p:cNvPr>
          <p:cNvSpPr>
            <a:spLocks noGrp="1"/>
          </p:cNvSpPr>
          <p:nvPr>
            <p:ph type="title" hasCustomPrompt="1"/>
          </p:nvPr>
        </p:nvSpPr>
        <p:spPr>
          <a:xfrm>
            <a:off x="839788" y="457200"/>
            <a:ext cx="3932237" cy="1600200"/>
          </a:xfrm>
        </p:spPr>
        <p:txBody>
          <a:bodyPr anchor="b"/>
          <a:lstStyle>
            <a:lvl1pPr>
              <a:defRPr sz="3200" b="1"/>
            </a:lvl1pPr>
          </a:lstStyle>
          <a:p>
            <a:r>
              <a:rPr lang="en-US" dirty="0"/>
              <a:t>Slide Title</a:t>
            </a:r>
            <a:endParaRPr lang="en-GB" dirty="0"/>
          </a:p>
        </p:txBody>
      </p:sp>
      <p:sp>
        <p:nvSpPr>
          <p:cNvPr id="3" name="Content Placeholder 2">
            <a:extLst>
              <a:ext uri="{FF2B5EF4-FFF2-40B4-BE49-F238E27FC236}">
                <a16:creationId xmlns:a16="http://schemas.microsoft.com/office/drawing/2014/main" id="{7A5EBFE3-D5BF-029F-44AD-E552F0FF5412}"/>
              </a:ext>
            </a:extLst>
          </p:cNvPr>
          <p:cNvSpPr>
            <a:spLocks noGrp="1"/>
          </p:cNvSpPr>
          <p:nvPr>
            <p:ph idx="1" hasCustomPrompt="1"/>
          </p:nvPr>
        </p:nvSpPr>
        <p:spPr>
          <a:xfrm>
            <a:off x="5183188" y="987425"/>
            <a:ext cx="6172200" cy="4873625"/>
          </a:xfrm>
        </p:spPr>
        <p:txBody>
          <a:bodyPr/>
          <a:lstStyle>
            <a:lvl1pPr>
              <a:defRPr sz="3200" b="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a:extLst>
              <a:ext uri="{FF2B5EF4-FFF2-40B4-BE49-F238E27FC236}">
                <a16:creationId xmlns:a16="http://schemas.microsoft.com/office/drawing/2014/main" id="{ECF8FF66-A007-5A4A-3857-CB76EFC7D8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449055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5E858-9355-BE5D-1D0D-F89D4879AEC9}"/>
              </a:ext>
            </a:extLst>
          </p:cNvPr>
          <p:cNvSpPr>
            <a:spLocks noGrp="1"/>
          </p:cNvSpPr>
          <p:nvPr>
            <p:ph type="title" hasCustomPrompt="1"/>
          </p:nvPr>
        </p:nvSpPr>
        <p:spPr>
          <a:xfrm>
            <a:off x="839788" y="457200"/>
            <a:ext cx="3932237" cy="1600200"/>
          </a:xfrm>
        </p:spPr>
        <p:txBody>
          <a:bodyPr anchor="b"/>
          <a:lstStyle>
            <a:lvl1pPr>
              <a:defRPr sz="3200" b="1"/>
            </a:lvl1pPr>
          </a:lstStyle>
          <a:p>
            <a:r>
              <a:rPr lang="en-US" dirty="0"/>
              <a:t>Slide Title</a:t>
            </a:r>
            <a:endParaRPr lang="en-GB" dirty="0"/>
          </a:p>
        </p:txBody>
      </p:sp>
      <p:sp>
        <p:nvSpPr>
          <p:cNvPr id="3" name="Picture Placeholder 2">
            <a:extLst>
              <a:ext uri="{FF2B5EF4-FFF2-40B4-BE49-F238E27FC236}">
                <a16:creationId xmlns:a16="http://schemas.microsoft.com/office/drawing/2014/main" id="{4AAADC08-6C48-A0BE-922E-2985DAC3B0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8E7C505-EA62-E6E4-0FA5-4D35A24BB623}"/>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Slide Text</a:t>
            </a:r>
          </a:p>
        </p:txBody>
      </p:sp>
    </p:spTree>
    <p:extLst>
      <p:ext uri="{BB962C8B-B14F-4D97-AF65-F5344CB8AC3E}">
        <p14:creationId xmlns:p14="http://schemas.microsoft.com/office/powerpoint/2010/main" val="3440271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08196-99E5-1CC6-972E-094243743121}"/>
              </a:ext>
            </a:extLst>
          </p:cNvPr>
          <p:cNvSpPr>
            <a:spLocks noGrp="1"/>
          </p:cNvSpPr>
          <p:nvPr>
            <p:ph type="title" hasCustomPrompt="1"/>
          </p:nvPr>
        </p:nvSpPr>
        <p:spPr/>
        <p:txBody>
          <a:bodyPr/>
          <a:lstStyle>
            <a:lvl1pPr>
              <a:defRPr b="1"/>
            </a:lvl1pPr>
          </a:lstStyle>
          <a:p>
            <a:r>
              <a:rPr lang="en-US" dirty="0"/>
              <a:t>Slide Title</a:t>
            </a:r>
            <a:endParaRPr lang="en-GB" dirty="0"/>
          </a:p>
        </p:txBody>
      </p:sp>
      <p:sp>
        <p:nvSpPr>
          <p:cNvPr id="3" name="Vertical Text Placeholder 2">
            <a:extLst>
              <a:ext uri="{FF2B5EF4-FFF2-40B4-BE49-F238E27FC236}">
                <a16:creationId xmlns:a16="http://schemas.microsoft.com/office/drawing/2014/main" id="{E08F70E5-7040-32A2-0B56-AC97FCB29471}"/>
              </a:ext>
            </a:extLst>
          </p:cNvPr>
          <p:cNvSpPr>
            <a:spLocks noGrp="1"/>
          </p:cNvSpPr>
          <p:nvPr>
            <p:ph type="body" orient="vert" idx="1" hasCustomPrompt="1"/>
          </p:nvPr>
        </p:nvSpPr>
        <p:spPr/>
        <p:txBody>
          <a:bodyPr vert="eaVert"/>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893696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CDB2A3-37DF-15A3-D478-EDE629B91F95}"/>
              </a:ext>
            </a:extLst>
          </p:cNvPr>
          <p:cNvSpPr>
            <a:spLocks noGrp="1"/>
          </p:cNvSpPr>
          <p:nvPr>
            <p:ph type="title"/>
          </p:nvPr>
        </p:nvSpPr>
        <p:spPr>
          <a:xfrm>
            <a:off x="309564" y="365126"/>
            <a:ext cx="9410699" cy="640465"/>
          </a:xfrm>
          <a:prstGeom prst="rect">
            <a:avLst/>
          </a:prstGeom>
        </p:spPr>
        <p:txBody>
          <a:bodyPr vert="horz" lIns="91440" tIns="45720" rIns="91440" bIns="45720" rtlCol="0" anchor="ctr">
            <a:normAutofit/>
          </a:bodyPr>
          <a:lstStyle/>
          <a:p>
            <a:r>
              <a:rPr lang="en-US" dirty="0"/>
              <a:t>Slide Title</a:t>
            </a:r>
            <a:endParaRPr lang="en-GB" dirty="0"/>
          </a:p>
        </p:txBody>
      </p:sp>
      <p:sp>
        <p:nvSpPr>
          <p:cNvPr id="3" name="Text Placeholder 2">
            <a:extLst>
              <a:ext uri="{FF2B5EF4-FFF2-40B4-BE49-F238E27FC236}">
                <a16:creationId xmlns:a16="http://schemas.microsoft.com/office/drawing/2014/main" id="{749B0FC9-1716-49D3-31EF-1295022BD508}"/>
              </a:ext>
            </a:extLst>
          </p:cNvPr>
          <p:cNvSpPr>
            <a:spLocks noGrp="1"/>
          </p:cNvSpPr>
          <p:nvPr>
            <p:ph type="body" idx="1"/>
          </p:nvPr>
        </p:nvSpPr>
        <p:spPr>
          <a:xfrm>
            <a:off x="309564" y="1314450"/>
            <a:ext cx="11534774" cy="5005387"/>
          </a:xfrm>
          <a:prstGeom prst="rect">
            <a:avLst/>
          </a:prstGeom>
        </p:spPr>
        <p:txBody>
          <a:bodyPr vert="horz" lIns="91440" tIns="45720" rIns="91440" bIns="45720" rtlCol="0">
            <a:normAutofit/>
          </a:body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944555872"/>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9" r:id="rId7"/>
    <p:sldLayoutId id="2147483890" r:id="rId8"/>
    <p:sldLayoutId id="2147483891" r:id="rId9"/>
    <p:sldLayoutId id="2147483892" r:id="rId10"/>
    <p:sldLayoutId id="2147483897" r:id="rId11"/>
    <p:sldLayoutId id="2147483863" r:id="rId12"/>
    <p:sldLayoutId id="2147483879" r:id="rId13"/>
    <p:sldLayoutId id="2147483864" r:id="rId14"/>
    <p:sldLayoutId id="2147483894" r:id="rId15"/>
  </p:sldLayoutIdLst>
  <p:txStyles>
    <p:titleStyle>
      <a:lvl1pPr algn="l" defTabSz="914400" rtl="0" eaLnBrk="1" latinLnBrk="0" hangingPunct="1">
        <a:lnSpc>
          <a:spcPct val="90000"/>
        </a:lnSpc>
        <a:spcBef>
          <a:spcPct val="0"/>
        </a:spcBef>
        <a:buNone/>
        <a:defRPr sz="4400" b="1" kern="1200">
          <a:solidFill>
            <a:schemeClr val="tx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3">
            <a:extLst>
              <a:ext uri="{FF2B5EF4-FFF2-40B4-BE49-F238E27FC236}">
                <a16:creationId xmlns:a16="http://schemas.microsoft.com/office/drawing/2014/main" id="{38230F8B-EB0E-A154-2012-7AA77B0305EE}"/>
              </a:ext>
              <a:ext uri="{C183D7F6-B498-43B3-948B-1728B52AA6E4}">
                <adec:decorative xmlns:adec="http://schemas.microsoft.com/office/drawing/2017/decorative" val="1"/>
              </a:ext>
            </a:extLst>
          </p:cNvPr>
          <p:cNvSpPr/>
          <p:nvPr/>
        </p:nvSpPr>
        <p:spPr>
          <a:xfrm>
            <a:off x="6652329" y="189601"/>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293A60"/>
          </a:solidFill>
          <a:ln>
            <a:solidFill>
              <a:srgbClr val="293A60"/>
            </a:solidFill>
          </a:ln>
          <a:effectLst/>
        </p:spPr>
        <p:txBody>
          <a:bodyPr wrap="square" lIns="0" tIns="0" rIns="0" bIns="0" rtlCol="0"/>
          <a:lstStyle/>
          <a:p>
            <a:endParaRPr dirty="0">
              <a:solidFill>
                <a:schemeClr val="bg1"/>
              </a:solidFill>
            </a:endParaRPr>
          </a:p>
        </p:txBody>
      </p:sp>
      <p:sp>
        <p:nvSpPr>
          <p:cNvPr id="9" name="TextBox 8">
            <a:extLst>
              <a:ext uri="{FF2B5EF4-FFF2-40B4-BE49-F238E27FC236}">
                <a16:creationId xmlns:a16="http://schemas.microsoft.com/office/drawing/2014/main" id="{A6DA2C2D-445F-4E66-309D-2A9A77A63AAE}"/>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10" name="object 7">
            <a:extLst>
              <a:ext uri="{FF2B5EF4-FFF2-40B4-BE49-F238E27FC236}">
                <a16:creationId xmlns:a16="http://schemas.microsoft.com/office/drawing/2014/main" id="{52E4D1E2-133B-0438-F6ED-CC6EC3A583DF}"/>
              </a:ext>
              <a:ext uri="{C183D7F6-B498-43B3-948B-1728B52AA6E4}">
                <adec:decorative xmlns:adec="http://schemas.microsoft.com/office/drawing/2017/decorative" val="1"/>
              </a:ext>
            </a:extLst>
          </p:cNvPr>
          <p:cNvSpPr/>
          <p:nvPr/>
        </p:nvSpPr>
        <p:spPr>
          <a:xfrm>
            <a:off x="154844" y="845299"/>
            <a:ext cx="11668559" cy="45719"/>
          </a:xfrm>
          <a:custGeom>
            <a:avLst/>
            <a:gdLst/>
            <a:ahLst/>
            <a:cxnLst/>
            <a:rect l="l" t="t" r="r" b="b"/>
            <a:pathLst>
              <a:path w="9777730">
                <a:moveTo>
                  <a:pt x="0" y="0"/>
                </a:moveTo>
                <a:lnTo>
                  <a:pt x="9777603" y="0"/>
                </a:lnTo>
              </a:path>
            </a:pathLst>
          </a:custGeom>
          <a:ln w="38100">
            <a:solidFill>
              <a:srgbClr val="293A60"/>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1" name="Title 5">
            <a:extLst>
              <a:ext uri="{FF2B5EF4-FFF2-40B4-BE49-F238E27FC236}">
                <a16:creationId xmlns:a16="http://schemas.microsoft.com/office/drawing/2014/main" id="{6A338C97-593E-9EBA-1DFE-791C59AEF6E9}"/>
              </a:ext>
            </a:extLst>
          </p:cNvPr>
          <p:cNvSpPr txBox="1">
            <a:spLocks noGrp="1"/>
          </p:cNvSpPr>
          <p:nvPr>
            <p:ph type="title" idx="4294967295"/>
          </p:nvPr>
        </p:nvSpPr>
        <p:spPr>
          <a:xfrm>
            <a:off x="152385" y="189601"/>
            <a:ext cx="8084039" cy="666404"/>
          </a:xfrm>
          <a:prstGeom prst="rect">
            <a:avLst/>
          </a:prstGeom>
          <a:solidFill>
            <a:srgbClr val="293A60"/>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Structures and Processes: My Checklist</a:t>
            </a:r>
          </a:p>
        </p:txBody>
      </p:sp>
      <p:graphicFrame>
        <p:nvGraphicFramePr>
          <p:cNvPr id="14" name="Table 6">
            <a:extLst>
              <a:ext uri="{FF2B5EF4-FFF2-40B4-BE49-F238E27FC236}">
                <a16:creationId xmlns:a16="http://schemas.microsoft.com/office/drawing/2014/main" id="{60638307-3ED7-5B18-A8EF-E0E84A8E0C8E}"/>
              </a:ext>
            </a:extLst>
          </p:cNvPr>
          <p:cNvGraphicFramePr>
            <a:graphicFrameLocks noGrp="1"/>
          </p:cNvGraphicFramePr>
          <p:nvPr>
            <p:extLst>
              <p:ext uri="{D42A27DB-BD31-4B8C-83A1-F6EECF244321}">
                <p14:modId xmlns:p14="http://schemas.microsoft.com/office/powerpoint/2010/main" val="1733603654"/>
              </p:ext>
            </p:extLst>
          </p:nvPr>
        </p:nvGraphicFramePr>
        <p:xfrm>
          <a:off x="153614" y="1050001"/>
          <a:ext cx="11671017" cy="459740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Within my personal teaching practice I ensure that: </a:t>
                      </a:r>
                    </a:p>
                  </a:txBody>
                  <a:tcPr>
                    <a:solidFill>
                      <a:srgbClr val="293A60"/>
                    </a:solidFill>
                  </a:tcPr>
                </a:tc>
                <a:tc>
                  <a:txBody>
                    <a:bodyPr/>
                    <a:lstStyle/>
                    <a:p>
                      <a:r>
                        <a:rPr lang="en-GB" sz="1150" dirty="0">
                          <a:latin typeface="Manrope" pitchFamily="2" charset="0"/>
                          <a:cs typeface="Mangal" panose="020B0502040204020203" pitchFamily="18" charset="0"/>
                        </a:rPr>
                        <a:t>Yes</a:t>
                      </a:r>
                    </a:p>
                  </a:txBody>
                  <a:tcPr>
                    <a:solidFill>
                      <a:srgbClr val="293A60"/>
                    </a:solidFill>
                  </a:tcPr>
                </a:tc>
                <a:tc>
                  <a:txBody>
                    <a:bodyPr/>
                    <a:lstStyle/>
                    <a:p>
                      <a:r>
                        <a:rPr lang="en-GB" sz="1150" dirty="0">
                          <a:latin typeface="Manrope" pitchFamily="2" charset="0"/>
                          <a:cs typeface="Mangal" panose="020B0502040204020203" pitchFamily="18" charset="0"/>
                        </a:rPr>
                        <a:t>No</a:t>
                      </a:r>
                    </a:p>
                  </a:txBody>
                  <a:tcPr>
                    <a:solidFill>
                      <a:srgbClr val="293A60"/>
                    </a:solidFill>
                  </a:tcPr>
                </a:tc>
                <a:tc>
                  <a:txBody>
                    <a:bodyPr/>
                    <a:lstStyle/>
                    <a:p>
                      <a:r>
                        <a:rPr lang="en-GB" sz="1150" dirty="0">
                          <a:latin typeface="Manrope" pitchFamily="2" charset="0"/>
                          <a:cs typeface="Mangal" panose="020B0502040204020203" pitchFamily="18" charset="0"/>
                        </a:rPr>
                        <a:t>Maybe</a:t>
                      </a:r>
                    </a:p>
                  </a:txBody>
                  <a:tcPr>
                    <a:solidFill>
                      <a:srgbClr val="293A60"/>
                    </a:solidFill>
                  </a:tcPr>
                </a:tc>
                <a:tc>
                  <a:txBody>
                    <a:bodyPr/>
                    <a:lstStyle/>
                    <a:p>
                      <a:r>
                        <a:rPr lang="en-GB" sz="1150" dirty="0">
                          <a:latin typeface="Manrope" pitchFamily="2" charset="0"/>
                          <a:cs typeface="Mangal" panose="020B0502040204020203" pitchFamily="18" charset="0"/>
                        </a:rPr>
                        <a:t>N/A</a:t>
                      </a:r>
                    </a:p>
                  </a:txBody>
                  <a:tcPr>
                    <a:solidFill>
                      <a:srgbClr val="293A60"/>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I work in partnership with academic colleagues, professional services teams and students to achieve inclusivity.</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highlight inclusivity issues to programme leaders to report on through routine quality processes (e.g. via annual quality monitoring)</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work with others to establish consistent terminology and ways of working across the programme, minimising 'mixed messages' where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understand the demographics of students on my programme in terms of widening participation (e.g. Ethnicity, Mature students, Disability, POLAR Quintiles of HE participation)</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understand policies the university has in place relating to inclusive practice, and how to implement these in my area</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understand what the university targets are that relate to inclusivity (e.g. awarding gaps, retention), and have identified actions I can take to help achieve these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know how to access and interpret data relating to university targets around inclusivity (e.g. awarding gaps, retention) and take data-informed actions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know how to locate information about reasonable adjustments for students I am responsible for, and know how to implement reasonable adjustments.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use student-facing materials that meet digital accessibility standards (e.g. closed captions, alt-text for images)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review my teaching spaces and facilities to ensure accessibility for those physical disabilities (e.g. step-free access, hearing loops installed, microphones etc) and flag issues where identified (e.g. with estates).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Tree>
    <p:extLst>
      <p:ext uri="{BB962C8B-B14F-4D97-AF65-F5344CB8AC3E}">
        <p14:creationId xmlns:p14="http://schemas.microsoft.com/office/powerpoint/2010/main" val="1328748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96E04F72-B2F7-7E8D-FB74-F7659C1FB21F}"/>
              </a:ext>
              <a:ext uri="{C183D7F6-B498-43B3-948B-1728B52AA6E4}">
                <adec:decorative xmlns:adec="http://schemas.microsoft.com/office/drawing/2017/decorative" val="1"/>
              </a:ext>
            </a:extLst>
          </p:cNvPr>
          <p:cNvSpPr/>
          <p:nvPr/>
        </p:nvSpPr>
        <p:spPr>
          <a:xfrm>
            <a:off x="7806634" y="171879"/>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5777B4"/>
          </a:solidFill>
          <a:ln>
            <a:solidFill>
              <a:srgbClr val="5777B4"/>
            </a:solidFill>
          </a:ln>
          <a:effectLst/>
        </p:spPr>
        <p:txBody>
          <a:bodyPr wrap="square" lIns="0" tIns="0" rIns="0" bIns="0" rtlCol="0"/>
          <a:lstStyle/>
          <a:p>
            <a:endParaRPr dirty="0">
              <a:solidFill>
                <a:schemeClr val="bg1"/>
              </a:solidFill>
            </a:endParaRPr>
          </a:p>
        </p:txBody>
      </p:sp>
      <p:sp>
        <p:nvSpPr>
          <p:cNvPr id="4" name="object 7">
            <a:extLst>
              <a:ext uri="{FF2B5EF4-FFF2-40B4-BE49-F238E27FC236}">
                <a16:creationId xmlns:a16="http://schemas.microsoft.com/office/drawing/2014/main" id="{57D0E618-32E6-EB30-391F-311D26DC63F4}"/>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5777B4"/>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6" name="Title 5">
            <a:extLst>
              <a:ext uri="{FF2B5EF4-FFF2-40B4-BE49-F238E27FC236}">
                <a16:creationId xmlns:a16="http://schemas.microsoft.com/office/drawing/2014/main" id="{0E96FF7A-0EDF-773C-1949-2F0071172AC2}"/>
              </a:ext>
            </a:extLst>
          </p:cNvPr>
          <p:cNvSpPr>
            <a:spLocks noGrp="1"/>
          </p:cNvSpPr>
          <p:nvPr>
            <p:ph type="title" idx="4294967295"/>
          </p:nvPr>
        </p:nvSpPr>
        <p:spPr>
          <a:xfrm>
            <a:off x="152386" y="174220"/>
            <a:ext cx="9153539" cy="666404"/>
          </a:xfrm>
          <a:prstGeom prst="rect">
            <a:avLst/>
          </a:prstGeom>
          <a:solidFill>
            <a:srgbClr val="5777B4"/>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nSpc>
                <a:spcPct val="100000"/>
              </a:lnSpc>
              <a:spcBef>
                <a:spcPts val="0"/>
              </a:spcBef>
              <a:defRPr/>
            </a:pPr>
            <a:r>
              <a:rPr lang="en-GB" sz="3200" dirty="0">
                <a:latin typeface="Manrope" pitchFamily="2" charset="0"/>
              </a:rPr>
              <a:t>Curriculum Design and Delivery: My </a:t>
            </a:r>
            <a:r>
              <a:rPr kumimoji="0" lang="en-GB" sz="3200" b="1" i="0" u="none" strike="noStrike" kern="1200" cap="none" spc="0" normalizeH="0" baseline="0" noProof="0" dirty="0">
                <a:ln>
                  <a:noFill/>
                </a:ln>
                <a:solidFill>
                  <a:schemeClr val="lt1"/>
                </a:solidFill>
                <a:effectLst/>
                <a:uLnTx/>
                <a:uFillTx/>
                <a:latin typeface="Manrope" pitchFamily="2" charset="0"/>
              </a:rPr>
              <a:t>Checklist</a:t>
            </a:r>
          </a:p>
        </p:txBody>
      </p:sp>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782699250"/>
              </p:ext>
            </p:extLst>
          </p:nvPr>
        </p:nvGraphicFramePr>
        <p:xfrm>
          <a:off x="152383" y="1030951"/>
          <a:ext cx="11671017" cy="459740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Within my personal teaching practice I ensure that: </a:t>
                      </a:r>
                    </a:p>
                  </a:txBody>
                  <a:tcPr>
                    <a:solidFill>
                      <a:srgbClr val="5777B4"/>
                    </a:solidFill>
                  </a:tcPr>
                </a:tc>
                <a:tc>
                  <a:txBody>
                    <a:bodyPr/>
                    <a:lstStyle/>
                    <a:p>
                      <a:r>
                        <a:rPr lang="en-GB" sz="1150" dirty="0">
                          <a:solidFill>
                            <a:schemeClr val="tx1"/>
                          </a:solidFill>
                          <a:latin typeface="Manrope" pitchFamily="2" charset="0"/>
                          <a:cs typeface="Mangal" panose="020B0502040204020203" pitchFamily="18" charset="0"/>
                        </a:rPr>
                        <a:t>Yes</a:t>
                      </a:r>
                    </a:p>
                  </a:txBody>
                  <a:tcPr>
                    <a:solidFill>
                      <a:srgbClr val="5777B4"/>
                    </a:solidFill>
                  </a:tcPr>
                </a:tc>
                <a:tc>
                  <a:txBody>
                    <a:bodyPr/>
                    <a:lstStyle/>
                    <a:p>
                      <a:r>
                        <a:rPr lang="en-GB" sz="1150" dirty="0">
                          <a:solidFill>
                            <a:schemeClr val="tx1"/>
                          </a:solidFill>
                          <a:latin typeface="Manrope" pitchFamily="2" charset="0"/>
                          <a:cs typeface="Mangal" panose="020B0502040204020203" pitchFamily="18" charset="0"/>
                        </a:rPr>
                        <a:t>No</a:t>
                      </a:r>
                    </a:p>
                  </a:txBody>
                  <a:tcPr>
                    <a:solidFill>
                      <a:srgbClr val="5777B4"/>
                    </a:solidFill>
                  </a:tcPr>
                </a:tc>
                <a:tc>
                  <a:txBody>
                    <a:bodyPr/>
                    <a:lstStyle/>
                    <a:p>
                      <a:r>
                        <a:rPr lang="en-GB" sz="1150" dirty="0">
                          <a:solidFill>
                            <a:schemeClr val="tx1"/>
                          </a:solidFill>
                          <a:latin typeface="Manrope" pitchFamily="2" charset="0"/>
                          <a:cs typeface="Mangal" panose="020B0502040204020203" pitchFamily="18" charset="0"/>
                        </a:rPr>
                        <a:t>Maybe</a:t>
                      </a:r>
                    </a:p>
                  </a:txBody>
                  <a:tcPr>
                    <a:solidFill>
                      <a:srgbClr val="5777B4"/>
                    </a:solidFill>
                  </a:tcPr>
                </a:tc>
                <a:tc>
                  <a:txBody>
                    <a:bodyPr/>
                    <a:lstStyle/>
                    <a:p>
                      <a:r>
                        <a:rPr lang="en-GB" sz="1150" dirty="0">
                          <a:solidFill>
                            <a:schemeClr val="tx1"/>
                          </a:solidFill>
                          <a:latin typeface="Manrope" pitchFamily="2" charset="0"/>
                          <a:cs typeface="Mangal" panose="020B0502040204020203" pitchFamily="18" charset="0"/>
                        </a:rPr>
                        <a:t>N/A</a:t>
                      </a:r>
                    </a:p>
                  </a:txBody>
                  <a:tcPr>
                    <a:solidFill>
                      <a:srgbClr val="5777B4"/>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I embed inclusive education practices within my teaching and assessment planning, design and delivery, with support from the programme team</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work with students as active partners in curriculum design and delivery</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actively consider the content that students are likely to have covered before university (e.g. A level, GCSE, BTEC syllabus) and design interventions to address disparities and gaps in knowledge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include opportunities for students to test relevant pre-existing knowledge before introducing new content, and support students to address any gaps identified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teaching content has been reviewed to ensure it goes beyond white European perspectives i.e. has been decolonised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teaching highlights diverse figures within the discipline to students (e.g. LGBTQIA+/Black/Asian/Disabled researchers, authors, or policy makers)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students can personalise their curriculum where appropriate, i.e. can focus on relevant topics of personal interest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work with students to review my teaching materials to pro-actively point out any language that is not clear and consistent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teaching resources are made available in appropriate accessible formats in advance of scheduled teaching sessions wherever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teaching adopts an active and authentic learning approach, not being overly reliant on didactic lecturing, and designed to be accessible to all students (considering e.g. disability, international students, those with limited financial resources)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7" name="TextBox 6">
            <a:extLst>
              <a:ext uri="{FF2B5EF4-FFF2-40B4-BE49-F238E27FC236}">
                <a16:creationId xmlns:a16="http://schemas.microsoft.com/office/drawing/2014/main" id="{6ABAF8CB-B0FD-7CEF-21D5-85DEACD690DB}"/>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8" name="object 7">
            <a:extLst>
              <a:ext uri="{FF2B5EF4-FFF2-40B4-BE49-F238E27FC236}">
                <a16:creationId xmlns:a16="http://schemas.microsoft.com/office/drawing/2014/main" id="{0BC945FB-114A-1F41-8DEC-CC7FB79AF168}"/>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5777B4"/>
            </a:solidFill>
          </a:ln>
        </p:spPr>
        <p:txBody>
          <a:bodyPr wrap="square" lIns="0" tIns="0" rIns="0" bIns="0" rtlCol="0"/>
          <a:lstStyle/>
          <a:p>
            <a:endParaRPr/>
          </a:p>
        </p:txBody>
      </p:sp>
    </p:spTree>
    <p:extLst>
      <p:ext uri="{BB962C8B-B14F-4D97-AF65-F5344CB8AC3E}">
        <p14:creationId xmlns:p14="http://schemas.microsoft.com/office/powerpoint/2010/main" val="2673753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3">
            <a:extLst>
              <a:ext uri="{FF2B5EF4-FFF2-40B4-BE49-F238E27FC236}">
                <a16:creationId xmlns:a16="http://schemas.microsoft.com/office/drawing/2014/main" id="{5945094F-80C0-BAE3-E50B-18B2D2C39852}"/>
              </a:ext>
              <a:ext uri="{C183D7F6-B498-43B3-948B-1728B52AA6E4}">
                <adec:decorative xmlns:adec="http://schemas.microsoft.com/office/drawing/2017/decorative" val="1"/>
              </a:ext>
            </a:extLst>
          </p:cNvPr>
          <p:cNvSpPr/>
          <p:nvPr/>
        </p:nvSpPr>
        <p:spPr>
          <a:xfrm>
            <a:off x="6727257" y="180772"/>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0F607E"/>
          </a:solidFill>
          <a:ln>
            <a:solidFill>
              <a:srgbClr val="0F607E"/>
            </a:solidFill>
          </a:ln>
          <a:effectLst/>
        </p:spPr>
        <p:txBody>
          <a:bodyPr wrap="square" lIns="0" tIns="0" rIns="0" bIns="0" rtlCol="0"/>
          <a:lstStyle/>
          <a:p>
            <a:endParaRPr dirty="0">
              <a:solidFill>
                <a:schemeClr val="bg1"/>
              </a:solidFill>
            </a:endParaRPr>
          </a:p>
        </p:txBody>
      </p:sp>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1317395955"/>
              </p:ext>
            </p:extLst>
          </p:nvPr>
        </p:nvGraphicFramePr>
        <p:xfrm>
          <a:off x="152383" y="1030951"/>
          <a:ext cx="11671017" cy="459740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Within my personal teaching practice I ensure that: </a:t>
                      </a:r>
                    </a:p>
                  </a:txBody>
                  <a:tcPr>
                    <a:solidFill>
                      <a:srgbClr val="0F607E"/>
                    </a:solidFill>
                  </a:tcPr>
                </a:tc>
                <a:tc>
                  <a:txBody>
                    <a:bodyPr/>
                    <a:lstStyle/>
                    <a:p>
                      <a:r>
                        <a:rPr lang="en-GB" sz="1150" dirty="0">
                          <a:latin typeface="Manrope" pitchFamily="2" charset="0"/>
                          <a:cs typeface="Mangal" panose="020B0502040204020203" pitchFamily="18" charset="0"/>
                        </a:rPr>
                        <a:t>Yes</a:t>
                      </a:r>
                    </a:p>
                  </a:txBody>
                  <a:tcPr>
                    <a:solidFill>
                      <a:srgbClr val="0F607E"/>
                    </a:solidFill>
                  </a:tcPr>
                </a:tc>
                <a:tc>
                  <a:txBody>
                    <a:bodyPr/>
                    <a:lstStyle/>
                    <a:p>
                      <a:r>
                        <a:rPr lang="en-GB" sz="1150" dirty="0">
                          <a:latin typeface="Manrope" pitchFamily="2" charset="0"/>
                          <a:cs typeface="Mangal" panose="020B0502040204020203" pitchFamily="18" charset="0"/>
                        </a:rPr>
                        <a:t>No</a:t>
                      </a:r>
                    </a:p>
                  </a:txBody>
                  <a:tcPr>
                    <a:solidFill>
                      <a:srgbClr val="0F607E"/>
                    </a:solidFill>
                  </a:tcPr>
                </a:tc>
                <a:tc>
                  <a:txBody>
                    <a:bodyPr/>
                    <a:lstStyle/>
                    <a:p>
                      <a:r>
                        <a:rPr lang="en-GB" sz="1150" dirty="0">
                          <a:latin typeface="Manrope" pitchFamily="2" charset="0"/>
                          <a:cs typeface="Mangal" panose="020B0502040204020203" pitchFamily="18" charset="0"/>
                        </a:rPr>
                        <a:t>Maybe</a:t>
                      </a:r>
                    </a:p>
                  </a:txBody>
                  <a:tcPr>
                    <a:solidFill>
                      <a:srgbClr val="0F607E"/>
                    </a:solidFill>
                  </a:tcPr>
                </a:tc>
                <a:tc>
                  <a:txBody>
                    <a:bodyPr/>
                    <a:lstStyle/>
                    <a:p>
                      <a:r>
                        <a:rPr lang="en-GB" sz="1150" dirty="0">
                          <a:latin typeface="Manrope" pitchFamily="2" charset="0"/>
                          <a:cs typeface="Mangal" panose="020B0502040204020203" pitchFamily="18" charset="0"/>
                        </a:rPr>
                        <a:t>N/A</a:t>
                      </a:r>
                    </a:p>
                  </a:txBody>
                  <a:tcPr>
                    <a:solidFill>
                      <a:srgbClr val="0F607E"/>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I understand how my assessments relate to the programme level assessment design, and work with colleagues to minimise clashes of hand-in dates in order to achieve manageable assessment workloads</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use a range of assessment formats, and enable student personalisation or choice of assessment format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understand how my assessments build towards final year summative assessments throughout the programme, and explain to students the relationships between assessments at different levels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assessments are clearly explained to students through module documentation, written materials and activities in class, using transparent and consistent language to make requirements clear</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assessments design out the need for individual alternatives wherever possible (e.g. students given the choice of audio/visual formats so students with hearing/visual impairments do not require individual alternative assessment)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mark schemes are clearly linked to learning outcomes or competencies to ensure marking is appropriate and consistent with assessment design</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mark schemes do not over-penalise mistakes in written English or referencing conventions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feedback comments are constructive, and actively point out ways that students can improve their work for future assignments.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provide relevant, focussed and timely formative feedback to support student learning</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am sensitive to student anxieties around assessment and feedback, so create a supportive culture around assessment, provide clear guidance, and offer opportunities for students to voice concerns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3" name="TextBox 2">
            <a:extLst>
              <a:ext uri="{FF2B5EF4-FFF2-40B4-BE49-F238E27FC236}">
                <a16:creationId xmlns:a16="http://schemas.microsoft.com/office/drawing/2014/main" id="{595DA2A3-3160-6EA9-6272-F4BEB831BA92}"/>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7" name="object 7">
            <a:extLst>
              <a:ext uri="{FF2B5EF4-FFF2-40B4-BE49-F238E27FC236}">
                <a16:creationId xmlns:a16="http://schemas.microsoft.com/office/drawing/2014/main" id="{8BF90C2C-B6CC-12F3-AD20-73BF50A8AC6D}"/>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0F607E"/>
            </a:solidFill>
          </a:ln>
        </p:spPr>
        <p:txBody>
          <a:bodyPr wrap="square" lIns="0" tIns="0" rIns="0" bIns="0" rtlCol="0"/>
          <a:lstStyle/>
          <a:p>
            <a:endParaRPr/>
          </a:p>
        </p:txBody>
      </p:sp>
      <p:sp>
        <p:nvSpPr>
          <p:cNvPr id="8" name="object 7">
            <a:extLst>
              <a:ext uri="{FF2B5EF4-FFF2-40B4-BE49-F238E27FC236}">
                <a16:creationId xmlns:a16="http://schemas.microsoft.com/office/drawing/2014/main" id="{90FD6A14-1EEB-66EB-BE2C-1535F5CA29E1}"/>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0F607E"/>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9" name="Title 5">
            <a:extLst>
              <a:ext uri="{FF2B5EF4-FFF2-40B4-BE49-F238E27FC236}">
                <a16:creationId xmlns:a16="http://schemas.microsoft.com/office/drawing/2014/main" id="{2517135F-F217-982D-CE81-1219DDD5FDE9}"/>
              </a:ext>
            </a:extLst>
          </p:cNvPr>
          <p:cNvSpPr txBox="1">
            <a:spLocks noGrp="1"/>
          </p:cNvSpPr>
          <p:nvPr>
            <p:ph type="title" idx="4294967295"/>
          </p:nvPr>
        </p:nvSpPr>
        <p:spPr>
          <a:xfrm>
            <a:off x="152386" y="174220"/>
            <a:ext cx="8181989" cy="666404"/>
          </a:xfrm>
          <a:prstGeom prst="rect">
            <a:avLst/>
          </a:prstGeom>
          <a:solidFill>
            <a:srgbClr val="0F607E"/>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Assessment and Feedback: My Checklist</a:t>
            </a:r>
          </a:p>
        </p:txBody>
      </p:sp>
    </p:spTree>
    <p:extLst>
      <p:ext uri="{BB962C8B-B14F-4D97-AF65-F5344CB8AC3E}">
        <p14:creationId xmlns:p14="http://schemas.microsoft.com/office/powerpoint/2010/main" val="13783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3">
            <a:extLst>
              <a:ext uri="{FF2B5EF4-FFF2-40B4-BE49-F238E27FC236}">
                <a16:creationId xmlns:a16="http://schemas.microsoft.com/office/drawing/2014/main" id="{80CADA47-2E5B-ED49-B7FD-F91F250D9B5F}"/>
              </a:ext>
              <a:ext uri="{C183D7F6-B498-43B3-948B-1728B52AA6E4}">
                <adec:decorative xmlns:adec="http://schemas.microsoft.com/office/drawing/2017/decorative" val="1"/>
              </a:ext>
            </a:extLst>
          </p:cNvPr>
          <p:cNvSpPr/>
          <p:nvPr/>
        </p:nvSpPr>
        <p:spPr>
          <a:xfrm>
            <a:off x="6837891" y="173278"/>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006E61"/>
          </a:solidFill>
          <a:ln>
            <a:noFill/>
          </a:ln>
          <a:effectLst/>
        </p:spPr>
        <p:txBody>
          <a:bodyPr wrap="square" lIns="0" tIns="0" rIns="0" bIns="0" rtlCol="0"/>
          <a:lstStyle/>
          <a:p>
            <a:endParaRPr dirty="0">
              <a:solidFill>
                <a:schemeClr val="bg1"/>
              </a:solidFill>
            </a:endParaRPr>
          </a:p>
        </p:txBody>
      </p:sp>
      <p:graphicFrame>
        <p:nvGraphicFramePr>
          <p:cNvPr id="3" name="Table 6">
            <a:extLst>
              <a:ext uri="{FF2B5EF4-FFF2-40B4-BE49-F238E27FC236}">
                <a16:creationId xmlns:a16="http://schemas.microsoft.com/office/drawing/2014/main" id="{F521DE46-02C4-0018-48D5-82A6996D9634}"/>
              </a:ext>
            </a:extLst>
          </p:cNvPr>
          <p:cNvGraphicFramePr>
            <a:graphicFrameLocks noGrp="1"/>
          </p:cNvGraphicFramePr>
          <p:nvPr>
            <p:extLst>
              <p:ext uri="{D42A27DB-BD31-4B8C-83A1-F6EECF244321}">
                <p14:modId xmlns:p14="http://schemas.microsoft.com/office/powerpoint/2010/main" val="2128330118"/>
              </p:ext>
            </p:extLst>
          </p:nvPr>
        </p:nvGraphicFramePr>
        <p:xfrm>
          <a:off x="152383" y="1030951"/>
          <a:ext cx="11671017" cy="442468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institution systems and processes ensure that:</a:t>
                      </a:r>
                    </a:p>
                  </a:txBody>
                  <a:tcPr>
                    <a:solidFill>
                      <a:srgbClr val="006E61"/>
                    </a:solidFill>
                  </a:tcPr>
                </a:tc>
                <a:tc>
                  <a:txBody>
                    <a:bodyPr/>
                    <a:lstStyle/>
                    <a:p>
                      <a:r>
                        <a:rPr lang="en-GB" sz="1150" dirty="0">
                          <a:latin typeface="Manrope" pitchFamily="2" charset="0"/>
                          <a:cs typeface="Mangal" panose="020B0502040204020203" pitchFamily="18" charset="0"/>
                        </a:rPr>
                        <a:t>Yes</a:t>
                      </a:r>
                    </a:p>
                  </a:txBody>
                  <a:tcPr>
                    <a:solidFill>
                      <a:srgbClr val="006E61"/>
                    </a:solidFill>
                  </a:tcPr>
                </a:tc>
                <a:tc>
                  <a:txBody>
                    <a:bodyPr/>
                    <a:lstStyle/>
                    <a:p>
                      <a:r>
                        <a:rPr lang="en-GB" sz="1150" dirty="0">
                          <a:latin typeface="Manrope" pitchFamily="2" charset="0"/>
                          <a:cs typeface="Mangal" panose="020B0502040204020203" pitchFamily="18" charset="0"/>
                        </a:rPr>
                        <a:t>No</a:t>
                      </a:r>
                    </a:p>
                  </a:txBody>
                  <a:tcPr>
                    <a:solidFill>
                      <a:srgbClr val="006E61"/>
                    </a:solidFill>
                  </a:tcPr>
                </a:tc>
                <a:tc>
                  <a:txBody>
                    <a:bodyPr/>
                    <a:lstStyle/>
                    <a:p>
                      <a:r>
                        <a:rPr lang="en-GB" sz="1150" dirty="0">
                          <a:latin typeface="Manrope" pitchFamily="2" charset="0"/>
                          <a:cs typeface="Mangal" panose="020B0502040204020203" pitchFamily="18" charset="0"/>
                        </a:rPr>
                        <a:t>Maybe</a:t>
                      </a:r>
                    </a:p>
                  </a:txBody>
                  <a:tcPr>
                    <a:solidFill>
                      <a:srgbClr val="006E61"/>
                    </a:solidFill>
                  </a:tcPr>
                </a:tc>
                <a:tc>
                  <a:txBody>
                    <a:bodyPr/>
                    <a:lstStyle/>
                    <a:p>
                      <a:r>
                        <a:rPr lang="en-GB" sz="1150" dirty="0">
                          <a:latin typeface="Manrope" pitchFamily="2" charset="0"/>
                          <a:cs typeface="Mangal" panose="020B0502040204020203" pitchFamily="18" charset="0"/>
                        </a:rPr>
                        <a:t>N/A</a:t>
                      </a:r>
                    </a:p>
                  </a:txBody>
                  <a:tcPr>
                    <a:solidFill>
                      <a:srgbClr val="006E61"/>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I meet with all students I have responsibility for at multiple points during the academic year</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have undertaken appropriate training so I understand my role and responsibilities around student academic and personal support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can effectively signpost students I am responsible for to appropriate support services where required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ensure that everyone feel welcome, included and supported within my teaching</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am aware of diversity within my community of staff and students, and influence hiring and admissions processes to increase diversity where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teaching provides opportunities for students to interact socially within structured activities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work in partnership with students to establish clear ground rules around inclusion and respect for all, or implement rules established at programme level</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actively work with students in partnership, and act on student feedback provided through formal and informal channels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design group work so that all students are actively included regardless of background, current circumstances or demographic group</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make it clear to students that they can confidently raise concerns around inclusivity, including potential bias or discrimination, and I would feel confident about intervening if necessary</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5" name="object 7">
            <a:extLst>
              <a:ext uri="{FF2B5EF4-FFF2-40B4-BE49-F238E27FC236}">
                <a16:creationId xmlns:a16="http://schemas.microsoft.com/office/drawing/2014/main" id="{880D47BB-5965-0A26-A7A4-40DD4C5081B0}"/>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006E61"/>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7" name="Title 5">
            <a:extLst>
              <a:ext uri="{FF2B5EF4-FFF2-40B4-BE49-F238E27FC236}">
                <a16:creationId xmlns:a16="http://schemas.microsoft.com/office/drawing/2014/main" id="{A96167F7-CCCE-9129-6D44-4A2480EED0F0}"/>
              </a:ext>
            </a:extLst>
          </p:cNvPr>
          <p:cNvSpPr txBox="1">
            <a:spLocks noGrp="1"/>
          </p:cNvSpPr>
          <p:nvPr>
            <p:ph type="title" idx="4294967295"/>
          </p:nvPr>
        </p:nvSpPr>
        <p:spPr>
          <a:xfrm>
            <a:off x="152386" y="174220"/>
            <a:ext cx="8248663" cy="666404"/>
          </a:xfrm>
          <a:prstGeom prst="rect">
            <a:avLst/>
          </a:prstGeom>
          <a:solidFill>
            <a:srgbClr val="006E61"/>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Community and Belonging: My Checklist</a:t>
            </a:r>
          </a:p>
        </p:txBody>
      </p:sp>
      <p:sp>
        <p:nvSpPr>
          <p:cNvPr id="8" name="TextBox 7">
            <a:extLst>
              <a:ext uri="{FF2B5EF4-FFF2-40B4-BE49-F238E27FC236}">
                <a16:creationId xmlns:a16="http://schemas.microsoft.com/office/drawing/2014/main" id="{38B132E6-AF11-AAC0-2B1D-3C97980099A6}"/>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10" name="object 7">
            <a:extLst>
              <a:ext uri="{FF2B5EF4-FFF2-40B4-BE49-F238E27FC236}">
                <a16:creationId xmlns:a16="http://schemas.microsoft.com/office/drawing/2014/main" id="{9F9FC97E-21CE-0A00-741A-D83CB3D006C3}"/>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006E61"/>
            </a:solidFill>
          </a:ln>
        </p:spPr>
        <p:txBody>
          <a:bodyPr wrap="square" lIns="0" tIns="0" rIns="0" bIns="0" rtlCol="0"/>
          <a:lstStyle/>
          <a:p>
            <a:endParaRPr/>
          </a:p>
        </p:txBody>
      </p:sp>
    </p:spTree>
    <p:extLst>
      <p:ext uri="{BB962C8B-B14F-4D97-AF65-F5344CB8AC3E}">
        <p14:creationId xmlns:p14="http://schemas.microsoft.com/office/powerpoint/2010/main" val="617479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0E4EC773-851E-29FC-1BA7-84FC62184675}"/>
              </a:ext>
            </a:extLst>
          </p:cNvPr>
          <p:cNvGraphicFramePr>
            <a:graphicFrameLocks noGrp="1"/>
          </p:cNvGraphicFramePr>
          <p:nvPr>
            <p:extLst>
              <p:ext uri="{D42A27DB-BD31-4B8C-83A1-F6EECF244321}">
                <p14:modId xmlns:p14="http://schemas.microsoft.com/office/powerpoint/2010/main" val="3179736759"/>
              </p:ext>
            </p:extLst>
          </p:nvPr>
        </p:nvGraphicFramePr>
        <p:xfrm>
          <a:off x="152383" y="1030951"/>
          <a:ext cx="11671017" cy="431292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programme team ensure that: </a:t>
                      </a:r>
                    </a:p>
                  </a:txBody>
                  <a:tcPr>
                    <a:solidFill>
                      <a:srgbClr val="A37AC1"/>
                    </a:solidFill>
                  </a:tcPr>
                </a:tc>
                <a:tc>
                  <a:txBody>
                    <a:bodyPr/>
                    <a:lstStyle/>
                    <a:p>
                      <a:r>
                        <a:rPr lang="en-GB" sz="1200" dirty="0">
                          <a:solidFill>
                            <a:schemeClr val="tx1"/>
                          </a:solidFill>
                          <a:latin typeface="Manrope" pitchFamily="2" charset="0"/>
                          <a:cs typeface="Mangal" panose="020B0502040204020203" pitchFamily="18" charset="0"/>
                        </a:rPr>
                        <a:t>Yes</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No</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Maybe</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N/A</a:t>
                      </a:r>
                    </a:p>
                  </a:txBody>
                  <a:tcPr>
                    <a:solidFill>
                      <a:srgbClr val="A37AC1"/>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I provide students with clear information about commonly used academic terminology, degree classifications and institutional conventions throughout their programme</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systematically identify and support 'at risk' students that I am responsible for (e.g. those with low engagement), and refer students to professional services teams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review individual academic progress of students I am responsible for (e.g. after exam boards), discuss this with students, and intervene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embed or signpost towards structured tools and resources designed to encourage student self-management, self-belief, and aspiration where available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include diverse and successful alumni/career role models within my teaching</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embed careers guidance and related schemes in my teaching (e.g. entrepreneurship scheme, Employability awards), and relate these to personal ambitions of my students where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Within my teaching, I embed opportunities for all students to work with employers, develop personal networks and reflect on self development and career goals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offer placements and external opportunities that are designed to be inclusive, particularly for those with caring responsibilities, health conditions, financial constraints etc.</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support all of my students to access appropriate external mentorship programmes, networking and self-development opportunities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3" name="object 3">
            <a:extLst>
              <a:ext uri="{FF2B5EF4-FFF2-40B4-BE49-F238E27FC236}">
                <a16:creationId xmlns:a16="http://schemas.microsoft.com/office/drawing/2014/main" id="{1C280CE5-FE1A-3BF2-901E-0A5513EF9B32}"/>
              </a:ext>
              <a:ext uri="{C183D7F6-B498-43B3-948B-1728B52AA6E4}">
                <adec:decorative xmlns:adec="http://schemas.microsoft.com/office/drawing/2017/decorative" val="1"/>
              </a:ext>
            </a:extLst>
          </p:cNvPr>
          <p:cNvSpPr/>
          <p:nvPr/>
        </p:nvSpPr>
        <p:spPr>
          <a:xfrm>
            <a:off x="5745559" y="17422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A37AC1"/>
          </a:solidFill>
          <a:ln>
            <a:noFill/>
          </a:ln>
          <a:effectLst/>
        </p:spPr>
        <p:txBody>
          <a:bodyPr wrap="square" lIns="0" tIns="0" rIns="0" bIns="0" rtlCol="0"/>
          <a:lstStyle/>
          <a:p>
            <a:endParaRPr dirty="0">
              <a:solidFill>
                <a:schemeClr val="bg1"/>
              </a:solidFill>
            </a:endParaRPr>
          </a:p>
        </p:txBody>
      </p:sp>
      <p:sp>
        <p:nvSpPr>
          <p:cNvPr id="7" name="object 7">
            <a:extLst>
              <a:ext uri="{FF2B5EF4-FFF2-40B4-BE49-F238E27FC236}">
                <a16:creationId xmlns:a16="http://schemas.microsoft.com/office/drawing/2014/main" id="{84F33394-7EAC-F7F6-8341-11F5A0578D1B}"/>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A37AC1"/>
            </a:solidFill>
          </a:ln>
        </p:spPr>
        <p:txBody>
          <a:bodyPr wrap="square" lIns="0" tIns="0" rIns="0" bIns="0" rtlCol="0"/>
          <a:lstStyle/>
          <a:p>
            <a:endParaRPr/>
          </a:p>
        </p:txBody>
      </p:sp>
      <p:sp>
        <p:nvSpPr>
          <p:cNvPr id="8" name="TextBox 7">
            <a:extLst>
              <a:ext uri="{FF2B5EF4-FFF2-40B4-BE49-F238E27FC236}">
                <a16:creationId xmlns:a16="http://schemas.microsoft.com/office/drawing/2014/main" id="{0C647513-F5C9-95A7-7C69-2D7EEF381899}"/>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9" name="object 7">
            <a:extLst>
              <a:ext uri="{FF2B5EF4-FFF2-40B4-BE49-F238E27FC236}">
                <a16:creationId xmlns:a16="http://schemas.microsoft.com/office/drawing/2014/main" id="{B7C7193D-FACF-75C8-E2EC-FD32D6259E57}"/>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A37AC1"/>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0" name="Title 5">
            <a:extLst>
              <a:ext uri="{FF2B5EF4-FFF2-40B4-BE49-F238E27FC236}">
                <a16:creationId xmlns:a16="http://schemas.microsoft.com/office/drawing/2014/main" id="{C2479D93-C06F-4A2E-A4C2-5F49F194F66D}"/>
              </a:ext>
            </a:extLst>
          </p:cNvPr>
          <p:cNvSpPr txBox="1">
            <a:spLocks noGrp="1"/>
          </p:cNvSpPr>
          <p:nvPr>
            <p:ph type="title" idx="4294967295"/>
          </p:nvPr>
        </p:nvSpPr>
        <p:spPr>
          <a:xfrm>
            <a:off x="152386" y="174220"/>
            <a:ext cx="7143764" cy="666404"/>
          </a:xfrm>
          <a:prstGeom prst="rect">
            <a:avLst/>
          </a:prstGeom>
          <a:solidFill>
            <a:srgbClr val="A37AC1"/>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Pathways to Success: My Checklist</a:t>
            </a:r>
          </a:p>
        </p:txBody>
      </p:sp>
    </p:spTree>
    <p:extLst>
      <p:ext uri="{BB962C8B-B14F-4D97-AF65-F5344CB8AC3E}">
        <p14:creationId xmlns:p14="http://schemas.microsoft.com/office/powerpoint/2010/main" val="635983235"/>
      </p:ext>
    </p:extLst>
  </p:cSld>
  <p:clrMapOvr>
    <a:masterClrMapping/>
  </p:clrMapOvr>
</p:sld>
</file>

<file path=ppt/theme/theme1.xml><?xml version="1.0" encoding="utf-8"?>
<a:theme xmlns:a="http://schemas.openxmlformats.org/drawingml/2006/main" name="Whi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9A0EBE738F2646A6D6E008C556F6FB" ma:contentTypeVersion="15" ma:contentTypeDescription="Create a new document." ma:contentTypeScope="" ma:versionID="678d8908ef5fc2537955c510baa29e2c">
  <xsd:schema xmlns:xsd="http://www.w3.org/2001/XMLSchema" xmlns:xs="http://www.w3.org/2001/XMLSchema" xmlns:p="http://schemas.microsoft.com/office/2006/metadata/properties" xmlns:ns2="a6e0534e-8883-49f0-a9cf-cda5323492e6" xmlns:ns3="c431061e-cc08-460b-bf08-89e04ef60de4" targetNamespace="http://schemas.microsoft.com/office/2006/metadata/properties" ma:root="true" ma:fieldsID="fa00fea82232cda5134155ae772640b0" ns2:_="" ns3:_="">
    <xsd:import namespace="a6e0534e-8883-49f0-a9cf-cda5323492e6"/>
    <xsd:import namespace="c431061e-cc08-460b-bf08-89e04ef60de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e0534e-8883-49f0-a9cf-cda5323492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0f13b88-e628-427a-a7d3-46ff87ef6df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431061e-cc08-460b-bf08-89e04ef60d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3683bb2-a4f2-44da-b215-3c68a2b22c9a}" ma:internalName="TaxCatchAll" ma:showField="CatchAllData" ma:web="c431061e-cc08-460b-bf08-89e04ef60de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C16E9B-2742-4494-B460-24BB785D44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e0534e-8883-49f0-a9cf-cda5323492e6"/>
    <ds:schemaRef ds:uri="c431061e-cc08-460b-bf08-89e04ef60d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E6EB29-A45F-44E9-9F6C-57B63278C0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1291</Words>
  <Application>Microsoft Office PowerPoint</Application>
  <PresentationFormat>Widescreen</PresentationFormat>
  <Paragraphs>84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Manrope</vt:lpstr>
      <vt:lpstr>Segoe UI</vt:lpstr>
      <vt:lpstr>White</vt:lpstr>
      <vt:lpstr>Structures and Processes: My Checklist</vt:lpstr>
      <vt:lpstr>Curriculum Design and Delivery: My Checklist</vt:lpstr>
      <vt:lpstr>Assessment and Feedback: My Checklist</vt:lpstr>
      <vt:lpstr>Community and Belonging: My Checklist</vt:lpstr>
      <vt:lpstr>Pathways to Success: My Checklist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Licensing</dc:title>
  <dc:creator>Thomas D Tomlinson</dc:creator>
  <cp:lastModifiedBy>Tom Tomlinson</cp:lastModifiedBy>
  <cp:revision>174</cp:revision>
  <dcterms:created xsi:type="dcterms:W3CDTF">2022-06-09T15:12:55Z</dcterms:created>
  <dcterms:modified xsi:type="dcterms:W3CDTF">2023-05-10T09:42:24Z</dcterms:modified>
</cp:coreProperties>
</file>