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00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66" d="100"/>
          <a:sy n="66" d="100"/>
        </p:scale>
        <p:origin x="78"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44AE8-73EC-49DB-9DB7-0CBBE1849D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34FDF4C-97E8-43A9-8B30-AA75E3E3F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E61EBBC-BD99-4742-985D-7E736D2FCD46}"/>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5" name="Footer Placeholder 4">
            <a:extLst>
              <a:ext uri="{FF2B5EF4-FFF2-40B4-BE49-F238E27FC236}">
                <a16:creationId xmlns:a16="http://schemas.microsoft.com/office/drawing/2014/main" id="{236374C0-E269-4104-901C-E63F9D340D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2DCCD2-3A5C-4EA4-9FB4-B5B46ECEFD3C}"/>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3122800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25996-DC0B-4126-BFC7-15FA2BAADB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55F262-D88E-43D0-80CE-7552AAAFE27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1242EF-4E66-4346-B0BC-45C52CB3E370}"/>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5" name="Footer Placeholder 4">
            <a:extLst>
              <a:ext uri="{FF2B5EF4-FFF2-40B4-BE49-F238E27FC236}">
                <a16:creationId xmlns:a16="http://schemas.microsoft.com/office/drawing/2014/main" id="{03A9B639-A40A-4DF8-B224-E5BC23EC3B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885655-DC7A-45F6-9E39-F605B78E4831}"/>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55486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9E63AA-57E4-45ED-A433-FDB9359C22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88B18-E976-4CAD-933F-42319F71D57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D8BCB6-CAC8-4024-9802-8406AB20F217}"/>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5" name="Footer Placeholder 4">
            <a:extLst>
              <a:ext uri="{FF2B5EF4-FFF2-40B4-BE49-F238E27FC236}">
                <a16:creationId xmlns:a16="http://schemas.microsoft.com/office/drawing/2014/main" id="{C5CBECA1-9579-44D6-91D1-378CDAEDCA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DBB1C8-2B65-4D02-BA39-E5E35874AF45}"/>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145170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9C98E-B3B3-4C2F-BF29-ED4B7E697C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217781-E65E-4E8B-822A-2DDB398EE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BD7559-31F2-40E2-9970-EE282584C4A9}"/>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5" name="Footer Placeholder 4">
            <a:extLst>
              <a:ext uri="{FF2B5EF4-FFF2-40B4-BE49-F238E27FC236}">
                <a16:creationId xmlns:a16="http://schemas.microsoft.com/office/drawing/2014/main" id="{3CB4F025-935F-42D0-A2BA-5B1AD2E73A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9ECA6E-3F73-40A5-B6CC-96A68159ED75}"/>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2830727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89B0-EE03-4703-A837-91540C544C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C053DB-AE7B-4D4F-A364-CD56B4A55A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0033F0C-71D6-4B94-9179-2CB04E5254CF}"/>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5" name="Footer Placeholder 4">
            <a:extLst>
              <a:ext uri="{FF2B5EF4-FFF2-40B4-BE49-F238E27FC236}">
                <a16:creationId xmlns:a16="http://schemas.microsoft.com/office/drawing/2014/main" id="{26D06FA0-BC3A-4E74-9DE6-F10BE6F2BD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0608B8-51C6-4057-9CE9-4467726D29A8}"/>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50350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9813F-BBAD-44E2-96D6-8CF0CCE04A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1ADB57-1C7D-467C-A1CE-9936DADDAE7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AB2CE8-5F12-43C3-BCA1-F01784AAE28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7882091-0C66-4BCC-9125-F4BD962F830F}"/>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6" name="Footer Placeholder 5">
            <a:extLst>
              <a:ext uri="{FF2B5EF4-FFF2-40B4-BE49-F238E27FC236}">
                <a16:creationId xmlns:a16="http://schemas.microsoft.com/office/drawing/2014/main" id="{0345AC7E-31CC-4137-A157-349B03DBD2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A8BB90-51DB-49AB-9F9B-9D7C81AD4D9D}"/>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319082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B4118-6271-4569-B19E-48CEAF7C67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4C6761-160D-4F82-8559-2320727065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0200488-417F-46B7-A198-6F687A2CCD6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19EA254-3EA7-4720-A277-A487543A17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CCE764-6276-42E5-A235-09E71143290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B09970-9072-4078-9EFE-9F2678D4096A}"/>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8" name="Footer Placeholder 7">
            <a:extLst>
              <a:ext uri="{FF2B5EF4-FFF2-40B4-BE49-F238E27FC236}">
                <a16:creationId xmlns:a16="http://schemas.microsoft.com/office/drawing/2014/main" id="{A624D1B3-9D75-42AC-A2BB-69B6486B02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F314F4-189F-486F-BBBD-E8252078C1BD}"/>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1973650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99B8-E116-47E4-9F89-F45254A4478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AD2C67-1D89-4DF2-8ED6-0FFF8B7252DA}"/>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4" name="Footer Placeholder 3">
            <a:extLst>
              <a:ext uri="{FF2B5EF4-FFF2-40B4-BE49-F238E27FC236}">
                <a16:creationId xmlns:a16="http://schemas.microsoft.com/office/drawing/2014/main" id="{BA08AF0E-1453-4A50-894B-185392BBF71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5C6731-D8E2-4EB3-9CA3-E75A8E7EF917}"/>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398789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7B0357-92D1-4CB8-8FA9-86AB3AF5A0EC}"/>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3" name="Footer Placeholder 2">
            <a:extLst>
              <a:ext uri="{FF2B5EF4-FFF2-40B4-BE49-F238E27FC236}">
                <a16:creationId xmlns:a16="http://schemas.microsoft.com/office/drawing/2014/main" id="{DB46DFF0-B49E-4E70-B0B5-8376EB0982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6FECD43-C57A-4DCB-A7AF-9DACBB3B18FD}"/>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2109731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7E565-8204-4C13-A39E-F6ACBB4419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96501ED-48E4-4A25-A104-C3E80302DA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2F4C688-34E5-4E0F-B103-434070375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8B708B-0D83-46B5-9330-918DCCA83EE9}"/>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6" name="Footer Placeholder 5">
            <a:extLst>
              <a:ext uri="{FF2B5EF4-FFF2-40B4-BE49-F238E27FC236}">
                <a16:creationId xmlns:a16="http://schemas.microsoft.com/office/drawing/2014/main" id="{7282070E-38A9-4927-9914-BEE6EDA9E5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4A6189-7210-440F-BDBF-C96CB906067E}"/>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161411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BC701-0DD7-4450-8291-9020D32506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CFB8120-5838-419C-8BAC-7D944F43A6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5DDA46-3534-44BA-9095-125C00BE91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F161BE-0183-4F98-ACDF-B11C8138C6A4}"/>
              </a:ext>
            </a:extLst>
          </p:cNvPr>
          <p:cNvSpPr>
            <a:spLocks noGrp="1"/>
          </p:cNvSpPr>
          <p:nvPr>
            <p:ph type="dt" sz="half" idx="10"/>
          </p:nvPr>
        </p:nvSpPr>
        <p:spPr/>
        <p:txBody>
          <a:bodyPr/>
          <a:lstStyle/>
          <a:p>
            <a:fld id="{9A59B4AE-8AE8-4D96-BE4E-0D51B04B14E6}" type="datetimeFigureOut">
              <a:rPr lang="en-GB" smtClean="0"/>
              <a:t>25/03/2023</a:t>
            </a:fld>
            <a:endParaRPr lang="en-GB"/>
          </a:p>
        </p:txBody>
      </p:sp>
      <p:sp>
        <p:nvSpPr>
          <p:cNvPr id="6" name="Footer Placeholder 5">
            <a:extLst>
              <a:ext uri="{FF2B5EF4-FFF2-40B4-BE49-F238E27FC236}">
                <a16:creationId xmlns:a16="http://schemas.microsoft.com/office/drawing/2014/main" id="{0D927000-2699-4014-82AF-69C21B3186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761538-559F-4AA0-8536-3F10345FEB83}"/>
              </a:ext>
            </a:extLst>
          </p:cNvPr>
          <p:cNvSpPr>
            <a:spLocks noGrp="1"/>
          </p:cNvSpPr>
          <p:nvPr>
            <p:ph type="sldNum" sz="quarter" idx="12"/>
          </p:nvPr>
        </p:nvSpPr>
        <p:spPr/>
        <p:txBody>
          <a:bodyPr/>
          <a:lstStyle/>
          <a:p>
            <a:fld id="{614CA12B-02E1-4698-9697-CF82D9AE5CE7}" type="slidenum">
              <a:rPr lang="en-GB" smtClean="0"/>
              <a:t>‹#›</a:t>
            </a:fld>
            <a:endParaRPr lang="en-GB"/>
          </a:p>
        </p:txBody>
      </p:sp>
    </p:spTree>
    <p:extLst>
      <p:ext uri="{BB962C8B-B14F-4D97-AF65-F5344CB8AC3E}">
        <p14:creationId xmlns:p14="http://schemas.microsoft.com/office/powerpoint/2010/main" val="2460685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0DE1C-3686-4DC5-B997-FEA18869B1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B96346-88F5-4DAD-B20B-183AF7B559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4D4C4C-293B-4DBA-957A-D6E6DE4051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9B4AE-8AE8-4D96-BE4E-0D51B04B14E6}" type="datetimeFigureOut">
              <a:rPr lang="en-GB" smtClean="0"/>
              <a:t>25/03/2023</a:t>
            </a:fld>
            <a:endParaRPr lang="en-GB"/>
          </a:p>
        </p:txBody>
      </p:sp>
      <p:sp>
        <p:nvSpPr>
          <p:cNvPr id="5" name="Footer Placeholder 4">
            <a:extLst>
              <a:ext uri="{FF2B5EF4-FFF2-40B4-BE49-F238E27FC236}">
                <a16:creationId xmlns:a16="http://schemas.microsoft.com/office/drawing/2014/main" id="{FB054AE0-5941-4BAA-9760-21A72A9ABF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E49A7F1-9B55-4FFD-A238-93D45AFF6E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CA12B-02E1-4698-9697-CF82D9AE5CE7}" type="slidenum">
              <a:rPr lang="en-GB" smtClean="0"/>
              <a:t>‹#›</a:t>
            </a:fld>
            <a:endParaRPr lang="en-GB"/>
          </a:p>
        </p:txBody>
      </p:sp>
    </p:spTree>
    <p:extLst>
      <p:ext uri="{BB962C8B-B14F-4D97-AF65-F5344CB8AC3E}">
        <p14:creationId xmlns:p14="http://schemas.microsoft.com/office/powerpoint/2010/main" val="1357775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3">
            <a:extLst>
              <a:ext uri="{FF2B5EF4-FFF2-40B4-BE49-F238E27FC236}">
                <a16:creationId xmlns:a16="http://schemas.microsoft.com/office/drawing/2014/main" id="{8C85931C-2D88-BFB5-AB63-ABC060EE169C}"/>
              </a:ext>
              <a:ext uri="{C183D7F6-B498-43B3-948B-1728B52AA6E4}">
                <adec:decorative xmlns:adec="http://schemas.microsoft.com/office/drawing/2017/decorative" val="1"/>
              </a:ext>
            </a:extLst>
          </p:cNvPr>
          <p:cNvSpPr/>
          <p:nvPr/>
        </p:nvSpPr>
        <p:spPr>
          <a:xfrm>
            <a:off x="7414433" y="169279"/>
            <a:ext cx="2842425"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noFill/>
          </a:ln>
          <a:effectLst/>
        </p:spPr>
        <p:txBody>
          <a:bodyPr wrap="square" lIns="0" tIns="0" rIns="0" bIns="0" rtlCol="0"/>
          <a:lstStyle/>
          <a:p>
            <a:endParaRPr dirty="0">
              <a:solidFill>
                <a:schemeClr val="bg1"/>
              </a:solidFill>
            </a:endParaRPr>
          </a:p>
        </p:txBody>
      </p:sp>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6" name="Title 5">
            <a:extLst>
              <a:ext uri="{FF2B5EF4-FFF2-40B4-BE49-F238E27FC236}">
                <a16:creationId xmlns:a16="http://schemas.microsoft.com/office/drawing/2014/main" id="{0E96FF7A-0EDF-773C-1949-2F0071172AC2}"/>
              </a:ext>
            </a:extLst>
          </p:cNvPr>
          <p:cNvSpPr>
            <a:spLocks noGrp="1"/>
          </p:cNvSpPr>
          <p:nvPr>
            <p:ph type="title" idx="4294967295"/>
          </p:nvPr>
        </p:nvSpPr>
        <p:spPr>
          <a:xfrm>
            <a:off x="152386" y="174220"/>
            <a:ext cx="9785434" cy="666404"/>
          </a:xfrm>
          <a:prstGeom prst="rect">
            <a:avLst/>
          </a:prstGeom>
          <a:solidFill>
            <a:srgbClr val="5777B4"/>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nSpc>
                <a:spcPct val="100000"/>
              </a:lnSpc>
              <a:spcBef>
                <a:spcPts val="0"/>
              </a:spcBef>
              <a:defRPr/>
            </a:pPr>
            <a:r>
              <a:rPr lang="en-GB" sz="4000" b="1" dirty="0">
                <a:latin typeface="Manrope" pitchFamily="2" charset="0"/>
              </a:rPr>
              <a:t>Curriculum Design and Delivery: My </a:t>
            </a:r>
            <a:r>
              <a:rPr kumimoji="0" lang="en-GB" sz="4000" b="1" i="0" u="none" strike="noStrike" kern="1200" cap="none" spc="0" normalizeH="0" baseline="0" noProof="0" dirty="0">
                <a:ln>
                  <a:noFill/>
                </a:ln>
                <a:solidFill>
                  <a:schemeClr val="lt1"/>
                </a:solidFill>
                <a:effectLst/>
                <a:uLnTx/>
                <a:uFillTx/>
                <a:latin typeface="Manrope" pitchFamily="2" charset="0"/>
                <a:ea typeface="+mn-ea"/>
                <a:cs typeface="+mn-cs"/>
              </a:rPr>
              <a:t>Checklist</a:t>
            </a:r>
          </a:p>
        </p:txBody>
      </p:sp>
      <p:sp>
        <p:nvSpPr>
          <p:cNvPr id="13" name="object 7">
            <a:extLst>
              <a:ext uri="{FF2B5EF4-FFF2-40B4-BE49-F238E27FC236}">
                <a16:creationId xmlns:a16="http://schemas.microsoft.com/office/drawing/2014/main" id="{8F95092F-759E-BF7F-5394-5DDC5A49B5CE}"/>
              </a:ext>
              <a:ext uri="{C183D7F6-B498-43B3-948B-1728B52AA6E4}">
                <adec:decorative xmlns:adec="http://schemas.microsoft.com/office/drawing/2017/decorative" val="1"/>
              </a:ext>
            </a:extLst>
          </p:cNvPr>
          <p:cNvSpPr/>
          <p:nvPr/>
        </p:nvSpPr>
        <p:spPr>
          <a:xfrm>
            <a:off x="152383" y="6469647"/>
            <a:ext cx="11779126" cy="45719"/>
          </a:xfrm>
          <a:custGeom>
            <a:avLst/>
            <a:gdLst/>
            <a:ahLst/>
            <a:cxnLst/>
            <a:rect l="l" t="t" r="r" b="b"/>
            <a:pathLst>
              <a:path w="9777730">
                <a:moveTo>
                  <a:pt x="0" y="0"/>
                </a:moveTo>
                <a:lnTo>
                  <a:pt x="9777603" y="0"/>
                </a:lnTo>
              </a:path>
            </a:pathLst>
          </a:custGeom>
          <a:ln w="38100">
            <a:solidFill>
              <a:srgbClr val="000000"/>
            </a:solidFill>
          </a:ln>
        </p:spPr>
        <p:txBody>
          <a:bodyPr wrap="square" lIns="0" tIns="0" rIns="0" bIns="0" rtlCol="0"/>
          <a:lstStyle/>
          <a:p>
            <a:endParaRPr/>
          </a:p>
        </p:txBody>
      </p:sp>
      <p:sp>
        <p:nvSpPr>
          <p:cNvPr id="2" name="TextBox 1">
            <a:extLst>
              <a:ext uri="{FF2B5EF4-FFF2-40B4-BE49-F238E27FC236}">
                <a16:creationId xmlns:a16="http://schemas.microsoft.com/office/drawing/2014/main" id="{4A81AA17-FB4C-EFE1-1A5F-0225ED1D191E}"/>
              </a:ext>
            </a:extLst>
          </p:cNvPr>
          <p:cNvSpPr txBox="1"/>
          <p:nvPr/>
        </p:nvSpPr>
        <p:spPr>
          <a:xfrm>
            <a:off x="9509065" y="6515366"/>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nvPr>
        </p:nvGraphicFramePr>
        <p:xfrm>
          <a:off x="152383" y="1030951"/>
          <a:ext cx="11671017" cy="433832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Within my personal teaching practice I ensure that: </a:t>
                      </a:r>
                    </a:p>
                  </a:txBody>
                  <a:tcPr/>
                </a:tc>
                <a:tc>
                  <a:txBody>
                    <a:bodyPr/>
                    <a:lstStyle/>
                    <a:p>
                      <a:r>
                        <a:rPr lang="en-GB" sz="1200" dirty="0">
                          <a:latin typeface="Manrope" pitchFamily="2" charset="0"/>
                          <a:cs typeface="Mangal" panose="020B0502040204020203" pitchFamily="18" charset="0"/>
                        </a:rPr>
                        <a:t>Yes</a:t>
                      </a:r>
                    </a:p>
                  </a:txBody>
                  <a:tcPr/>
                </a:tc>
                <a:tc>
                  <a:txBody>
                    <a:bodyPr/>
                    <a:lstStyle/>
                    <a:p>
                      <a:r>
                        <a:rPr lang="en-GB" sz="1200" dirty="0">
                          <a:latin typeface="Manrope" pitchFamily="2" charset="0"/>
                          <a:cs typeface="Mangal" panose="020B0502040204020203" pitchFamily="18" charset="0"/>
                        </a:rPr>
                        <a:t>No</a:t>
                      </a:r>
                    </a:p>
                  </a:txBody>
                  <a:tcPr/>
                </a:tc>
                <a:tc>
                  <a:txBody>
                    <a:bodyPr/>
                    <a:lstStyle/>
                    <a:p>
                      <a:r>
                        <a:rPr lang="en-GB" sz="1200" dirty="0">
                          <a:latin typeface="Manrope" pitchFamily="2" charset="0"/>
                          <a:cs typeface="Mangal" panose="020B0502040204020203" pitchFamily="18" charset="0"/>
                        </a:rPr>
                        <a:t>Maybe</a:t>
                      </a:r>
                    </a:p>
                  </a:txBody>
                  <a:tcPr/>
                </a:tc>
                <a:tc>
                  <a:txBody>
                    <a:bodyPr/>
                    <a:lstStyle/>
                    <a:p>
                      <a:r>
                        <a:rPr lang="en-GB" sz="1200" dirty="0">
                          <a:latin typeface="Manrope" pitchFamily="2" charset="0"/>
                          <a:cs typeface="Mangal" panose="020B0502040204020203" pitchFamily="18" charset="0"/>
                        </a:rPr>
                        <a:t>N/A</a:t>
                      </a:r>
                    </a:p>
                  </a:txBody>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embed inclusive education practices within my teaching and assessment planning, design and delivery, with support from the programme team</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students as active partners in curriculum design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actively consider the content that students are likely to have covered before university (e.g. A level, GCSE, BTEC syllabus) and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include opportunities for students to test relevant pre-existing knowledge before introducing new content, and support students to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content has been reviewed to ensure it goes beyond white European perspectives i.e. has been decolonised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highlights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students can personalise their curriculum where appropriate,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students to review my teaching materials to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resources are made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adopts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Tree>
    <p:extLst>
      <p:ext uri="{BB962C8B-B14F-4D97-AF65-F5344CB8AC3E}">
        <p14:creationId xmlns:p14="http://schemas.microsoft.com/office/powerpoint/2010/main" val="267375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B38CDD81D89F4CBD590394D2EBC70F" ma:contentTypeVersion="14" ma:contentTypeDescription="Create a new document." ma:contentTypeScope="" ma:versionID="da84845aac35ba9424a1c2d3c31bee64">
  <xsd:schema xmlns:xsd="http://www.w3.org/2001/XMLSchema" xmlns:xs="http://www.w3.org/2001/XMLSchema" xmlns:p="http://schemas.microsoft.com/office/2006/metadata/properties" xmlns:ns3="3d9a1bbb-7409-4f1c-a50f-2df601a4c4ac" xmlns:ns4="5e80718d-80b4-4528-83e3-6dc87699a5b3" targetNamespace="http://schemas.microsoft.com/office/2006/metadata/properties" ma:root="true" ma:fieldsID="02f19eca8438f004eae7d12913eca545" ns3:_="" ns4:_="">
    <xsd:import namespace="3d9a1bbb-7409-4f1c-a50f-2df601a4c4ac"/>
    <xsd:import namespace="5e80718d-80b4-4528-83e3-6dc87699a5b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LengthInSeconds" minOccurs="0"/>
                <xsd:element ref="ns4:MediaServiceOCR"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9a1bbb-7409-4f1c-a50f-2df601a4c4a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80718d-80b4-4528-83e3-6dc87699a5b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e80718d-80b4-4528-83e3-6dc87699a5b3" xsi:nil="true"/>
  </documentManagement>
</p:properties>
</file>

<file path=customXml/itemProps1.xml><?xml version="1.0" encoding="utf-8"?>
<ds:datastoreItem xmlns:ds="http://schemas.openxmlformats.org/officeDocument/2006/customXml" ds:itemID="{3F2FA25D-C911-485B-BC16-95AD276FCB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9a1bbb-7409-4f1c-a50f-2df601a4c4ac"/>
    <ds:schemaRef ds:uri="5e80718d-80b4-4528-83e3-6dc87699a5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5759F2-C44D-446C-A562-9F83930A0808}">
  <ds:schemaRefs>
    <ds:schemaRef ds:uri="http://schemas.microsoft.com/sharepoint/v3/contenttype/forms"/>
  </ds:schemaRefs>
</ds:datastoreItem>
</file>

<file path=customXml/itemProps3.xml><?xml version="1.0" encoding="utf-8"?>
<ds:datastoreItem xmlns:ds="http://schemas.openxmlformats.org/officeDocument/2006/customXml" ds:itemID="{75E113F8-6AA6-42E0-A772-52F6C7C96CE1}">
  <ds:schemaRefs>
    <ds:schemaRef ds:uri="5e80718d-80b4-4528-83e3-6dc87699a5b3"/>
    <ds:schemaRef ds:uri="http://purl.org/dc/elements/1.1/"/>
    <ds:schemaRef ds:uri="http://schemas.microsoft.com/office/2006/metadata/properties"/>
    <ds:schemaRef ds:uri="3d9a1bbb-7409-4f1c-a50f-2df601a4c4a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Mangal</vt:lpstr>
      <vt:lpstr>Manrope</vt:lpstr>
      <vt:lpstr>Office Theme</vt:lpstr>
      <vt:lpstr>Curriculum Design and Delivery: My Checklist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Design and Delivery: My Checklist</dc:title>
  <dc:creator>Dominique Esnault</dc:creator>
  <cp:lastModifiedBy>Dominique Esnault</cp:lastModifiedBy>
  <cp:revision>1</cp:revision>
  <dcterms:created xsi:type="dcterms:W3CDTF">2023-03-25T07:59:32Z</dcterms:created>
  <dcterms:modified xsi:type="dcterms:W3CDTF">2023-03-25T08:00:20Z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0x010100B7B38CDD81D89F4CBD590394D2EBC70F</vt:lpwstr>
  </property>
</Properties>
</file>