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01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snapToGrid="0">
      <p:cViewPr varScale="1">
        <p:scale>
          <a:sx n="66" d="100"/>
          <a:sy n="66" d="100"/>
        </p:scale>
        <p:origin x="78"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47E43-8002-428A-9D0A-EABC1DDE85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B3A3C10-6464-470C-B34A-505F5DF7E0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72D6EF-CA29-40A2-9614-44889EE8BF64}"/>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5" name="Footer Placeholder 4">
            <a:extLst>
              <a:ext uri="{FF2B5EF4-FFF2-40B4-BE49-F238E27FC236}">
                <a16:creationId xmlns:a16="http://schemas.microsoft.com/office/drawing/2014/main" id="{27F9165A-E9DE-4CB9-B845-6CD6666EE7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6F201F-D824-4545-81A0-618F34BB0275}"/>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29193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3A347-2FAF-4C74-B601-A686CA7B88D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DCF39C-86A1-4F7D-9B2A-985BB2821E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16A73D-67FB-4A4E-B97F-91A812858C46}"/>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5" name="Footer Placeholder 4">
            <a:extLst>
              <a:ext uri="{FF2B5EF4-FFF2-40B4-BE49-F238E27FC236}">
                <a16:creationId xmlns:a16="http://schemas.microsoft.com/office/drawing/2014/main" id="{4833DFCD-D843-41E8-8BE8-A8BF7BF20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F0D596-A106-459A-B03E-3C0FA1BE1164}"/>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1493020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E7A7EA-D9E4-478F-B59B-0DA7E4EC70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FD515F-2CC4-4A4B-BB56-C933E2211E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E808E9-D137-446F-99B1-5E32C87A7693}"/>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5" name="Footer Placeholder 4">
            <a:extLst>
              <a:ext uri="{FF2B5EF4-FFF2-40B4-BE49-F238E27FC236}">
                <a16:creationId xmlns:a16="http://schemas.microsoft.com/office/drawing/2014/main" id="{0E53257A-62A4-4666-A011-492E1D995D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CF8BFB-B8C7-4B25-A91D-1C2D1051446B}"/>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132901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FDE38-491A-480F-A782-35BEAAF3F1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76EE48-023F-4E65-8214-EC096A9BA84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9E5168-F638-4909-8BC6-069E465184F6}"/>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5" name="Footer Placeholder 4">
            <a:extLst>
              <a:ext uri="{FF2B5EF4-FFF2-40B4-BE49-F238E27FC236}">
                <a16:creationId xmlns:a16="http://schemas.microsoft.com/office/drawing/2014/main" id="{32C8A29A-574F-45C9-99F0-2B69C2DF56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A86DD9-4068-4212-AAEC-6EC4FB7FDE03}"/>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35731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9BDD-7D3E-4EC2-A977-0F721E226F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CD86BE9-AE8E-4296-A41C-1D0F91022B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6BE797-8111-4D66-BEAA-D4C5C7A26BDD}"/>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5" name="Footer Placeholder 4">
            <a:extLst>
              <a:ext uri="{FF2B5EF4-FFF2-40B4-BE49-F238E27FC236}">
                <a16:creationId xmlns:a16="http://schemas.microsoft.com/office/drawing/2014/main" id="{AA8D22B8-2AD3-4F2A-8381-EAAD1C7D55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CB40D3-F050-4845-B737-A1A1F56F0248}"/>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337118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9E25-6761-4AA7-A245-61C60FA4B2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BF6952-9848-4292-ADA2-C34AF9FECFE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4F415F-9D0A-4E8A-B22F-B40228E6EFD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1F7D3A3-3439-432B-90F5-6D98CAC7F1BB}"/>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6" name="Footer Placeholder 5">
            <a:extLst>
              <a:ext uri="{FF2B5EF4-FFF2-40B4-BE49-F238E27FC236}">
                <a16:creationId xmlns:a16="http://schemas.microsoft.com/office/drawing/2014/main" id="{9F23B3BC-4FC9-43F1-8A18-3EC6886B39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3D91D1-3FD9-446B-BA01-0A27AF103107}"/>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379568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A7F2-26A6-4BCF-BE02-BAB5D6993A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0D4FEA-DFA8-4B4D-89D2-6B00B444A5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55F71E-636B-47AF-A279-F7F92FA5E6A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4DF82D-1C1F-4989-97F0-E4C639CE1F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3DFAB3-DDFA-42DB-A017-571E243FBC7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2C9D3F-62F7-46CB-8A96-5357F3E349E8}"/>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8" name="Footer Placeholder 7">
            <a:extLst>
              <a:ext uri="{FF2B5EF4-FFF2-40B4-BE49-F238E27FC236}">
                <a16:creationId xmlns:a16="http://schemas.microsoft.com/office/drawing/2014/main" id="{0CAE9855-FAB5-47F9-9576-F3966141E39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81F4599-3C7E-48D5-AC30-98B9E390FB09}"/>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199818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85EE7-1F7B-4144-B5DE-B9E4B0DB73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48C953D-1F79-42E0-96D7-38D8EEB5E523}"/>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4" name="Footer Placeholder 3">
            <a:extLst>
              <a:ext uri="{FF2B5EF4-FFF2-40B4-BE49-F238E27FC236}">
                <a16:creationId xmlns:a16="http://schemas.microsoft.com/office/drawing/2014/main" id="{D63C0E9A-5F04-494C-998D-EF204544269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DD216A-57C6-4042-B68F-CD2CBABFE8D1}"/>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805829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251443-3B51-4C93-97EF-54190D98AA99}"/>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3" name="Footer Placeholder 2">
            <a:extLst>
              <a:ext uri="{FF2B5EF4-FFF2-40B4-BE49-F238E27FC236}">
                <a16:creationId xmlns:a16="http://schemas.microsoft.com/office/drawing/2014/main" id="{64252E4A-D39B-4102-BCD6-F08F8737CC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FF2741-EDB4-4BD2-A4EF-C1D26B7BD911}"/>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429049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347FC-8595-4018-958B-C66DCD50F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ACB27B-C68F-41A0-BD7F-A684174E7E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6F91353-3584-496E-B7CC-EDBF6367BB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7FAC74F-4662-43BF-A14B-A729A6517B8E}"/>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6" name="Footer Placeholder 5">
            <a:extLst>
              <a:ext uri="{FF2B5EF4-FFF2-40B4-BE49-F238E27FC236}">
                <a16:creationId xmlns:a16="http://schemas.microsoft.com/office/drawing/2014/main" id="{B8F01EA2-901A-47B7-B623-C0171B1B11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86D505-B8B4-4B32-AF19-13DF6B6878BA}"/>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1432528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C2A06-6399-4E11-8C5E-E88D714566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295BC4-21FD-4735-9BAE-4F8585AD5A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D50A4AA-333A-486D-8057-5A7D000CE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7711E6-1081-4153-8E26-1C8784B1A738}"/>
              </a:ext>
            </a:extLst>
          </p:cNvPr>
          <p:cNvSpPr>
            <a:spLocks noGrp="1"/>
          </p:cNvSpPr>
          <p:nvPr>
            <p:ph type="dt" sz="half" idx="10"/>
          </p:nvPr>
        </p:nvSpPr>
        <p:spPr/>
        <p:txBody>
          <a:bodyPr/>
          <a:lstStyle/>
          <a:p>
            <a:fld id="{0EF8A092-60A8-4541-8526-80B63DF44D64}" type="datetimeFigureOut">
              <a:rPr lang="en-GB" smtClean="0"/>
              <a:t>25/03/2023</a:t>
            </a:fld>
            <a:endParaRPr lang="en-GB"/>
          </a:p>
        </p:txBody>
      </p:sp>
      <p:sp>
        <p:nvSpPr>
          <p:cNvPr id="6" name="Footer Placeholder 5">
            <a:extLst>
              <a:ext uri="{FF2B5EF4-FFF2-40B4-BE49-F238E27FC236}">
                <a16:creationId xmlns:a16="http://schemas.microsoft.com/office/drawing/2014/main" id="{2FB6C2E9-E23D-4018-9900-F410CA89A1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16340C-01D2-4AC5-A6C2-E85C76BA1155}"/>
              </a:ext>
            </a:extLst>
          </p:cNvPr>
          <p:cNvSpPr>
            <a:spLocks noGrp="1"/>
          </p:cNvSpPr>
          <p:nvPr>
            <p:ph type="sldNum" sz="quarter" idx="12"/>
          </p:nvPr>
        </p:nvSpPr>
        <p:spPr/>
        <p:txBody>
          <a:bodyPr/>
          <a:lstStyle/>
          <a:p>
            <a:fld id="{8B9B7976-293D-4438-A17A-AB9D710738A2}" type="slidenum">
              <a:rPr lang="en-GB" smtClean="0"/>
              <a:t>‹#›</a:t>
            </a:fld>
            <a:endParaRPr lang="en-GB"/>
          </a:p>
        </p:txBody>
      </p:sp>
    </p:spTree>
    <p:extLst>
      <p:ext uri="{BB962C8B-B14F-4D97-AF65-F5344CB8AC3E}">
        <p14:creationId xmlns:p14="http://schemas.microsoft.com/office/powerpoint/2010/main" val="820663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C206CC-B0C2-4BBB-BBFB-EB6B5CB5F0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346ADC-C4BA-4A99-B1D3-7161499FA3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63DC34-7DEA-49A2-99C5-959207174C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8A092-60A8-4541-8526-80B63DF44D64}" type="datetimeFigureOut">
              <a:rPr lang="en-GB" smtClean="0"/>
              <a:t>25/03/2023</a:t>
            </a:fld>
            <a:endParaRPr lang="en-GB"/>
          </a:p>
        </p:txBody>
      </p:sp>
      <p:sp>
        <p:nvSpPr>
          <p:cNvPr id="5" name="Footer Placeholder 4">
            <a:extLst>
              <a:ext uri="{FF2B5EF4-FFF2-40B4-BE49-F238E27FC236}">
                <a16:creationId xmlns:a16="http://schemas.microsoft.com/office/drawing/2014/main" id="{3F850937-BCA3-400D-9172-1693E4AEF2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126553-67E4-4F4B-B10A-A71AB35F83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B7976-293D-4438-A17A-AB9D710738A2}" type="slidenum">
              <a:rPr lang="en-GB" smtClean="0"/>
              <a:t>‹#›</a:t>
            </a:fld>
            <a:endParaRPr lang="en-GB"/>
          </a:p>
        </p:txBody>
      </p:sp>
    </p:spTree>
    <p:extLst>
      <p:ext uri="{BB962C8B-B14F-4D97-AF65-F5344CB8AC3E}">
        <p14:creationId xmlns:p14="http://schemas.microsoft.com/office/powerpoint/2010/main" val="1455328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3">
            <a:extLst>
              <a:ext uri="{FF2B5EF4-FFF2-40B4-BE49-F238E27FC236}">
                <a16:creationId xmlns:a16="http://schemas.microsoft.com/office/drawing/2014/main" id="{8C85931C-2D88-BFB5-AB63-ABC060EE169C}"/>
              </a:ext>
              <a:ext uri="{C183D7F6-B498-43B3-948B-1728B52AA6E4}">
                <adec:decorative xmlns:adec="http://schemas.microsoft.com/office/drawing/2017/decorative" val="1"/>
              </a:ext>
            </a:extLst>
          </p:cNvPr>
          <p:cNvSpPr/>
          <p:nvPr/>
        </p:nvSpPr>
        <p:spPr>
          <a:xfrm>
            <a:off x="8660374" y="172755"/>
            <a:ext cx="2842425"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solidFill>
              <a:srgbClr val="56B4D1"/>
            </a:solidFill>
          </a:ln>
          <a:effectLst/>
        </p:spPr>
        <p:txBody>
          <a:bodyPr wrap="square" lIns="0" tIns="0" rIns="0" bIns="0" rtlCol="0"/>
          <a:lstStyle/>
          <a:p>
            <a:endParaRPr dirty="0">
              <a:solidFill>
                <a:schemeClr val="bg1"/>
              </a:solidFill>
            </a:endParaRPr>
          </a:p>
        </p:txBody>
      </p:sp>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6" name="Title 5">
            <a:extLst>
              <a:ext uri="{FF2B5EF4-FFF2-40B4-BE49-F238E27FC236}">
                <a16:creationId xmlns:a16="http://schemas.microsoft.com/office/drawing/2014/main" id="{0E96FF7A-0EDF-773C-1949-2F0071172AC2}"/>
              </a:ext>
            </a:extLst>
          </p:cNvPr>
          <p:cNvSpPr>
            <a:spLocks noGrp="1"/>
          </p:cNvSpPr>
          <p:nvPr>
            <p:ph type="title" idx="4294967295"/>
          </p:nvPr>
        </p:nvSpPr>
        <p:spPr>
          <a:xfrm>
            <a:off x="152386" y="174220"/>
            <a:ext cx="11061574" cy="666404"/>
          </a:xfrm>
          <a:prstGeom prst="rect">
            <a:avLst/>
          </a:prstGeom>
          <a:solidFill>
            <a:srgbClr val="006E61"/>
          </a:solidFill>
          <a:ln w="12700" cap="flat" cmpd="sng" algn="ctr">
            <a:solidFill>
              <a:srgbClr val="006E61"/>
            </a:solid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nSpc>
                <a:spcPct val="100000"/>
              </a:lnSpc>
              <a:spcBef>
                <a:spcPts val="0"/>
              </a:spcBef>
              <a:defRPr/>
            </a:pPr>
            <a:r>
              <a:rPr lang="en-GB" sz="4000" b="1" dirty="0">
                <a:latin typeface="Manrope" pitchFamily="2" charset="0"/>
              </a:rPr>
              <a:t>Community and Belonging: </a:t>
            </a:r>
            <a:r>
              <a:rPr kumimoji="0" lang="en-GB" sz="4000" b="1" i="0" u="none" strike="noStrike" kern="1200" cap="none" spc="0" normalizeH="0" baseline="0" noProof="0" dirty="0">
                <a:ln>
                  <a:noFill/>
                </a:ln>
                <a:solidFill>
                  <a:schemeClr val="lt1"/>
                </a:solidFill>
                <a:effectLst/>
                <a:uLnTx/>
                <a:uFillTx/>
                <a:latin typeface="Manrope" pitchFamily="2" charset="0"/>
                <a:ea typeface="+mn-ea"/>
                <a:cs typeface="+mn-cs"/>
              </a:rPr>
              <a:t>Senior Leader Checklist</a:t>
            </a:r>
          </a:p>
        </p:txBody>
      </p:sp>
      <p:sp>
        <p:nvSpPr>
          <p:cNvPr id="13" name="object 7">
            <a:extLst>
              <a:ext uri="{FF2B5EF4-FFF2-40B4-BE49-F238E27FC236}">
                <a16:creationId xmlns:a16="http://schemas.microsoft.com/office/drawing/2014/main" id="{8F95092F-759E-BF7F-5394-5DDC5A49B5CE}"/>
              </a:ext>
              <a:ext uri="{C183D7F6-B498-43B3-948B-1728B52AA6E4}">
                <adec:decorative xmlns:adec="http://schemas.microsoft.com/office/drawing/2017/decorative" val="1"/>
              </a:ext>
            </a:extLst>
          </p:cNvPr>
          <p:cNvSpPr/>
          <p:nvPr/>
        </p:nvSpPr>
        <p:spPr>
          <a:xfrm>
            <a:off x="152383" y="6469647"/>
            <a:ext cx="11779126" cy="45719"/>
          </a:xfrm>
          <a:custGeom>
            <a:avLst/>
            <a:gdLst/>
            <a:ahLst/>
            <a:cxnLst/>
            <a:rect l="l" t="t" r="r" b="b"/>
            <a:pathLst>
              <a:path w="9777730">
                <a:moveTo>
                  <a:pt x="0" y="0"/>
                </a:moveTo>
                <a:lnTo>
                  <a:pt x="9777603" y="0"/>
                </a:lnTo>
              </a:path>
            </a:pathLst>
          </a:custGeom>
          <a:ln w="38100">
            <a:solidFill>
              <a:srgbClr val="000000"/>
            </a:solidFill>
          </a:ln>
        </p:spPr>
        <p:txBody>
          <a:bodyPr wrap="square" lIns="0" tIns="0" rIns="0" bIns="0" rtlCol="0"/>
          <a:lstStyle/>
          <a:p>
            <a:endParaRPr/>
          </a:p>
        </p:txBody>
      </p:sp>
      <p:sp>
        <p:nvSpPr>
          <p:cNvPr id="2" name="TextBox 1">
            <a:extLst>
              <a:ext uri="{FF2B5EF4-FFF2-40B4-BE49-F238E27FC236}">
                <a16:creationId xmlns:a16="http://schemas.microsoft.com/office/drawing/2014/main" id="{4A81AA17-FB4C-EFE1-1A5F-0225ED1D191E}"/>
              </a:ext>
            </a:extLst>
          </p:cNvPr>
          <p:cNvSpPr txBox="1"/>
          <p:nvPr/>
        </p:nvSpPr>
        <p:spPr>
          <a:xfrm>
            <a:off x="9509065" y="6515366"/>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nvPr>
        </p:nvGraphicFramePr>
        <p:xfrm>
          <a:off x="152383" y="1030951"/>
          <a:ext cx="11671017" cy="44246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tc>
                <a:tc>
                  <a:txBody>
                    <a:bodyPr/>
                    <a:lstStyle/>
                    <a:p>
                      <a:r>
                        <a:rPr lang="en-GB" sz="1200" dirty="0">
                          <a:latin typeface="Manrope" pitchFamily="2" charset="0"/>
                          <a:cs typeface="Mangal" panose="020B0502040204020203" pitchFamily="18" charset="0"/>
                        </a:rPr>
                        <a:t>Yes</a:t>
                      </a:r>
                    </a:p>
                  </a:txBody>
                  <a:tcPr/>
                </a:tc>
                <a:tc>
                  <a:txBody>
                    <a:bodyPr/>
                    <a:lstStyle/>
                    <a:p>
                      <a:r>
                        <a:rPr lang="en-GB" sz="1200" dirty="0">
                          <a:latin typeface="Manrope" pitchFamily="2" charset="0"/>
                          <a:cs typeface="Mangal" panose="020B0502040204020203" pitchFamily="18" charset="0"/>
                        </a:rPr>
                        <a:t>No</a:t>
                      </a:r>
                    </a:p>
                  </a:txBody>
                  <a:tcPr/>
                </a:tc>
                <a:tc>
                  <a:txBody>
                    <a:bodyPr/>
                    <a:lstStyle/>
                    <a:p>
                      <a:r>
                        <a:rPr lang="en-GB" sz="1200" dirty="0">
                          <a:latin typeface="Manrope" pitchFamily="2" charset="0"/>
                          <a:cs typeface="Mangal" panose="020B0502040204020203" pitchFamily="18" charset="0"/>
                        </a:rPr>
                        <a:t>Maybe</a:t>
                      </a:r>
                    </a:p>
                  </a:txBody>
                  <a:tcPr/>
                </a:tc>
                <a:tc>
                  <a:txBody>
                    <a:bodyPr/>
                    <a:lstStyle/>
                    <a:p>
                      <a:r>
                        <a:rPr lang="en-GB" sz="1200" dirty="0">
                          <a:latin typeface="Manrope" pitchFamily="2" charset="0"/>
                          <a:cs typeface="Mangal" panose="020B0502040204020203" pitchFamily="18" charset="0"/>
                        </a:rPr>
                        <a:t>N/A</a:t>
                      </a:r>
                    </a:p>
                  </a:txBody>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Staff meet with all students they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have undertaken appropriate training so they understand their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Appropriate support services for students are provided, and staff can effectively signpost students to these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ensures everyone feels welcome, included and supported from induction onwards, including within academic programmes and the wider institutional community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Institutional hiring and admissions processes actively build a diverse community of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provide opportunities for students to interact socially within structured activities, and student-led communities are supported and encouraged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establishes clear ground rules around inclusion and respect for all, developed in partnership between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members of the institutional community who acts upon their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design group work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in ensuring that students can confidently raise concerns around inclusivity, including potential bias or discrimination. Staff are supported to feel confident about intervening in these areas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Tree>
    <p:extLst>
      <p:ext uri="{BB962C8B-B14F-4D97-AF65-F5344CB8AC3E}">
        <p14:creationId xmlns:p14="http://schemas.microsoft.com/office/powerpoint/2010/main" val="3539681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B38CDD81D89F4CBD590394D2EBC70F" ma:contentTypeVersion="14" ma:contentTypeDescription="Create a new document." ma:contentTypeScope="" ma:versionID="da84845aac35ba9424a1c2d3c31bee64">
  <xsd:schema xmlns:xsd="http://www.w3.org/2001/XMLSchema" xmlns:xs="http://www.w3.org/2001/XMLSchema" xmlns:p="http://schemas.microsoft.com/office/2006/metadata/properties" xmlns:ns3="3d9a1bbb-7409-4f1c-a50f-2df601a4c4ac" xmlns:ns4="5e80718d-80b4-4528-83e3-6dc87699a5b3" targetNamespace="http://schemas.microsoft.com/office/2006/metadata/properties" ma:root="true" ma:fieldsID="02f19eca8438f004eae7d12913eca545" ns3:_="" ns4:_="">
    <xsd:import namespace="3d9a1bbb-7409-4f1c-a50f-2df601a4c4ac"/>
    <xsd:import namespace="5e80718d-80b4-4528-83e3-6dc87699a5b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LengthInSeconds" minOccurs="0"/>
                <xsd:element ref="ns4:MediaServiceOCR"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9a1bbb-7409-4f1c-a50f-2df601a4c4a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80718d-80b4-4528-83e3-6dc87699a5b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e80718d-80b4-4528-83e3-6dc87699a5b3" xsi:nil="true"/>
  </documentManagement>
</p:properties>
</file>

<file path=customXml/itemProps1.xml><?xml version="1.0" encoding="utf-8"?>
<ds:datastoreItem xmlns:ds="http://schemas.openxmlformats.org/officeDocument/2006/customXml" ds:itemID="{5D1F6669-EB36-45C6-B5E1-B4C7F2B364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9a1bbb-7409-4f1c-a50f-2df601a4c4ac"/>
    <ds:schemaRef ds:uri="5e80718d-80b4-4528-83e3-6dc87699a5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54EEE9-03C3-48B5-9DD4-477110680FB2}">
  <ds:schemaRefs>
    <ds:schemaRef ds:uri="http://schemas.microsoft.com/sharepoint/v3/contenttype/forms"/>
  </ds:schemaRefs>
</ds:datastoreItem>
</file>

<file path=customXml/itemProps3.xml><?xml version="1.0" encoding="utf-8"?>
<ds:datastoreItem xmlns:ds="http://schemas.openxmlformats.org/officeDocument/2006/customXml" ds:itemID="{F8822F63-B7E1-4A0C-8166-010920FD8168}">
  <ds:schemaRefs>
    <ds:schemaRef ds:uri="http://purl.org/dc/elements/1.1/"/>
    <ds:schemaRef ds:uri="http://schemas.microsoft.com/office/2006/metadata/properties"/>
    <ds:schemaRef ds:uri="3d9a1bbb-7409-4f1c-a50f-2df601a4c4ac"/>
    <ds:schemaRef ds:uri="http://purl.org/dc/terms/"/>
    <ds:schemaRef ds:uri="http://schemas.openxmlformats.org/package/2006/metadata/core-properties"/>
    <ds:schemaRef ds:uri="http://schemas.microsoft.com/office/2006/documentManagement/types"/>
    <ds:schemaRef ds:uri="5e80718d-80b4-4528-83e3-6dc87699a5b3"/>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233</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Mangal</vt:lpstr>
      <vt:lpstr>Manrope</vt:lpstr>
      <vt:lpstr>Office Theme</vt:lpstr>
      <vt:lpstr>Community and Belonging: Senior Leader Checklist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and Belonging: Senior Leader Checklist</dc:title>
  <dc:creator>Dominique Esnault</dc:creator>
  <cp:lastModifiedBy>Dominique Esnault</cp:lastModifiedBy>
  <cp:revision>1</cp:revision>
  <dcterms:created xsi:type="dcterms:W3CDTF">2023-03-25T08:06:47Z</dcterms:created>
  <dcterms:modified xsi:type="dcterms:W3CDTF">2023-03-25T08:07:20Z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0x010100B7B38CDD81D89F4CBD590394D2EBC70F</vt:lpwstr>
  </property>
</Properties>
</file>