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81" r:id="rId3"/>
  </p:sldMasterIdLst>
  <p:notesMasterIdLst>
    <p:notesMasterId r:id="rId20"/>
  </p:notesMasterIdLst>
  <p:handoutMasterIdLst>
    <p:handoutMasterId r:id="rId21"/>
  </p:handoutMasterIdLst>
  <p:sldIdLst>
    <p:sldId id="1991" r:id="rId4"/>
    <p:sldId id="2000" r:id="rId5"/>
    <p:sldId id="2001" r:id="rId6"/>
    <p:sldId id="2002" r:id="rId7"/>
    <p:sldId id="2003" r:id="rId8"/>
    <p:sldId id="2004" r:id="rId9"/>
    <p:sldId id="2005" r:id="rId10"/>
    <p:sldId id="2006" r:id="rId11"/>
    <p:sldId id="2007" r:id="rId12"/>
    <p:sldId id="2008" r:id="rId13"/>
    <p:sldId id="2009" r:id="rId14"/>
    <p:sldId id="2010" r:id="rId15"/>
    <p:sldId id="2011" r:id="rId16"/>
    <p:sldId id="2012" r:id="rId17"/>
    <p:sldId id="2013" r:id="rId18"/>
    <p:sldId id="1989" r:id="rId1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tructures and Processes" id="{33D5EC78-1D77-498A-87E2-ED57DB5E9A00}">
          <p14:sldIdLst>
            <p14:sldId id="1991"/>
            <p14:sldId id="2000"/>
            <p14:sldId id="2001"/>
          </p14:sldIdLst>
        </p14:section>
        <p14:section name="Curriculum Design and Delivery" id="{D79DD523-0B2E-42A9-990E-D221A864A203}">
          <p14:sldIdLst>
            <p14:sldId id="2002"/>
            <p14:sldId id="2003"/>
            <p14:sldId id="2004"/>
          </p14:sldIdLst>
        </p14:section>
        <p14:section name="Assessment and Feedback" id="{F89A0E29-AF6B-4672-B527-7AD5D9DD62B0}">
          <p14:sldIdLst>
            <p14:sldId id="2005"/>
            <p14:sldId id="2006"/>
            <p14:sldId id="2007"/>
          </p14:sldIdLst>
        </p14:section>
        <p14:section name="Community and Belonging" id="{8A578F78-3B64-4A41-B5AC-7BE381FCE72E}">
          <p14:sldIdLst>
            <p14:sldId id="2008"/>
            <p14:sldId id="2009"/>
            <p14:sldId id="2010"/>
          </p14:sldIdLst>
        </p14:section>
        <p14:section name="Pathways to Success" id="{AEC4FFDD-9574-4DC6-9A87-0329595BCE1B}">
          <p14:sldIdLst>
            <p14:sldId id="2011"/>
            <p14:sldId id="2012"/>
            <p14:sldId id="2013"/>
          </p14:sldIdLst>
        </p14:section>
        <p14:section name="References" id="{D468A1E5-5846-4FFF-A162-97A2CE6992C2}">
          <p14:sldIdLst>
            <p14:sldId id="1989"/>
          </p14:sldIdLst>
        </p14:section>
      </p14:sectionLst>
    </p:ex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Dominique Esnault" initials="DE" lastIdx="12" clrIdx="0">
    <p:extLst>
      <p:ext uri="{19B8F6BF-5375-455C-9EA6-DF929625EA0E}">
        <p15:presenceInfo xmlns:p15="http://schemas.microsoft.com/office/powerpoint/2012/main" userId="S-1-5-21-607126847-70518424-489426498-502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73962"/>
    <a:srgbClr val="2D5CAC"/>
    <a:srgbClr val="A37AC1"/>
    <a:srgbClr val="006E61"/>
    <a:srgbClr val="FFFFFF"/>
    <a:srgbClr val="0F607E"/>
    <a:srgbClr val="5777B4"/>
    <a:srgbClr val="E6E6E6"/>
    <a:srgbClr val="293A60"/>
    <a:srgbClr val="D6C59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316" autoAdjust="0"/>
    <p:restoredTop sz="86410" autoAdjust="0"/>
  </p:normalViewPr>
  <p:slideViewPr>
    <p:cSldViewPr snapToGrid="0">
      <p:cViewPr varScale="1">
        <p:scale>
          <a:sx n="98" d="100"/>
          <a:sy n="98" d="100"/>
        </p:scale>
        <p:origin x="1110" y="90"/>
      </p:cViewPr>
      <p:guideLst/>
    </p:cSldViewPr>
  </p:slideViewPr>
  <p:outlineViewPr>
    <p:cViewPr>
      <p:scale>
        <a:sx n="33" d="100"/>
        <a:sy n="33" d="100"/>
      </p:scale>
      <p:origin x="0" y="0"/>
    </p:cViewPr>
  </p:outlineViewPr>
  <p:notesTextViewPr>
    <p:cViewPr>
      <p:scale>
        <a:sx n="3" d="2"/>
        <a:sy n="3" d="2"/>
      </p:scale>
      <p:origin x="0" y="0"/>
    </p:cViewPr>
  </p:notesTextViewPr>
  <p:sorterViewPr>
    <p:cViewPr>
      <p:scale>
        <a:sx n="100" d="100"/>
        <a:sy n="100" d="100"/>
      </p:scale>
      <p:origin x="0" y="0"/>
    </p:cViewPr>
  </p:sorterViewPr>
  <p:notesViewPr>
    <p:cSldViewPr snapToGrid="0">
      <p:cViewPr varScale="1">
        <p:scale>
          <a:sx n="84" d="100"/>
          <a:sy n="84" d="100"/>
        </p:scale>
        <p:origin x="3834" y="3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tableStyles" Target="tableStyles.xml"/><Relationship Id="rId3" Type="http://schemas.openxmlformats.org/officeDocument/2006/relationships/slideMaster" Target="slideMasters/slideMaster1.xml"/><Relationship Id="rId21" Type="http://schemas.openxmlformats.org/officeDocument/2006/relationships/handoutMaster" Target="handoutMasters/handoutMaster1.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3.xml"/><Relationship Id="rId20"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viewProps" Target="viewProp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presProps" Target="presProps.xml"/><Relationship Id="rId10" Type="http://schemas.openxmlformats.org/officeDocument/2006/relationships/slide" Target="slides/slide7.xml"/><Relationship Id="rId19" Type="http://schemas.openxmlformats.org/officeDocument/2006/relationships/slide" Target="slides/slide16.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commentAuthors" Target="commentAuthors.xml"/><Relationship Id="rId27"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Tom Tomlinson" userId="fd17896314ac806c" providerId="LiveId" clId="{F955C2A4-8CEB-47E4-A280-5D05C6C853E4}"/>
    <pc:docChg chg="delSection">
      <pc:chgData name="Tom Tomlinson" userId="fd17896314ac806c" providerId="LiveId" clId="{F955C2A4-8CEB-47E4-A280-5D05C6C853E4}" dt="2023-05-10T09:45:58.436" v="6" actId="47"/>
      <pc:docMkLst>
        <pc:docMk/>
      </pc:docMkLst>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F8FC4FB1-D386-CF8B-9673-F0EB62463D2E}"/>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dirty="0"/>
          </a:p>
        </p:txBody>
      </p:sp>
      <p:sp>
        <p:nvSpPr>
          <p:cNvPr id="3" name="Date Placeholder 2">
            <a:extLst>
              <a:ext uri="{FF2B5EF4-FFF2-40B4-BE49-F238E27FC236}">
                <a16:creationId xmlns:a16="http://schemas.microsoft.com/office/drawing/2014/main" id="{B20911B7-2B0B-A546-C0FE-E0B367547797}"/>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60E0C0F1-729F-4D1E-9086-996A38792C43}" type="datetimeFigureOut">
              <a:rPr lang="en-GB" smtClean="0"/>
              <a:t>10/05/2023</a:t>
            </a:fld>
            <a:endParaRPr lang="en-GB" dirty="0"/>
          </a:p>
        </p:txBody>
      </p:sp>
      <p:sp>
        <p:nvSpPr>
          <p:cNvPr id="4" name="Footer Placeholder 3">
            <a:extLst>
              <a:ext uri="{FF2B5EF4-FFF2-40B4-BE49-F238E27FC236}">
                <a16:creationId xmlns:a16="http://schemas.microsoft.com/office/drawing/2014/main" id="{FE540104-6B39-8F84-C3B5-76843250D047}"/>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dirty="0"/>
          </a:p>
        </p:txBody>
      </p:sp>
      <p:sp>
        <p:nvSpPr>
          <p:cNvPr id="5" name="Slide Number Placeholder 4">
            <a:extLst>
              <a:ext uri="{FF2B5EF4-FFF2-40B4-BE49-F238E27FC236}">
                <a16:creationId xmlns:a16="http://schemas.microsoft.com/office/drawing/2014/main" id="{149F4715-A10D-1D49-5620-0D4C6E430A45}"/>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59BF9926-2CF6-40C6-A4EC-1391242673D7}" type="slidenum">
              <a:rPr lang="en-GB" smtClean="0"/>
              <a:t>‹#›</a:t>
            </a:fld>
            <a:endParaRPr lang="en-GB" dirty="0"/>
          </a:p>
        </p:txBody>
      </p:sp>
    </p:spTree>
    <p:extLst>
      <p:ext uri="{BB962C8B-B14F-4D97-AF65-F5344CB8AC3E}">
        <p14:creationId xmlns:p14="http://schemas.microsoft.com/office/powerpoint/2010/main" val="33329315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9D3F05F-1F30-44BA-BE1E-D800E1892331}" type="datetimeFigureOut">
              <a:rPr lang="en-GB" smtClean="0"/>
              <a:t>10/05/2023</a:t>
            </a:fld>
            <a:endParaRPr lang="en-GB"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58D241C-96F0-45C7-8AA9-9B7D64674038}" type="slidenum">
              <a:rPr lang="en-GB" smtClean="0"/>
              <a:t>‹#›</a:t>
            </a:fld>
            <a:endParaRPr lang="en-GB" dirty="0"/>
          </a:p>
        </p:txBody>
      </p:sp>
    </p:spTree>
    <p:extLst>
      <p:ext uri="{BB962C8B-B14F-4D97-AF65-F5344CB8AC3E}">
        <p14:creationId xmlns:p14="http://schemas.microsoft.com/office/powerpoint/2010/main" val="10350153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B58D241C-96F0-45C7-8AA9-9B7D64674038}" type="slidenum">
              <a:rPr lang="en-GB" smtClean="0"/>
              <a:t>16</a:t>
            </a:fld>
            <a:endParaRPr lang="en-GB" dirty="0"/>
          </a:p>
        </p:txBody>
      </p:sp>
    </p:spTree>
    <p:extLst>
      <p:ext uri="{BB962C8B-B14F-4D97-AF65-F5344CB8AC3E}">
        <p14:creationId xmlns:p14="http://schemas.microsoft.com/office/powerpoint/2010/main" val="37974341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952E27-7923-90FF-BA72-5101D2F1A97C}"/>
              </a:ext>
            </a:extLst>
          </p:cNvPr>
          <p:cNvSpPr>
            <a:spLocks noGrp="1"/>
          </p:cNvSpPr>
          <p:nvPr>
            <p:ph type="ctrTitle" hasCustomPrompt="1"/>
          </p:nvPr>
        </p:nvSpPr>
        <p:spPr>
          <a:xfrm>
            <a:off x="1524000" y="1122363"/>
            <a:ext cx="9144000" cy="2382837"/>
          </a:xfrm>
        </p:spPr>
        <p:txBody>
          <a:bodyPr anchor="b">
            <a:normAutofit/>
          </a:bodyPr>
          <a:lstStyle>
            <a:lvl1pPr algn="ctr">
              <a:defRPr sz="4800" b="1"/>
            </a:lvl1pPr>
          </a:lstStyle>
          <a:p>
            <a:r>
              <a:rPr lang="en-US" dirty="0"/>
              <a:t>Slide Title</a:t>
            </a:r>
            <a:endParaRPr lang="en-GB" dirty="0"/>
          </a:p>
        </p:txBody>
      </p:sp>
      <p:sp>
        <p:nvSpPr>
          <p:cNvPr id="3" name="Subtitle 2">
            <a:extLst>
              <a:ext uri="{FF2B5EF4-FFF2-40B4-BE49-F238E27FC236}">
                <a16:creationId xmlns:a16="http://schemas.microsoft.com/office/drawing/2014/main" id="{5A7B456D-995F-6817-FC97-9C949B340FCC}"/>
              </a:ext>
            </a:extLst>
          </p:cNvPr>
          <p:cNvSpPr>
            <a:spLocks noGrp="1"/>
          </p:cNvSpPr>
          <p:nvPr>
            <p:ph type="subTitle" idx="1" hasCustomPrompt="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Slide Text</a:t>
            </a:r>
            <a:endParaRPr lang="en-GB" dirty="0"/>
          </a:p>
        </p:txBody>
      </p:sp>
    </p:spTree>
    <p:extLst>
      <p:ext uri="{BB962C8B-B14F-4D97-AF65-F5344CB8AC3E}">
        <p14:creationId xmlns:p14="http://schemas.microsoft.com/office/powerpoint/2010/main" val="13854605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3F4ABCE-A6CE-4B7D-CCE2-2EA765222413}"/>
              </a:ext>
            </a:extLst>
          </p:cNvPr>
          <p:cNvSpPr>
            <a:spLocks noGrp="1"/>
          </p:cNvSpPr>
          <p:nvPr>
            <p:ph type="title" orient="vert" hasCustomPrompt="1"/>
          </p:nvPr>
        </p:nvSpPr>
        <p:spPr>
          <a:xfrm>
            <a:off x="8724900" y="365125"/>
            <a:ext cx="2628900" cy="5811838"/>
          </a:xfrm>
        </p:spPr>
        <p:txBody>
          <a:bodyPr vert="eaVert"/>
          <a:lstStyle>
            <a:lvl1pPr>
              <a:defRPr b="1"/>
            </a:lvl1pPr>
          </a:lstStyle>
          <a:p>
            <a:r>
              <a:rPr lang="en-US" dirty="0"/>
              <a:t>Slide Title</a:t>
            </a:r>
            <a:endParaRPr lang="en-GB" dirty="0"/>
          </a:p>
        </p:txBody>
      </p:sp>
      <p:sp>
        <p:nvSpPr>
          <p:cNvPr id="3" name="Vertical Text Placeholder 2">
            <a:extLst>
              <a:ext uri="{FF2B5EF4-FFF2-40B4-BE49-F238E27FC236}">
                <a16:creationId xmlns:a16="http://schemas.microsoft.com/office/drawing/2014/main" id="{666ABB38-323B-2E0E-6567-CE2A4EE6FECD}"/>
              </a:ext>
            </a:extLst>
          </p:cNvPr>
          <p:cNvSpPr>
            <a:spLocks noGrp="1"/>
          </p:cNvSpPr>
          <p:nvPr>
            <p:ph type="body" orient="vert" idx="1" hasCustomPrompt="1"/>
          </p:nvPr>
        </p:nvSpPr>
        <p:spPr>
          <a:xfrm>
            <a:off x="838200" y="365125"/>
            <a:ext cx="7734300" cy="5811838"/>
          </a:xfrm>
        </p:spPr>
        <p:txBody>
          <a:bodyPr vert="eaVert"/>
          <a:lstStyle>
            <a:lvl1pPr>
              <a:defRPr/>
            </a:lvl1pPr>
          </a:lstStyle>
          <a:p>
            <a:pPr lvl="0"/>
            <a:r>
              <a:rPr lang="en-US" dirty="0"/>
              <a:t>Slide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Tree>
    <p:extLst>
      <p:ext uri="{BB962C8B-B14F-4D97-AF65-F5344CB8AC3E}">
        <p14:creationId xmlns:p14="http://schemas.microsoft.com/office/powerpoint/2010/main" val="38814115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BA0787A-B815-4FB5-8690-880B09EF2231}"/>
              </a:ext>
            </a:extLst>
          </p:cNvPr>
          <p:cNvSpPr>
            <a:spLocks noGrp="1"/>
          </p:cNvSpPr>
          <p:nvPr>
            <p:ph type="dt" sz="half" idx="10"/>
          </p:nvPr>
        </p:nvSpPr>
        <p:spPr/>
        <p:txBody>
          <a:bodyPr/>
          <a:lstStyle/>
          <a:p>
            <a:fld id="{017876C9-FCCA-44A5-A53D-2655238092C4}" type="datetimeFigureOut">
              <a:rPr lang="en-GB" smtClean="0"/>
              <a:t>10/05/2023</a:t>
            </a:fld>
            <a:endParaRPr lang="en-GB"/>
          </a:p>
        </p:txBody>
      </p:sp>
      <p:sp>
        <p:nvSpPr>
          <p:cNvPr id="3" name="Footer Placeholder 2">
            <a:extLst>
              <a:ext uri="{FF2B5EF4-FFF2-40B4-BE49-F238E27FC236}">
                <a16:creationId xmlns:a16="http://schemas.microsoft.com/office/drawing/2014/main" id="{F9464AEB-8029-4A05-99AA-8C4C016AADF4}"/>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36AF9DA3-2A4D-45F1-AF70-76C67428622C}"/>
              </a:ext>
            </a:extLst>
          </p:cNvPr>
          <p:cNvSpPr>
            <a:spLocks noGrp="1"/>
          </p:cNvSpPr>
          <p:nvPr>
            <p:ph type="sldNum" sz="quarter" idx="12"/>
          </p:nvPr>
        </p:nvSpPr>
        <p:spPr/>
        <p:txBody>
          <a:bodyPr/>
          <a:lstStyle/>
          <a:p>
            <a:fld id="{940E72F4-2CD9-49FC-A6A0-5FC9ADD904C0}" type="slidenum">
              <a:rPr lang="en-GB" smtClean="0"/>
              <a:t>‹#›</a:t>
            </a:fld>
            <a:endParaRPr lang="en-GB"/>
          </a:p>
        </p:txBody>
      </p:sp>
    </p:spTree>
    <p:extLst>
      <p:ext uri="{BB962C8B-B14F-4D97-AF65-F5344CB8AC3E}">
        <p14:creationId xmlns:p14="http://schemas.microsoft.com/office/powerpoint/2010/main" val="101179266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1_Blank">
    <p:bg>
      <p:bgPr>
        <a:solidFill>
          <a:srgbClr val="203462"/>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071906054"/>
      </p:ext>
    </p:extLst>
  </p:cSld>
  <p:clrMapOvr>
    <a:masterClrMapping/>
  </p:clrMapOvr>
  <p:extLst>
    <p:ext uri="{DCECCB84-F9BA-43D5-87BE-67443E8EF086}">
      <p15:sldGuideLst xmlns:p15="http://schemas.microsoft.com/office/powerpoint/2012/main">
        <p15:guide id="1" orient="horz" pos="696">
          <p15:clr>
            <a:srgbClr val="FBAE40"/>
          </p15:clr>
        </p15:guide>
        <p15:guide id="2" orient="horz" pos="3624">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One large image">
    <p:spTree>
      <p:nvGrpSpPr>
        <p:cNvPr id="1" name=""/>
        <p:cNvGrpSpPr/>
        <p:nvPr/>
      </p:nvGrpSpPr>
      <p:grpSpPr>
        <a:xfrm>
          <a:off x="0" y="0"/>
          <a:ext cx="0" cy="0"/>
          <a:chOff x="0" y="0"/>
          <a:chExt cx="0" cy="0"/>
        </a:xfrm>
      </p:grpSpPr>
      <p:sp>
        <p:nvSpPr>
          <p:cNvPr id="4" name="Picture Placeholder 5">
            <a:extLst>
              <a:ext uri="{FF2B5EF4-FFF2-40B4-BE49-F238E27FC236}">
                <a16:creationId xmlns:a16="http://schemas.microsoft.com/office/drawing/2014/main" id="{5531CCC4-6A9E-FDEC-6057-B6B21E6AD471}"/>
              </a:ext>
            </a:extLst>
          </p:cNvPr>
          <p:cNvSpPr>
            <a:spLocks noGrp="1"/>
          </p:cNvSpPr>
          <p:nvPr>
            <p:ph type="pic" sz="quarter" idx="11"/>
          </p:nvPr>
        </p:nvSpPr>
        <p:spPr>
          <a:xfrm>
            <a:off x="361071" y="1271588"/>
            <a:ext cx="11502683" cy="5031910"/>
          </a:xfrm>
          <a:prstGeom prst="rect">
            <a:avLst/>
          </a:prstGeom>
        </p:spPr>
        <p:txBody>
          <a:bodyPr/>
          <a:lstStyle>
            <a:lvl1pPr marL="0" indent="0">
              <a:buNone/>
              <a:defRPr>
                <a:solidFill>
                  <a:schemeClr val="bg1"/>
                </a:solidFill>
                <a:latin typeface="Segoe UI" panose="020B0502040204020203" pitchFamily="34" charset="0"/>
                <a:cs typeface="Segoe UI" panose="020B0502040204020203" pitchFamily="34" charset="0"/>
              </a:defRPr>
            </a:lvl1pPr>
          </a:lstStyle>
          <a:p>
            <a:endParaRPr lang="en-GB" dirty="0"/>
          </a:p>
        </p:txBody>
      </p:sp>
      <p:pic>
        <p:nvPicPr>
          <p:cNvPr id="3" name="Picture 2" descr="University of Hull Logo">
            <a:extLst>
              <a:ext uri="{FF2B5EF4-FFF2-40B4-BE49-F238E27FC236}">
                <a16:creationId xmlns:a16="http://schemas.microsoft.com/office/drawing/2014/main" id="{0CD03EDB-247B-D90C-0FE3-3499F49F51AD}"/>
              </a:ext>
              <a:ext uri="{C183D7F6-B498-43B3-948B-1728B52AA6E4}">
                <adec:decorative xmlns:adec="http://schemas.microsoft.com/office/drawing/2017/decorative" val="0"/>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r="66830"/>
          <a:stretch/>
        </p:blipFill>
        <p:spPr>
          <a:xfrm>
            <a:off x="10563224" y="283660"/>
            <a:ext cx="1319015" cy="640465"/>
          </a:xfrm>
          <a:prstGeom prst="rect">
            <a:avLst/>
          </a:prstGeom>
        </p:spPr>
      </p:pic>
      <p:sp>
        <p:nvSpPr>
          <p:cNvPr id="6" name="Title 1">
            <a:extLst>
              <a:ext uri="{FF2B5EF4-FFF2-40B4-BE49-F238E27FC236}">
                <a16:creationId xmlns:a16="http://schemas.microsoft.com/office/drawing/2014/main" id="{E8A8DCFE-BAF3-BE99-DB94-C12A11AF12AF}"/>
              </a:ext>
            </a:extLst>
          </p:cNvPr>
          <p:cNvSpPr>
            <a:spLocks noGrp="1"/>
          </p:cNvSpPr>
          <p:nvPr>
            <p:ph type="title" hasCustomPrompt="1"/>
          </p:nvPr>
        </p:nvSpPr>
        <p:spPr>
          <a:xfrm>
            <a:off x="309761" y="261344"/>
            <a:ext cx="9391452" cy="662782"/>
          </a:xfrm>
          <a:prstGeom prst="rect">
            <a:avLst/>
          </a:prstGeom>
        </p:spPr>
        <p:txBody>
          <a:bodyPr/>
          <a:lstStyle>
            <a:lvl1pPr>
              <a:defRPr b="1">
                <a:solidFill>
                  <a:schemeClr val="bg1"/>
                </a:solidFill>
                <a:latin typeface="Segoe UI" panose="020B0502040204020203" pitchFamily="34" charset="0"/>
                <a:cs typeface="Segoe UI" panose="020B0502040204020203" pitchFamily="34" charset="0"/>
              </a:defRPr>
            </a:lvl1pPr>
          </a:lstStyle>
          <a:p>
            <a:r>
              <a:rPr lang="en-US" dirty="0"/>
              <a:t>Slide Title</a:t>
            </a:r>
            <a:endParaRPr lang="en-GB" dirty="0"/>
          </a:p>
        </p:txBody>
      </p:sp>
    </p:spTree>
    <p:extLst>
      <p:ext uri="{BB962C8B-B14F-4D97-AF65-F5344CB8AC3E}">
        <p14:creationId xmlns:p14="http://schemas.microsoft.com/office/powerpoint/2010/main" val="308262145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Text + image">
    <p:spTree>
      <p:nvGrpSpPr>
        <p:cNvPr id="1" name=""/>
        <p:cNvGrpSpPr/>
        <p:nvPr/>
      </p:nvGrpSpPr>
      <p:grpSpPr>
        <a:xfrm>
          <a:off x="0" y="0"/>
          <a:ext cx="0" cy="0"/>
          <a:chOff x="0" y="0"/>
          <a:chExt cx="0" cy="0"/>
        </a:xfrm>
      </p:grpSpPr>
      <p:sp>
        <p:nvSpPr>
          <p:cNvPr id="6" name="Picture Placeholder 5">
            <a:extLst>
              <a:ext uri="{FF2B5EF4-FFF2-40B4-BE49-F238E27FC236}">
                <a16:creationId xmlns:a16="http://schemas.microsoft.com/office/drawing/2014/main" id="{703C0864-F922-5733-6F7A-D2AEB753626B}"/>
              </a:ext>
            </a:extLst>
          </p:cNvPr>
          <p:cNvSpPr>
            <a:spLocks noGrp="1"/>
          </p:cNvSpPr>
          <p:nvPr>
            <p:ph type="pic" sz="quarter" idx="10"/>
          </p:nvPr>
        </p:nvSpPr>
        <p:spPr>
          <a:xfrm>
            <a:off x="6096000" y="1281113"/>
            <a:ext cx="5740400" cy="5063416"/>
          </a:xfrm>
          <a:prstGeom prst="rect">
            <a:avLst/>
          </a:prstGeom>
        </p:spPr>
        <p:txBody>
          <a:bodyPr/>
          <a:lstStyle>
            <a:lvl1pPr>
              <a:defRPr>
                <a:solidFill>
                  <a:schemeClr val="bg1"/>
                </a:solidFill>
                <a:latin typeface="Segoe UI" panose="020B0502040204020203" pitchFamily="34" charset="0"/>
                <a:cs typeface="Segoe UI" panose="020B0502040204020203" pitchFamily="34" charset="0"/>
              </a:defRPr>
            </a:lvl1pPr>
          </a:lstStyle>
          <a:p>
            <a:endParaRPr lang="en-GB" dirty="0"/>
          </a:p>
        </p:txBody>
      </p:sp>
      <p:sp>
        <p:nvSpPr>
          <p:cNvPr id="8" name="Text Placeholder 7">
            <a:extLst>
              <a:ext uri="{FF2B5EF4-FFF2-40B4-BE49-F238E27FC236}">
                <a16:creationId xmlns:a16="http://schemas.microsoft.com/office/drawing/2014/main" id="{D0227319-DE8E-E980-BBF7-76649513032E}"/>
              </a:ext>
            </a:extLst>
          </p:cNvPr>
          <p:cNvSpPr>
            <a:spLocks noGrp="1"/>
          </p:cNvSpPr>
          <p:nvPr>
            <p:ph type="body" sz="quarter" idx="11" hasCustomPrompt="1"/>
          </p:nvPr>
        </p:nvSpPr>
        <p:spPr>
          <a:xfrm>
            <a:off x="355600" y="1281113"/>
            <a:ext cx="4994812" cy="5063416"/>
          </a:xfrm>
          <a:prstGeom prst="rect">
            <a:avLst/>
          </a:prstGeom>
        </p:spPr>
        <p:txBody>
          <a:bodyPr/>
          <a:lstStyle>
            <a:lvl1pPr>
              <a:defRPr sz="3200" b="1">
                <a:solidFill>
                  <a:schemeClr val="bg1"/>
                </a:solidFill>
                <a:latin typeface="Segoe UI" panose="020B0502040204020203" pitchFamily="34" charset="0"/>
                <a:cs typeface="Segoe UI" panose="020B0502040204020203" pitchFamily="34" charset="0"/>
              </a:defRPr>
            </a:lvl1pPr>
            <a:lvl2pPr>
              <a:defRPr b="1">
                <a:solidFill>
                  <a:schemeClr val="bg1"/>
                </a:solidFill>
                <a:latin typeface="Segoe UI" panose="020B0502040204020203" pitchFamily="34" charset="0"/>
                <a:cs typeface="Segoe UI" panose="020B0502040204020203" pitchFamily="34" charset="0"/>
              </a:defRPr>
            </a:lvl2pPr>
            <a:lvl3pPr>
              <a:defRPr b="1">
                <a:solidFill>
                  <a:schemeClr val="bg1"/>
                </a:solidFill>
                <a:latin typeface="Segoe UI" panose="020B0502040204020203" pitchFamily="34" charset="0"/>
                <a:cs typeface="Segoe UI" panose="020B0502040204020203" pitchFamily="34" charset="0"/>
              </a:defRPr>
            </a:lvl3pPr>
            <a:lvl4pPr>
              <a:defRPr b="1">
                <a:solidFill>
                  <a:schemeClr val="bg1"/>
                </a:solidFill>
                <a:latin typeface="Segoe UI" panose="020B0502040204020203" pitchFamily="34" charset="0"/>
                <a:cs typeface="Segoe UI" panose="020B0502040204020203" pitchFamily="34" charset="0"/>
              </a:defRPr>
            </a:lvl4pPr>
            <a:lvl5pPr>
              <a:defRPr b="1">
                <a:solidFill>
                  <a:schemeClr val="bg1"/>
                </a:solidFill>
                <a:latin typeface="Segoe UI" panose="020B0502040204020203" pitchFamily="34" charset="0"/>
                <a:cs typeface="Segoe UI" panose="020B0502040204020203" pitchFamily="34" charset="0"/>
              </a:defRPr>
            </a:lvl5pPr>
          </a:lstStyle>
          <a:p>
            <a:pPr lvl="0"/>
            <a:r>
              <a:rPr lang="en-US" dirty="0"/>
              <a:t>Slide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pic>
        <p:nvPicPr>
          <p:cNvPr id="4" name="Picture 3" descr="University of Hull Logo">
            <a:extLst>
              <a:ext uri="{FF2B5EF4-FFF2-40B4-BE49-F238E27FC236}">
                <a16:creationId xmlns:a16="http://schemas.microsoft.com/office/drawing/2014/main" id="{A746745A-D267-942D-1696-B7FCDD732228}"/>
              </a:ext>
              <a:ext uri="{C183D7F6-B498-43B3-948B-1728B52AA6E4}">
                <adec:decorative xmlns:adec="http://schemas.microsoft.com/office/drawing/2017/decorative" val="0"/>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r="66830"/>
          <a:stretch/>
        </p:blipFill>
        <p:spPr>
          <a:xfrm>
            <a:off x="10563224" y="283660"/>
            <a:ext cx="1319015" cy="640465"/>
          </a:xfrm>
          <a:prstGeom prst="rect">
            <a:avLst/>
          </a:prstGeom>
        </p:spPr>
      </p:pic>
      <p:sp>
        <p:nvSpPr>
          <p:cNvPr id="7" name="Title 1">
            <a:extLst>
              <a:ext uri="{FF2B5EF4-FFF2-40B4-BE49-F238E27FC236}">
                <a16:creationId xmlns:a16="http://schemas.microsoft.com/office/drawing/2014/main" id="{E40BBB8E-F6B5-8125-BB84-6EDC1ADBEB8B}"/>
              </a:ext>
            </a:extLst>
          </p:cNvPr>
          <p:cNvSpPr>
            <a:spLocks noGrp="1"/>
          </p:cNvSpPr>
          <p:nvPr>
            <p:ph type="title" hasCustomPrompt="1"/>
          </p:nvPr>
        </p:nvSpPr>
        <p:spPr>
          <a:xfrm>
            <a:off x="309761" y="261344"/>
            <a:ext cx="9391452" cy="662782"/>
          </a:xfrm>
          <a:prstGeom prst="rect">
            <a:avLst/>
          </a:prstGeom>
        </p:spPr>
        <p:txBody>
          <a:bodyPr/>
          <a:lstStyle>
            <a:lvl1pPr>
              <a:defRPr b="1">
                <a:solidFill>
                  <a:schemeClr val="bg1"/>
                </a:solidFill>
                <a:latin typeface="Segoe UI" panose="020B0502040204020203" pitchFamily="34" charset="0"/>
                <a:cs typeface="Segoe UI" panose="020B0502040204020203" pitchFamily="34" charset="0"/>
              </a:defRPr>
            </a:lvl1pPr>
          </a:lstStyle>
          <a:p>
            <a:r>
              <a:rPr lang="en-US" dirty="0"/>
              <a:t>Slide Title</a:t>
            </a:r>
            <a:endParaRPr lang="en-GB" dirty="0"/>
          </a:p>
        </p:txBody>
      </p:sp>
    </p:spTree>
    <p:extLst>
      <p:ext uri="{BB962C8B-B14F-4D97-AF65-F5344CB8AC3E}">
        <p14:creationId xmlns:p14="http://schemas.microsoft.com/office/powerpoint/2010/main" val="357266844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preserve="1" userDrawn="1">
  <p:cSld name="2_Blank">
    <p:bg>
      <p:bgPr>
        <a:solidFill>
          <a:srgbClr val="203462"/>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64161854-D525-9826-C53E-15881C31D29E}"/>
              </a:ext>
            </a:extLst>
          </p:cNvPr>
          <p:cNvSpPr/>
          <p:nvPr userDrawn="1"/>
        </p:nvSpPr>
        <p:spPr>
          <a:xfrm>
            <a:off x="0" y="0"/>
            <a:ext cx="12192000" cy="6858000"/>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Oval 2">
            <a:extLst>
              <a:ext uri="{FF2B5EF4-FFF2-40B4-BE49-F238E27FC236}">
                <a16:creationId xmlns:a16="http://schemas.microsoft.com/office/drawing/2014/main" id="{A86EF46D-98F1-12ED-42E1-8AF9FA1B71DE}"/>
              </a:ext>
            </a:extLst>
          </p:cNvPr>
          <p:cNvSpPr/>
          <p:nvPr userDrawn="1"/>
        </p:nvSpPr>
        <p:spPr>
          <a:xfrm>
            <a:off x="4976811" y="2252661"/>
            <a:ext cx="2190750" cy="2190750"/>
          </a:xfrm>
          <a:prstGeom prst="ellipse">
            <a:avLst/>
          </a:prstGeom>
          <a:solidFill>
            <a:schemeClr val="accent1">
              <a:lumMod val="40000"/>
              <a:lumOff val="60000"/>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Oval 3">
            <a:extLst>
              <a:ext uri="{FF2B5EF4-FFF2-40B4-BE49-F238E27FC236}">
                <a16:creationId xmlns:a16="http://schemas.microsoft.com/office/drawing/2014/main" id="{4ACF3352-0287-0D16-7D6F-18F26B668A63}"/>
              </a:ext>
            </a:extLst>
          </p:cNvPr>
          <p:cNvSpPr/>
          <p:nvPr userDrawn="1"/>
        </p:nvSpPr>
        <p:spPr>
          <a:xfrm>
            <a:off x="4229099" y="1504949"/>
            <a:ext cx="3686175" cy="3686175"/>
          </a:xfrm>
          <a:prstGeom prst="ellipse">
            <a:avLst/>
          </a:prstGeom>
          <a:solidFill>
            <a:schemeClr val="accent1">
              <a:lumMod val="40000"/>
              <a:lumOff val="60000"/>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Oval 4">
            <a:extLst>
              <a:ext uri="{FF2B5EF4-FFF2-40B4-BE49-F238E27FC236}">
                <a16:creationId xmlns:a16="http://schemas.microsoft.com/office/drawing/2014/main" id="{5BC19ED2-01A7-EA70-FD47-75879501DBDB}"/>
              </a:ext>
            </a:extLst>
          </p:cNvPr>
          <p:cNvSpPr/>
          <p:nvPr userDrawn="1"/>
        </p:nvSpPr>
        <p:spPr>
          <a:xfrm>
            <a:off x="3400423" y="676273"/>
            <a:ext cx="5343527" cy="5343527"/>
          </a:xfrm>
          <a:prstGeom prst="ellipse">
            <a:avLst/>
          </a:prstGeom>
          <a:solidFill>
            <a:schemeClr val="accent1">
              <a:lumMod val="40000"/>
              <a:lumOff val="60000"/>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Oval 5">
            <a:extLst>
              <a:ext uri="{FF2B5EF4-FFF2-40B4-BE49-F238E27FC236}">
                <a16:creationId xmlns:a16="http://schemas.microsoft.com/office/drawing/2014/main" id="{6591BB63-8EE7-C85A-925D-97E753BA710C}"/>
              </a:ext>
            </a:extLst>
          </p:cNvPr>
          <p:cNvSpPr/>
          <p:nvPr userDrawn="1"/>
        </p:nvSpPr>
        <p:spPr>
          <a:xfrm>
            <a:off x="1895475" y="-771525"/>
            <a:ext cx="8401050" cy="8401050"/>
          </a:xfrm>
          <a:prstGeom prst="ellipse">
            <a:avLst/>
          </a:prstGeom>
          <a:solidFill>
            <a:schemeClr val="accent1">
              <a:lumMod val="40000"/>
              <a:lumOff val="60000"/>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Oval 6">
            <a:extLst>
              <a:ext uri="{FF2B5EF4-FFF2-40B4-BE49-F238E27FC236}">
                <a16:creationId xmlns:a16="http://schemas.microsoft.com/office/drawing/2014/main" id="{61B1C5F0-AB5A-6FDE-5B7C-E57E32D497BB}"/>
              </a:ext>
            </a:extLst>
          </p:cNvPr>
          <p:cNvSpPr/>
          <p:nvPr userDrawn="1"/>
        </p:nvSpPr>
        <p:spPr>
          <a:xfrm>
            <a:off x="519269" y="-2147731"/>
            <a:ext cx="11153462" cy="11153462"/>
          </a:xfrm>
          <a:prstGeom prst="ellipse">
            <a:avLst/>
          </a:prstGeom>
          <a:solidFill>
            <a:schemeClr val="accent1">
              <a:lumMod val="40000"/>
              <a:lumOff val="60000"/>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3138227955"/>
      </p:ext>
    </p:extLst>
  </p:cSld>
  <p:clrMapOvr>
    <a:masterClrMapping/>
  </p:clrMapOvr>
  <p:extLst>
    <p:ext uri="{DCECCB84-F9BA-43D5-87BE-67443E8EF086}">
      <p15:sldGuideLst xmlns:p15="http://schemas.microsoft.com/office/powerpoint/2012/main">
        <p15:guide id="1" orient="horz" pos="696">
          <p15:clr>
            <a:srgbClr val="FBAE40"/>
          </p15:clr>
        </p15:guide>
        <p15:guide id="2" orient="horz" pos="3624">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5935AC-EEAF-23C0-8676-48280171CAD4}"/>
              </a:ext>
            </a:extLst>
          </p:cNvPr>
          <p:cNvSpPr>
            <a:spLocks noGrp="1"/>
          </p:cNvSpPr>
          <p:nvPr>
            <p:ph type="title" hasCustomPrompt="1"/>
          </p:nvPr>
        </p:nvSpPr>
        <p:spPr/>
        <p:txBody>
          <a:bodyPr/>
          <a:lstStyle>
            <a:lvl1pPr>
              <a:defRPr b="1"/>
            </a:lvl1pPr>
          </a:lstStyle>
          <a:p>
            <a:r>
              <a:rPr lang="en-US" dirty="0"/>
              <a:t>Slide Title</a:t>
            </a:r>
            <a:endParaRPr lang="en-GB" dirty="0"/>
          </a:p>
        </p:txBody>
      </p:sp>
      <p:sp>
        <p:nvSpPr>
          <p:cNvPr id="3" name="Content Placeholder 2">
            <a:extLst>
              <a:ext uri="{FF2B5EF4-FFF2-40B4-BE49-F238E27FC236}">
                <a16:creationId xmlns:a16="http://schemas.microsoft.com/office/drawing/2014/main" id="{AF53E4F8-CF64-806D-40EC-6A2917D7A334}"/>
              </a:ext>
            </a:extLst>
          </p:cNvPr>
          <p:cNvSpPr>
            <a:spLocks noGrp="1"/>
          </p:cNvSpPr>
          <p:nvPr>
            <p:ph idx="1" hasCustomPrompt="1"/>
          </p:nvPr>
        </p:nvSpPr>
        <p:spPr/>
        <p:txBody>
          <a:bodyPr/>
          <a:lstStyle>
            <a:lvl1pPr>
              <a:defRPr/>
            </a:lvl1pPr>
          </a:lstStyle>
          <a:p>
            <a:pPr lvl="0"/>
            <a:r>
              <a:rPr lang="en-US" dirty="0"/>
              <a:t>Slide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Tree>
    <p:extLst>
      <p:ext uri="{BB962C8B-B14F-4D97-AF65-F5344CB8AC3E}">
        <p14:creationId xmlns:p14="http://schemas.microsoft.com/office/powerpoint/2010/main" val="34748218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38357F-CB92-5ABE-5D29-1E16344656B1}"/>
              </a:ext>
            </a:extLst>
          </p:cNvPr>
          <p:cNvSpPr>
            <a:spLocks noGrp="1"/>
          </p:cNvSpPr>
          <p:nvPr>
            <p:ph type="title" hasCustomPrompt="1"/>
          </p:nvPr>
        </p:nvSpPr>
        <p:spPr>
          <a:xfrm>
            <a:off x="831850" y="1709738"/>
            <a:ext cx="10515600" cy="2852737"/>
          </a:xfrm>
        </p:spPr>
        <p:txBody>
          <a:bodyPr anchor="b"/>
          <a:lstStyle>
            <a:lvl1pPr>
              <a:defRPr sz="6000" b="1"/>
            </a:lvl1pPr>
          </a:lstStyle>
          <a:p>
            <a:r>
              <a:rPr lang="en-US" dirty="0"/>
              <a:t>Slide Title</a:t>
            </a:r>
            <a:endParaRPr lang="en-GB" dirty="0"/>
          </a:p>
        </p:txBody>
      </p:sp>
      <p:sp>
        <p:nvSpPr>
          <p:cNvPr id="3" name="Text Placeholder 2">
            <a:extLst>
              <a:ext uri="{FF2B5EF4-FFF2-40B4-BE49-F238E27FC236}">
                <a16:creationId xmlns:a16="http://schemas.microsoft.com/office/drawing/2014/main" id="{142F0350-495A-F204-68F5-6D5F17A8BEBE}"/>
              </a:ext>
            </a:extLst>
          </p:cNvPr>
          <p:cNvSpPr>
            <a:spLocks noGrp="1"/>
          </p:cNvSpPr>
          <p:nvPr>
            <p:ph type="body" idx="1" hasCustomPrompt="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Slide Text</a:t>
            </a:r>
          </a:p>
        </p:txBody>
      </p:sp>
    </p:spTree>
    <p:extLst>
      <p:ext uri="{BB962C8B-B14F-4D97-AF65-F5344CB8AC3E}">
        <p14:creationId xmlns:p14="http://schemas.microsoft.com/office/powerpoint/2010/main" val="19068258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ACDF79-0859-9684-E760-05147B2D8E0E}"/>
              </a:ext>
            </a:extLst>
          </p:cNvPr>
          <p:cNvSpPr>
            <a:spLocks noGrp="1"/>
          </p:cNvSpPr>
          <p:nvPr>
            <p:ph type="title" hasCustomPrompt="1"/>
          </p:nvPr>
        </p:nvSpPr>
        <p:spPr/>
        <p:txBody>
          <a:bodyPr/>
          <a:lstStyle>
            <a:lvl1pPr>
              <a:defRPr b="1"/>
            </a:lvl1pPr>
          </a:lstStyle>
          <a:p>
            <a:r>
              <a:rPr lang="en-US" dirty="0"/>
              <a:t>Slide Title</a:t>
            </a:r>
            <a:endParaRPr lang="en-GB" dirty="0"/>
          </a:p>
        </p:txBody>
      </p:sp>
      <p:sp>
        <p:nvSpPr>
          <p:cNvPr id="3" name="Content Placeholder 2">
            <a:extLst>
              <a:ext uri="{FF2B5EF4-FFF2-40B4-BE49-F238E27FC236}">
                <a16:creationId xmlns:a16="http://schemas.microsoft.com/office/drawing/2014/main" id="{645B584B-A40D-07A5-67BA-785F9DFE8FC9}"/>
              </a:ext>
            </a:extLst>
          </p:cNvPr>
          <p:cNvSpPr>
            <a:spLocks noGrp="1"/>
          </p:cNvSpPr>
          <p:nvPr>
            <p:ph sz="half" idx="1" hasCustomPrompt="1"/>
          </p:nvPr>
        </p:nvSpPr>
        <p:spPr>
          <a:xfrm>
            <a:off x="838200" y="1825625"/>
            <a:ext cx="5181600" cy="4351338"/>
          </a:xfrm>
        </p:spPr>
        <p:txBody>
          <a:bodyPr/>
          <a:lstStyle>
            <a:lvl1pPr>
              <a:defRPr/>
            </a:lvl1pPr>
          </a:lstStyle>
          <a:p>
            <a:pPr lvl="0"/>
            <a:r>
              <a:rPr lang="en-US" dirty="0"/>
              <a:t>Slide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Content Placeholder 3">
            <a:extLst>
              <a:ext uri="{FF2B5EF4-FFF2-40B4-BE49-F238E27FC236}">
                <a16:creationId xmlns:a16="http://schemas.microsoft.com/office/drawing/2014/main" id="{71AE8DF9-7328-364C-CA0F-E8B710FB71A6}"/>
              </a:ext>
            </a:extLst>
          </p:cNvPr>
          <p:cNvSpPr>
            <a:spLocks noGrp="1"/>
          </p:cNvSpPr>
          <p:nvPr>
            <p:ph sz="half" idx="2" hasCustomPrompt="1"/>
          </p:nvPr>
        </p:nvSpPr>
        <p:spPr>
          <a:xfrm>
            <a:off x="6172200" y="1825625"/>
            <a:ext cx="5181600" cy="4351338"/>
          </a:xfrm>
        </p:spPr>
        <p:txBody>
          <a:bodyPr/>
          <a:lstStyle>
            <a:lvl1pPr>
              <a:defRPr/>
            </a:lvl1pPr>
          </a:lstStyle>
          <a:p>
            <a:pPr lvl="0"/>
            <a:r>
              <a:rPr lang="en-US" dirty="0"/>
              <a:t>Slide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Tree>
    <p:extLst>
      <p:ext uri="{BB962C8B-B14F-4D97-AF65-F5344CB8AC3E}">
        <p14:creationId xmlns:p14="http://schemas.microsoft.com/office/powerpoint/2010/main" val="16595373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F883EC-57A5-BC89-AD76-A4F6F99C440B}"/>
              </a:ext>
            </a:extLst>
          </p:cNvPr>
          <p:cNvSpPr>
            <a:spLocks noGrp="1"/>
          </p:cNvSpPr>
          <p:nvPr>
            <p:ph type="title" hasCustomPrompt="1"/>
          </p:nvPr>
        </p:nvSpPr>
        <p:spPr>
          <a:xfrm>
            <a:off x="-886375" y="433387"/>
            <a:ext cx="10515600" cy="1325563"/>
          </a:xfrm>
        </p:spPr>
        <p:txBody>
          <a:bodyPr/>
          <a:lstStyle>
            <a:lvl1pPr>
              <a:defRPr b="1"/>
            </a:lvl1pPr>
          </a:lstStyle>
          <a:p>
            <a:r>
              <a:rPr lang="en-US" dirty="0"/>
              <a:t>Slide Title</a:t>
            </a:r>
            <a:endParaRPr lang="en-GB" dirty="0"/>
          </a:p>
        </p:txBody>
      </p:sp>
      <p:sp>
        <p:nvSpPr>
          <p:cNvPr id="3" name="Text Placeholder 2">
            <a:extLst>
              <a:ext uri="{FF2B5EF4-FFF2-40B4-BE49-F238E27FC236}">
                <a16:creationId xmlns:a16="http://schemas.microsoft.com/office/drawing/2014/main" id="{71882AA4-6D1A-B5B5-8490-6A834B0BE89F}"/>
              </a:ext>
            </a:extLst>
          </p:cNvPr>
          <p:cNvSpPr>
            <a:spLocks noGrp="1"/>
          </p:cNvSpPr>
          <p:nvPr>
            <p:ph type="body" idx="1" hasCustomPrompt="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Sub title</a:t>
            </a:r>
          </a:p>
        </p:txBody>
      </p:sp>
      <p:sp>
        <p:nvSpPr>
          <p:cNvPr id="4" name="Content Placeholder 3">
            <a:extLst>
              <a:ext uri="{FF2B5EF4-FFF2-40B4-BE49-F238E27FC236}">
                <a16:creationId xmlns:a16="http://schemas.microsoft.com/office/drawing/2014/main" id="{49AB22D7-EF6A-DF63-543D-5ECEC3099F5E}"/>
              </a:ext>
            </a:extLst>
          </p:cNvPr>
          <p:cNvSpPr>
            <a:spLocks noGrp="1"/>
          </p:cNvSpPr>
          <p:nvPr>
            <p:ph sz="half" idx="2" hasCustomPrompt="1"/>
          </p:nvPr>
        </p:nvSpPr>
        <p:spPr>
          <a:xfrm>
            <a:off x="839788" y="2505075"/>
            <a:ext cx="5157787" cy="3684588"/>
          </a:xfrm>
        </p:spPr>
        <p:txBody>
          <a:bodyPr/>
          <a:lstStyle>
            <a:lvl1pPr>
              <a:defRPr/>
            </a:lvl1pPr>
          </a:lstStyle>
          <a:p>
            <a:pPr lvl="0"/>
            <a:r>
              <a:rPr lang="en-US" dirty="0"/>
              <a:t>Slide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5" name="Text Placeholder 4">
            <a:extLst>
              <a:ext uri="{FF2B5EF4-FFF2-40B4-BE49-F238E27FC236}">
                <a16:creationId xmlns:a16="http://schemas.microsoft.com/office/drawing/2014/main" id="{EAE1CE6A-C2AD-7AB2-1FCF-BAB40619752B}"/>
              </a:ext>
            </a:extLst>
          </p:cNvPr>
          <p:cNvSpPr>
            <a:spLocks noGrp="1"/>
          </p:cNvSpPr>
          <p:nvPr>
            <p:ph type="body" sz="quarter" idx="3" hasCustomPrompt="1"/>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Sub title</a:t>
            </a:r>
          </a:p>
        </p:txBody>
      </p:sp>
      <p:sp>
        <p:nvSpPr>
          <p:cNvPr id="6" name="Content Placeholder 5">
            <a:extLst>
              <a:ext uri="{FF2B5EF4-FFF2-40B4-BE49-F238E27FC236}">
                <a16:creationId xmlns:a16="http://schemas.microsoft.com/office/drawing/2014/main" id="{2F137019-DC15-19BF-3A82-C6505EDF9BEC}"/>
              </a:ext>
            </a:extLst>
          </p:cNvPr>
          <p:cNvSpPr>
            <a:spLocks noGrp="1"/>
          </p:cNvSpPr>
          <p:nvPr>
            <p:ph sz="quarter" idx="4" hasCustomPrompt="1"/>
          </p:nvPr>
        </p:nvSpPr>
        <p:spPr>
          <a:xfrm>
            <a:off x="6172200" y="2505075"/>
            <a:ext cx="5183188" cy="3684588"/>
          </a:xfrm>
        </p:spPr>
        <p:txBody>
          <a:bodyPr/>
          <a:lstStyle>
            <a:lvl1pPr>
              <a:defRPr/>
            </a:lvl1pPr>
          </a:lstStyle>
          <a:p>
            <a:pPr lvl="0"/>
            <a:r>
              <a:rPr lang="en-US" dirty="0"/>
              <a:t>Slide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7" name="Date Placeholder 6">
            <a:extLst>
              <a:ext uri="{FF2B5EF4-FFF2-40B4-BE49-F238E27FC236}">
                <a16:creationId xmlns:a16="http://schemas.microsoft.com/office/drawing/2014/main" id="{2A2FFCBE-18BF-F188-4672-96D916150F9F}"/>
              </a:ext>
            </a:extLst>
          </p:cNvPr>
          <p:cNvSpPr>
            <a:spLocks noGrp="1"/>
          </p:cNvSpPr>
          <p:nvPr>
            <p:ph type="dt" sz="half" idx="10"/>
          </p:nvPr>
        </p:nvSpPr>
        <p:spPr>
          <a:xfrm>
            <a:off x="838200" y="6356350"/>
            <a:ext cx="2743200" cy="365125"/>
          </a:xfrm>
          <a:prstGeom prst="rect">
            <a:avLst/>
          </a:prstGeom>
        </p:spPr>
        <p:txBody>
          <a:bodyPr/>
          <a:lstStyle/>
          <a:p>
            <a:fld id="{36263EDF-1936-4AFC-A00C-3A1A33657C7E}" type="datetimeFigureOut">
              <a:rPr lang="en-GB" smtClean="0"/>
              <a:t>10/05/2023</a:t>
            </a:fld>
            <a:endParaRPr lang="en-GB" dirty="0"/>
          </a:p>
        </p:txBody>
      </p:sp>
      <p:sp>
        <p:nvSpPr>
          <p:cNvPr id="8" name="Footer Placeholder 7">
            <a:extLst>
              <a:ext uri="{FF2B5EF4-FFF2-40B4-BE49-F238E27FC236}">
                <a16:creationId xmlns:a16="http://schemas.microsoft.com/office/drawing/2014/main" id="{AE79138F-2B96-8446-1906-20DCEC923D60}"/>
              </a:ext>
            </a:extLst>
          </p:cNvPr>
          <p:cNvSpPr>
            <a:spLocks noGrp="1"/>
          </p:cNvSpPr>
          <p:nvPr>
            <p:ph type="ftr" sz="quarter" idx="11"/>
          </p:nvPr>
        </p:nvSpPr>
        <p:spPr>
          <a:xfrm>
            <a:off x="4038600" y="6356350"/>
            <a:ext cx="4114800" cy="365125"/>
          </a:xfrm>
          <a:prstGeom prst="rect">
            <a:avLst/>
          </a:prstGeom>
        </p:spPr>
        <p:txBody>
          <a:bodyPr/>
          <a:lstStyle/>
          <a:p>
            <a:endParaRPr lang="en-GB" dirty="0"/>
          </a:p>
        </p:txBody>
      </p:sp>
      <p:sp>
        <p:nvSpPr>
          <p:cNvPr id="9" name="Slide Number Placeholder 8">
            <a:extLst>
              <a:ext uri="{FF2B5EF4-FFF2-40B4-BE49-F238E27FC236}">
                <a16:creationId xmlns:a16="http://schemas.microsoft.com/office/drawing/2014/main" id="{386120AA-45C3-0D5C-6E0E-72F2DEF2D399}"/>
              </a:ext>
            </a:extLst>
          </p:cNvPr>
          <p:cNvSpPr>
            <a:spLocks noGrp="1"/>
          </p:cNvSpPr>
          <p:nvPr>
            <p:ph type="sldNum" sz="quarter" idx="12"/>
          </p:nvPr>
        </p:nvSpPr>
        <p:spPr>
          <a:xfrm>
            <a:off x="8610600" y="6356350"/>
            <a:ext cx="2743200" cy="365125"/>
          </a:xfrm>
          <a:prstGeom prst="rect">
            <a:avLst/>
          </a:prstGeom>
        </p:spPr>
        <p:txBody>
          <a:bodyPr/>
          <a:lstStyle/>
          <a:p>
            <a:fld id="{03EC8C6E-B360-4D22-AE68-63DDC98C4274}" type="slidenum">
              <a:rPr lang="en-GB" smtClean="0"/>
              <a:t>‹#›</a:t>
            </a:fld>
            <a:endParaRPr lang="en-GB" dirty="0"/>
          </a:p>
        </p:txBody>
      </p:sp>
    </p:spTree>
    <p:extLst>
      <p:ext uri="{BB962C8B-B14F-4D97-AF65-F5344CB8AC3E}">
        <p14:creationId xmlns:p14="http://schemas.microsoft.com/office/powerpoint/2010/main" val="3425382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3240B7-6692-A9D0-EFF5-B2E69003961C}"/>
              </a:ext>
            </a:extLst>
          </p:cNvPr>
          <p:cNvSpPr>
            <a:spLocks noGrp="1"/>
          </p:cNvSpPr>
          <p:nvPr>
            <p:ph type="title" hasCustomPrompt="1"/>
          </p:nvPr>
        </p:nvSpPr>
        <p:spPr/>
        <p:txBody>
          <a:bodyPr/>
          <a:lstStyle>
            <a:lvl1pPr>
              <a:defRPr b="1"/>
            </a:lvl1pPr>
          </a:lstStyle>
          <a:p>
            <a:r>
              <a:rPr lang="en-US" dirty="0"/>
              <a:t>Slide title</a:t>
            </a:r>
            <a:endParaRPr lang="en-GB" dirty="0"/>
          </a:p>
        </p:txBody>
      </p:sp>
    </p:spTree>
    <p:extLst>
      <p:ext uri="{BB962C8B-B14F-4D97-AF65-F5344CB8AC3E}">
        <p14:creationId xmlns:p14="http://schemas.microsoft.com/office/powerpoint/2010/main" val="8156624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F683B6-D91C-05A6-B9CB-AE01D13034AD}"/>
              </a:ext>
            </a:extLst>
          </p:cNvPr>
          <p:cNvSpPr>
            <a:spLocks noGrp="1"/>
          </p:cNvSpPr>
          <p:nvPr>
            <p:ph type="title" hasCustomPrompt="1"/>
          </p:nvPr>
        </p:nvSpPr>
        <p:spPr>
          <a:xfrm>
            <a:off x="839788" y="457200"/>
            <a:ext cx="3932237" cy="1600200"/>
          </a:xfrm>
        </p:spPr>
        <p:txBody>
          <a:bodyPr anchor="b"/>
          <a:lstStyle>
            <a:lvl1pPr>
              <a:defRPr sz="3200" b="1"/>
            </a:lvl1pPr>
          </a:lstStyle>
          <a:p>
            <a:r>
              <a:rPr lang="en-US" dirty="0"/>
              <a:t>Slide Title</a:t>
            </a:r>
            <a:endParaRPr lang="en-GB" dirty="0"/>
          </a:p>
        </p:txBody>
      </p:sp>
      <p:sp>
        <p:nvSpPr>
          <p:cNvPr id="3" name="Content Placeholder 2">
            <a:extLst>
              <a:ext uri="{FF2B5EF4-FFF2-40B4-BE49-F238E27FC236}">
                <a16:creationId xmlns:a16="http://schemas.microsoft.com/office/drawing/2014/main" id="{7A5EBFE3-D5BF-029F-44AD-E552F0FF5412}"/>
              </a:ext>
            </a:extLst>
          </p:cNvPr>
          <p:cNvSpPr>
            <a:spLocks noGrp="1"/>
          </p:cNvSpPr>
          <p:nvPr>
            <p:ph idx="1" hasCustomPrompt="1"/>
          </p:nvPr>
        </p:nvSpPr>
        <p:spPr>
          <a:xfrm>
            <a:off x="5183188" y="987425"/>
            <a:ext cx="6172200" cy="4873625"/>
          </a:xfrm>
        </p:spPr>
        <p:txBody>
          <a:bodyPr/>
          <a:lstStyle>
            <a:lvl1pPr>
              <a:defRPr sz="3200" b="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a:t>Slide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Text Placeholder 3">
            <a:extLst>
              <a:ext uri="{FF2B5EF4-FFF2-40B4-BE49-F238E27FC236}">
                <a16:creationId xmlns:a16="http://schemas.microsoft.com/office/drawing/2014/main" id="{ECF8FF66-A007-5A4A-3857-CB76EFC7D8D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Tree>
    <p:extLst>
      <p:ext uri="{BB962C8B-B14F-4D97-AF65-F5344CB8AC3E}">
        <p14:creationId xmlns:p14="http://schemas.microsoft.com/office/powerpoint/2010/main" val="34490556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F5E858-9355-BE5D-1D0D-F89D4879AEC9}"/>
              </a:ext>
            </a:extLst>
          </p:cNvPr>
          <p:cNvSpPr>
            <a:spLocks noGrp="1"/>
          </p:cNvSpPr>
          <p:nvPr>
            <p:ph type="title" hasCustomPrompt="1"/>
          </p:nvPr>
        </p:nvSpPr>
        <p:spPr>
          <a:xfrm>
            <a:off x="839788" y="457200"/>
            <a:ext cx="3932237" cy="1600200"/>
          </a:xfrm>
        </p:spPr>
        <p:txBody>
          <a:bodyPr anchor="b"/>
          <a:lstStyle>
            <a:lvl1pPr>
              <a:defRPr sz="3200" b="1"/>
            </a:lvl1pPr>
          </a:lstStyle>
          <a:p>
            <a:r>
              <a:rPr lang="en-US" dirty="0"/>
              <a:t>Slide Title</a:t>
            </a:r>
            <a:endParaRPr lang="en-GB" dirty="0"/>
          </a:p>
        </p:txBody>
      </p:sp>
      <p:sp>
        <p:nvSpPr>
          <p:cNvPr id="3" name="Picture Placeholder 2">
            <a:extLst>
              <a:ext uri="{FF2B5EF4-FFF2-40B4-BE49-F238E27FC236}">
                <a16:creationId xmlns:a16="http://schemas.microsoft.com/office/drawing/2014/main" id="{4AAADC08-6C48-A0BE-922E-2985DAC3B01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dirty="0"/>
          </a:p>
        </p:txBody>
      </p:sp>
      <p:sp>
        <p:nvSpPr>
          <p:cNvPr id="4" name="Text Placeholder 3">
            <a:extLst>
              <a:ext uri="{FF2B5EF4-FFF2-40B4-BE49-F238E27FC236}">
                <a16:creationId xmlns:a16="http://schemas.microsoft.com/office/drawing/2014/main" id="{38E7C505-EA62-E6E4-0FA5-4D35A24BB623}"/>
              </a:ext>
            </a:extLst>
          </p:cNvPr>
          <p:cNvSpPr>
            <a:spLocks noGrp="1"/>
          </p:cNvSpPr>
          <p:nvPr>
            <p:ph type="body" sz="half" idx="2" hasCustomPrompt="1"/>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Slide Text</a:t>
            </a:r>
          </a:p>
        </p:txBody>
      </p:sp>
    </p:spTree>
    <p:extLst>
      <p:ext uri="{BB962C8B-B14F-4D97-AF65-F5344CB8AC3E}">
        <p14:creationId xmlns:p14="http://schemas.microsoft.com/office/powerpoint/2010/main" val="34402719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408196-99E5-1CC6-972E-094243743121}"/>
              </a:ext>
            </a:extLst>
          </p:cNvPr>
          <p:cNvSpPr>
            <a:spLocks noGrp="1"/>
          </p:cNvSpPr>
          <p:nvPr>
            <p:ph type="title" hasCustomPrompt="1"/>
          </p:nvPr>
        </p:nvSpPr>
        <p:spPr/>
        <p:txBody>
          <a:bodyPr/>
          <a:lstStyle>
            <a:lvl1pPr>
              <a:defRPr b="1"/>
            </a:lvl1pPr>
          </a:lstStyle>
          <a:p>
            <a:r>
              <a:rPr lang="en-US" dirty="0"/>
              <a:t>Slide Title</a:t>
            </a:r>
            <a:endParaRPr lang="en-GB" dirty="0"/>
          </a:p>
        </p:txBody>
      </p:sp>
      <p:sp>
        <p:nvSpPr>
          <p:cNvPr id="3" name="Vertical Text Placeholder 2">
            <a:extLst>
              <a:ext uri="{FF2B5EF4-FFF2-40B4-BE49-F238E27FC236}">
                <a16:creationId xmlns:a16="http://schemas.microsoft.com/office/drawing/2014/main" id="{E08F70E5-7040-32A2-0B56-AC97FCB29471}"/>
              </a:ext>
            </a:extLst>
          </p:cNvPr>
          <p:cNvSpPr>
            <a:spLocks noGrp="1"/>
          </p:cNvSpPr>
          <p:nvPr>
            <p:ph type="body" orient="vert" idx="1" hasCustomPrompt="1"/>
          </p:nvPr>
        </p:nvSpPr>
        <p:spPr/>
        <p:txBody>
          <a:bodyPr vert="eaVert"/>
          <a:lstStyle>
            <a:lvl1pPr>
              <a:defRPr/>
            </a:lvl1pPr>
          </a:lstStyle>
          <a:p>
            <a:pPr lvl="0"/>
            <a:r>
              <a:rPr lang="en-US" dirty="0"/>
              <a:t>Slide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Tree>
    <p:extLst>
      <p:ext uri="{BB962C8B-B14F-4D97-AF65-F5344CB8AC3E}">
        <p14:creationId xmlns:p14="http://schemas.microsoft.com/office/powerpoint/2010/main" val="38936964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CCDB2A3-37DF-15A3-D478-EDE629B91F95}"/>
              </a:ext>
            </a:extLst>
          </p:cNvPr>
          <p:cNvSpPr>
            <a:spLocks noGrp="1"/>
          </p:cNvSpPr>
          <p:nvPr>
            <p:ph type="title"/>
          </p:nvPr>
        </p:nvSpPr>
        <p:spPr>
          <a:xfrm>
            <a:off x="309564" y="365126"/>
            <a:ext cx="9410699" cy="640465"/>
          </a:xfrm>
          <a:prstGeom prst="rect">
            <a:avLst/>
          </a:prstGeom>
        </p:spPr>
        <p:txBody>
          <a:bodyPr vert="horz" lIns="91440" tIns="45720" rIns="91440" bIns="45720" rtlCol="0" anchor="ctr">
            <a:normAutofit/>
          </a:bodyPr>
          <a:lstStyle/>
          <a:p>
            <a:r>
              <a:rPr lang="en-US" dirty="0"/>
              <a:t>Slide Title</a:t>
            </a:r>
            <a:endParaRPr lang="en-GB" dirty="0"/>
          </a:p>
        </p:txBody>
      </p:sp>
      <p:sp>
        <p:nvSpPr>
          <p:cNvPr id="3" name="Text Placeholder 2">
            <a:extLst>
              <a:ext uri="{FF2B5EF4-FFF2-40B4-BE49-F238E27FC236}">
                <a16:creationId xmlns:a16="http://schemas.microsoft.com/office/drawing/2014/main" id="{749B0FC9-1716-49D3-31EF-1295022BD508}"/>
              </a:ext>
            </a:extLst>
          </p:cNvPr>
          <p:cNvSpPr>
            <a:spLocks noGrp="1"/>
          </p:cNvSpPr>
          <p:nvPr>
            <p:ph type="body" idx="1"/>
          </p:nvPr>
        </p:nvSpPr>
        <p:spPr>
          <a:xfrm>
            <a:off x="309564" y="1314450"/>
            <a:ext cx="11534774" cy="5005387"/>
          </a:xfrm>
          <a:prstGeom prst="rect">
            <a:avLst/>
          </a:prstGeom>
        </p:spPr>
        <p:txBody>
          <a:bodyPr vert="horz" lIns="91440" tIns="45720" rIns="91440" bIns="45720" rtlCol="0">
            <a:normAutofit/>
          </a:bodyPr>
          <a:lstStyle/>
          <a:p>
            <a:pPr lvl="0"/>
            <a:r>
              <a:rPr lang="en-US" dirty="0"/>
              <a:t>Slide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Tree>
    <p:extLst>
      <p:ext uri="{BB962C8B-B14F-4D97-AF65-F5344CB8AC3E}">
        <p14:creationId xmlns:p14="http://schemas.microsoft.com/office/powerpoint/2010/main" val="1944555872"/>
      </p:ext>
    </p:extLst>
  </p:cSld>
  <p:clrMap bg1="lt1" tx1="dk1" bg2="lt2" tx2="dk2" accent1="accent1" accent2="accent2" accent3="accent3" accent4="accent4" accent5="accent5" accent6="accent6" hlink="hlink" folHlink="folHlink"/>
  <p:sldLayoutIdLst>
    <p:sldLayoutId id="2147483882" r:id="rId1"/>
    <p:sldLayoutId id="2147483883" r:id="rId2"/>
    <p:sldLayoutId id="2147483884" r:id="rId3"/>
    <p:sldLayoutId id="2147483885" r:id="rId4"/>
    <p:sldLayoutId id="2147483886" r:id="rId5"/>
    <p:sldLayoutId id="2147483887" r:id="rId6"/>
    <p:sldLayoutId id="2147483889" r:id="rId7"/>
    <p:sldLayoutId id="2147483890" r:id="rId8"/>
    <p:sldLayoutId id="2147483891" r:id="rId9"/>
    <p:sldLayoutId id="2147483892" r:id="rId10"/>
    <p:sldLayoutId id="2147483897" r:id="rId11"/>
    <p:sldLayoutId id="2147483863" r:id="rId12"/>
    <p:sldLayoutId id="2147483879" r:id="rId13"/>
    <p:sldLayoutId id="2147483864" r:id="rId14"/>
    <p:sldLayoutId id="2147483894" r:id="rId15"/>
  </p:sldLayoutIdLst>
  <p:txStyles>
    <p:titleStyle>
      <a:lvl1pPr algn="l" defTabSz="914400" rtl="0" eaLnBrk="1" latinLnBrk="0" hangingPunct="1">
        <a:lnSpc>
          <a:spcPct val="90000"/>
        </a:lnSpc>
        <a:spcBef>
          <a:spcPct val="0"/>
        </a:spcBef>
        <a:buNone/>
        <a:defRPr sz="4400" b="1" kern="1200">
          <a:solidFill>
            <a:schemeClr val="tx1"/>
          </a:solidFill>
          <a:latin typeface="Segoe UI" panose="020B0502040204020203" pitchFamily="34" charset="0"/>
          <a:ea typeface="+mj-ea"/>
          <a:cs typeface="Segoe UI" panose="020B0502040204020203" pitchFamily="34"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3600" kern="1200">
          <a:solidFill>
            <a:schemeClr val="tx1"/>
          </a:solidFill>
          <a:latin typeface="Segoe UI" panose="020B0502040204020203" pitchFamily="34" charset="0"/>
          <a:ea typeface="+mn-ea"/>
          <a:cs typeface="Segoe UI" panose="020B0502040204020203"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Segoe UI" panose="020B0502040204020203" pitchFamily="34" charset="0"/>
          <a:ea typeface="+mn-ea"/>
          <a:cs typeface="Segoe UI" panose="020B0502040204020203"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Segoe UI" panose="020B0502040204020203" pitchFamily="34" charset="0"/>
          <a:ea typeface="+mn-ea"/>
          <a:cs typeface="Segoe UI" panose="020B0502040204020203"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Segoe UI" panose="020B0502040204020203" pitchFamily="34" charset="0"/>
          <a:ea typeface="+mn-ea"/>
          <a:cs typeface="Segoe UI" panose="020B0502040204020203"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Segoe UI" panose="020B0502040204020203" pitchFamily="34" charset="0"/>
          <a:ea typeface="+mn-ea"/>
          <a:cs typeface="Segoe UI" panose="020B0502040204020203"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www.inclusiveeducationframework.info/" TargetMode="External"/><Relationship Id="rId1" Type="http://schemas.openxmlformats.org/officeDocument/2006/relationships/slideLayout" Target="../slideLayouts/slideLayout11.xml"/></Relationships>
</file>

<file path=ppt/slides/_rels/slide10.xml.rels><?xml version="1.0" encoding="UTF-8" standalone="yes"?>
<Relationships xmlns="http://schemas.openxmlformats.org/package/2006/relationships"><Relationship Id="rId2" Type="http://schemas.openxmlformats.org/officeDocument/2006/relationships/hyperlink" Target="http://www.inclusiveeducationframework.info/" TargetMode="External"/><Relationship Id="rId1" Type="http://schemas.openxmlformats.org/officeDocument/2006/relationships/slideLayout" Target="../slideLayouts/slideLayout11.xml"/></Relationships>
</file>

<file path=ppt/slides/_rels/slide11.xml.rels><?xml version="1.0" encoding="UTF-8" standalone="yes"?>
<Relationships xmlns="http://schemas.openxmlformats.org/package/2006/relationships"><Relationship Id="rId2" Type="http://schemas.openxmlformats.org/officeDocument/2006/relationships/hyperlink" Target="http://www.inclusiveeducationframework.info/" TargetMode="External"/><Relationship Id="rId1" Type="http://schemas.openxmlformats.org/officeDocument/2006/relationships/slideLayout" Target="../slideLayouts/slideLayout11.xml"/></Relationships>
</file>

<file path=ppt/slides/_rels/slide12.xml.rels><?xml version="1.0" encoding="UTF-8" standalone="yes"?>
<Relationships xmlns="http://schemas.openxmlformats.org/package/2006/relationships"><Relationship Id="rId2" Type="http://schemas.openxmlformats.org/officeDocument/2006/relationships/hyperlink" Target="http://www.inclusiveeducationframework.info/" TargetMode="External"/><Relationship Id="rId1" Type="http://schemas.openxmlformats.org/officeDocument/2006/relationships/slideLayout" Target="../slideLayouts/slideLayout11.xml"/></Relationships>
</file>

<file path=ppt/slides/_rels/slide13.xml.rels><?xml version="1.0" encoding="UTF-8" standalone="yes"?>
<Relationships xmlns="http://schemas.openxmlformats.org/package/2006/relationships"><Relationship Id="rId2" Type="http://schemas.openxmlformats.org/officeDocument/2006/relationships/hyperlink" Target="http://www.inclusiveeducationframework.info/" TargetMode="External"/><Relationship Id="rId1" Type="http://schemas.openxmlformats.org/officeDocument/2006/relationships/slideLayout" Target="../slideLayouts/slideLayout11.xml"/></Relationships>
</file>

<file path=ppt/slides/_rels/slide14.xml.rels><?xml version="1.0" encoding="UTF-8" standalone="yes"?>
<Relationships xmlns="http://schemas.openxmlformats.org/package/2006/relationships"><Relationship Id="rId2" Type="http://schemas.openxmlformats.org/officeDocument/2006/relationships/hyperlink" Target="http://www.inclusiveeducationframework.info/" TargetMode="External"/><Relationship Id="rId1" Type="http://schemas.openxmlformats.org/officeDocument/2006/relationships/slideLayout" Target="../slideLayouts/slideLayout11.xml"/></Relationships>
</file>

<file path=ppt/slides/_rels/slide15.xml.rels><?xml version="1.0" encoding="UTF-8" standalone="yes"?>
<Relationships xmlns="http://schemas.openxmlformats.org/package/2006/relationships"><Relationship Id="rId2" Type="http://schemas.openxmlformats.org/officeDocument/2006/relationships/hyperlink" Target="http://www.inclusiveeducationframework.info/" TargetMode="External"/><Relationship Id="rId1" Type="http://schemas.openxmlformats.org/officeDocument/2006/relationships/slideLayout" Target="../slideLayouts/slideLayout11.xml"/></Relationships>
</file>

<file path=ppt/slides/_rels/slide16.xml.rels><?xml version="1.0" encoding="UTF-8" standalone="yes"?>
<Relationships xmlns="http://schemas.openxmlformats.org/package/2006/relationships"><Relationship Id="rId3" Type="http://schemas.openxmlformats.org/officeDocument/2006/relationships/hyperlink" Target="http://www.inclusiveeducationframework.info/" TargetMode="External"/><Relationship Id="rId2" Type="http://schemas.openxmlformats.org/officeDocument/2006/relationships/notesSlide" Target="../notesSlides/notesSlide1.xml"/><Relationship Id="rId1" Type="http://schemas.openxmlformats.org/officeDocument/2006/relationships/slideLayout" Target="../slideLayouts/slideLayout11.xml"/></Relationships>
</file>

<file path=ppt/slides/_rels/slide2.xml.rels><?xml version="1.0" encoding="UTF-8" standalone="yes"?>
<Relationships xmlns="http://schemas.openxmlformats.org/package/2006/relationships"><Relationship Id="rId2" Type="http://schemas.openxmlformats.org/officeDocument/2006/relationships/hyperlink" Target="http://www.inclusiveeducationframework.info/" TargetMode="External"/><Relationship Id="rId1" Type="http://schemas.openxmlformats.org/officeDocument/2006/relationships/slideLayout" Target="../slideLayouts/slideLayout11.xml"/></Relationships>
</file>

<file path=ppt/slides/_rels/slide3.xml.rels><?xml version="1.0" encoding="UTF-8" standalone="yes"?>
<Relationships xmlns="http://schemas.openxmlformats.org/package/2006/relationships"><Relationship Id="rId2" Type="http://schemas.openxmlformats.org/officeDocument/2006/relationships/hyperlink" Target="http://www.inclusiveeducationframework.info/" TargetMode="External"/><Relationship Id="rId1" Type="http://schemas.openxmlformats.org/officeDocument/2006/relationships/slideLayout" Target="../slideLayouts/slideLayout11.xml"/></Relationships>
</file>

<file path=ppt/slides/_rels/slide4.xml.rels><?xml version="1.0" encoding="UTF-8" standalone="yes"?>
<Relationships xmlns="http://schemas.openxmlformats.org/package/2006/relationships"><Relationship Id="rId2" Type="http://schemas.openxmlformats.org/officeDocument/2006/relationships/hyperlink" Target="http://www.inclusiveeducationframework.info/" TargetMode="External"/><Relationship Id="rId1" Type="http://schemas.openxmlformats.org/officeDocument/2006/relationships/slideLayout" Target="../slideLayouts/slideLayout11.xml"/></Relationships>
</file>

<file path=ppt/slides/_rels/slide5.xml.rels><?xml version="1.0" encoding="UTF-8" standalone="yes"?>
<Relationships xmlns="http://schemas.openxmlformats.org/package/2006/relationships"><Relationship Id="rId2" Type="http://schemas.openxmlformats.org/officeDocument/2006/relationships/hyperlink" Target="http://www.inclusiveeducationframework.info/" TargetMode="External"/><Relationship Id="rId1" Type="http://schemas.openxmlformats.org/officeDocument/2006/relationships/slideLayout" Target="../slideLayouts/slideLayout11.xml"/></Relationships>
</file>

<file path=ppt/slides/_rels/slide6.xml.rels><?xml version="1.0" encoding="UTF-8" standalone="yes"?>
<Relationships xmlns="http://schemas.openxmlformats.org/package/2006/relationships"><Relationship Id="rId2" Type="http://schemas.openxmlformats.org/officeDocument/2006/relationships/hyperlink" Target="http://www.inclusiveeducationframework.info/" TargetMode="External"/><Relationship Id="rId1" Type="http://schemas.openxmlformats.org/officeDocument/2006/relationships/slideLayout" Target="../slideLayouts/slideLayout11.xml"/></Relationships>
</file>

<file path=ppt/slides/_rels/slide7.xml.rels><?xml version="1.0" encoding="UTF-8" standalone="yes"?>
<Relationships xmlns="http://schemas.openxmlformats.org/package/2006/relationships"><Relationship Id="rId2" Type="http://schemas.openxmlformats.org/officeDocument/2006/relationships/hyperlink" Target="http://www.inclusiveeducationframework.info/" TargetMode="External"/><Relationship Id="rId1" Type="http://schemas.openxmlformats.org/officeDocument/2006/relationships/slideLayout" Target="../slideLayouts/slideLayout11.xml"/></Relationships>
</file>

<file path=ppt/slides/_rels/slide8.xml.rels><?xml version="1.0" encoding="UTF-8" standalone="yes"?>
<Relationships xmlns="http://schemas.openxmlformats.org/package/2006/relationships"><Relationship Id="rId2" Type="http://schemas.openxmlformats.org/officeDocument/2006/relationships/hyperlink" Target="http://www.inclusiveeducationframework.info/" TargetMode="External"/><Relationship Id="rId1" Type="http://schemas.openxmlformats.org/officeDocument/2006/relationships/slideLayout" Target="../slideLayouts/slideLayout11.xml"/></Relationships>
</file>

<file path=ppt/slides/_rels/slide9.xml.rels><?xml version="1.0" encoding="UTF-8" standalone="yes"?>
<Relationships xmlns="http://schemas.openxmlformats.org/package/2006/relationships"><Relationship Id="rId2" Type="http://schemas.openxmlformats.org/officeDocument/2006/relationships/hyperlink" Target="http://www.inclusiveeducationframework.info/" TargetMode="External"/><Relationship Id="rId1" Type="http://schemas.openxmlformats.org/officeDocument/2006/relationships/slideLayout" Target="../slideLayouts/slideLayout1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6">
            <a:extLst>
              <a:ext uri="{FF2B5EF4-FFF2-40B4-BE49-F238E27FC236}">
                <a16:creationId xmlns:a16="http://schemas.microsoft.com/office/drawing/2014/main" id="{452B38CA-FB4E-D2E2-A015-E99479730775}"/>
              </a:ext>
            </a:extLst>
          </p:cNvPr>
          <p:cNvGraphicFramePr>
            <a:graphicFrameLocks noGrp="1"/>
          </p:cNvGraphicFramePr>
          <p:nvPr>
            <p:extLst>
              <p:ext uri="{D42A27DB-BD31-4B8C-83A1-F6EECF244321}">
                <p14:modId xmlns:p14="http://schemas.microsoft.com/office/powerpoint/2010/main" val="3684147316"/>
              </p:ext>
            </p:extLst>
          </p:nvPr>
        </p:nvGraphicFramePr>
        <p:xfrm>
          <a:off x="152385" y="1046909"/>
          <a:ext cx="11671017" cy="5292029"/>
        </p:xfrm>
        <a:graphic>
          <a:graphicData uri="http://schemas.openxmlformats.org/drawingml/2006/table">
            <a:tbl>
              <a:tblPr firstRow="1" bandRow="1">
                <a:tableStyleId>{5C22544A-7EE6-4342-B048-85BDC9FD1C3A}</a:tableStyleId>
              </a:tblPr>
              <a:tblGrid>
                <a:gridCol w="9391811">
                  <a:extLst>
                    <a:ext uri="{9D8B030D-6E8A-4147-A177-3AD203B41FA5}">
                      <a16:colId xmlns:a16="http://schemas.microsoft.com/office/drawing/2014/main" val="3533308900"/>
                    </a:ext>
                  </a:extLst>
                </a:gridCol>
                <a:gridCol w="576507">
                  <a:extLst>
                    <a:ext uri="{9D8B030D-6E8A-4147-A177-3AD203B41FA5}">
                      <a16:colId xmlns:a16="http://schemas.microsoft.com/office/drawing/2014/main" val="930880074"/>
                    </a:ext>
                  </a:extLst>
                </a:gridCol>
                <a:gridCol w="513614">
                  <a:extLst>
                    <a:ext uri="{9D8B030D-6E8A-4147-A177-3AD203B41FA5}">
                      <a16:colId xmlns:a16="http://schemas.microsoft.com/office/drawing/2014/main" val="2595874476"/>
                    </a:ext>
                  </a:extLst>
                </a:gridCol>
                <a:gridCol w="733735">
                  <a:extLst>
                    <a:ext uri="{9D8B030D-6E8A-4147-A177-3AD203B41FA5}">
                      <a16:colId xmlns:a16="http://schemas.microsoft.com/office/drawing/2014/main" val="510252667"/>
                    </a:ext>
                  </a:extLst>
                </a:gridCol>
                <a:gridCol w="455350">
                  <a:extLst>
                    <a:ext uri="{9D8B030D-6E8A-4147-A177-3AD203B41FA5}">
                      <a16:colId xmlns:a16="http://schemas.microsoft.com/office/drawing/2014/main" val="4170739222"/>
                    </a:ext>
                  </a:extLst>
                </a:gridCol>
              </a:tblGrid>
              <a:tr h="426871">
                <a:tc>
                  <a:txBody>
                    <a:bodyPr/>
                    <a:lstStyle/>
                    <a:p>
                      <a:r>
                        <a:rPr lang="en-GB" sz="1600" dirty="0">
                          <a:latin typeface="Manrope" pitchFamily="2" charset="0"/>
                        </a:rPr>
                        <a:t>Within my personal teaching practice I ensure that: </a:t>
                      </a:r>
                    </a:p>
                  </a:txBody>
                  <a:tcPr>
                    <a:solidFill>
                      <a:srgbClr val="293A60"/>
                    </a:solidFill>
                  </a:tcPr>
                </a:tc>
                <a:tc>
                  <a:txBody>
                    <a:bodyPr/>
                    <a:lstStyle/>
                    <a:p>
                      <a:r>
                        <a:rPr lang="en-GB" sz="1150" dirty="0">
                          <a:latin typeface="Manrope" pitchFamily="2" charset="0"/>
                          <a:cs typeface="Mangal" panose="020B0502040204020203" pitchFamily="18" charset="0"/>
                        </a:rPr>
                        <a:t>Yes</a:t>
                      </a:r>
                    </a:p>
                  </a:txBody>
                  <a:tcPr>
                    <a:solidFill>
                      <a:srgbClr val="293A60"/>
                    </a:solidFill>
                  </a:tcPr>
                </a:tc>
                <a:tc>
                  <a:txBody>
                    <a:bodyPr/>
                    <a:lstStyle/>
                    <a:p>
                      <a:r>
                        <a:rPr lang="en-GB" sz="1150" dirty="0">
                          <a:latin typeface="Manrope" pitchFamily="2" charset="0"/>
                          <a:cs typeface="Mangal" panose="020B0502040204020203" pitchFamily="18" charset="0"/>
                        </a:rPr>
                        <a:t>No</a:t>
                      </a:r>
                    </a:p>
                  </a:txBody>
                  <a:tcPr>
                    <a:solidFill>
                      <a:srgbClr val="293A60"/>
                    </a:solidFill>
                  </a:tcPr>
                </a:tc>
                <a:tc>
                  <a:txBody>
                    <a:bodyPr/>
                    <a:lstStyle/>
                    <a:p>
                      <a:r>
                        <a:rPr lang="en-GB" sz="1150" dirty="0">
                          <a:latin typeface="Manrope" pitchFamily="2" charset="0"/>
                          <a:cs typeface="Mangal" panose="020B0502040204020203" pitchFamily="18" charset="0"/>
                        </a:rPr>
                        <a:t>Maybe</a:t>
                      </a:r>
                    </a:p>
                  </a:txBody>
                  <a:tcPr>
                    <a:solidFill>
                      <a:srgbClr val="293A60"/>
                    </a:solidFill>
                  </a:tcPr>
                </a:tc>
                <a:tc>
                  <a:txBody>
                    <a:bodyPr/>
                    <a:lstStyle/>
                    <a:p>
                      <a:r>
                        <a:rPr lang="en-GB" sz="1150" dirty="0">
                          <a:latin typeface="Manrope" pitchFamily="2" charset="0"/>
                          <a:cs typeface="Mangal" panose="020B0502040204020203" pitchFamily="18" charset="0"/>
                        </a:rPr>
                        <a:t>N/A</a:t>
                      </a:r>
                    </a:p>
                  </a:txBody>
                  <a:tcPr>
                    <a:solidFill>
                      <a:srgbClr val="293A60"/>
                    </a:solidFill>
                  </a:tcPr>
                </a:tc>
                <a:extLst>
                  <a:ext uri="{0D108BD9-81ED-4DB2-BD59-A6C34878D82A}">
                    <a16:rowId xmlns:a16="http://schemas.microsoft.com/office/drawing/2014/main" val="3046688377"/>
                  </a:ext>
                </a:extLst>
              </a:tr>
              <a:tr h="42687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u="none" strike="noStrike" dirty="0">
                          <a:solidFill>
                            <a:schemeClr val="tx1">
                              <a:lumMod val="95000"/>
                              <a:lumOff val="5000"/>
                            </a:schemeClr>
                          </a:solidFill>
                          <a:effectLst/>
                          <a:latin typeface="Manrope" pitchFamily="2" charset="0"/>
                        </a:rPr>
                        <a:t>I work in partnership with academic colleagues, professional services teams and students to achieve inclusivity.</a:t>
                      </a: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extLst>
                  <a:ext uri="{0D108BD9-81ED-4DB2-BD59-A6C34878D82A}">
                    <a16:rowId xmlns:a16="http://schemas.microsoft.com/office/drawing/2014/main" val="2894567918"/>
                  </a:ext>
                </a:extLst>
              </a:tr>
              <a:tr h="42687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kern="1200" dirty="0">
                          <a:solidFill>
                            <a:schemeClr val="dk1"/>
                          </a:solidFill>
                          <a:effectLst/>
                          <a:latin typeface="Manrope" pitchFamily="2" charset="0"/>
                          <a:ea typeface="+mn-ea"/>
                          <a:cs typeface="+mn-cs"/>
                        </a:rPr>
                        <a:t>I highlight inclusivity issues to programme leaders to report on through routine quality processes (e.g. via annual quality monitoring)</a:t>
                      </a:r>
                      <a:endParaRPr lang="en-GB" sz="1200" b="1" i="0" u="none" strike="noStrike" dirty="0">
                        <a:solidFill>
                          <a:schemeClr val="tx1">
                            <a:lumMod val="95000"/>
                            <a:lumOff val="5000"/>
                          </a:schemeClr>
                        </a:solidFill>
                        <a:effectLst/>
                        <a:latin typeface="Manrope" pitchFamily="2"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extLst>
                  <a:ext uri="{0D108BD9-81ED-4DB2-BD59-A6C34878D82A}">
                    <a16:rowId xmlns:a16="http://schemas.microsoft.com/office/drawing/2014/main" val="286442471"/>
                  </a:ext>
                </a:extLst>
              </a:tr>
              <a:tr h="52627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kern="1200" dirty="0">
                          <a:solidFill>
                            <a:schemeClr val="dk1"/>
                          </a:solidFill>
                          <a:effectLst/>
                          <a:latin typeface="Manrope" pitchFamily="2" charset="0"/>
                          <a:ea typeface="+mn-ea"/>
                          <a:cs typeface="+mn-cs"/>
                        </a:rPr>
                        <a:t>I work with others to establish consistent terminology and ways of working across the programme, minimising 'mixed messages' where possible</a:t>
                      </a:r>
                      <a:endParaRPr lang="en-GB" sz="1200" b="1" i="0" u="none" strike="noStrike" dirty="0">
                        <a:solidFill>
                          <a:schemeClr val="tx1">
                            <a:lumMod val="95000"/>
                            <a:lumOff val="5000"/>
                          </a:schemeClr>
                        </a:solidFill>
                        <a:effectLst/>
                        <a:latin typeface="Manrope" pitchFamily="2"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extLst>
                  <a:ext uri="{0D108BD9-81ED-4DB2-BD59-A6C34878D82A}">
                    <a16:rowId xmlns:a16="http://schemas.microsoft.com/office/drawing/2014/main" val="2643129286"/>
                  </a:ext>
                </a:extLst>
              </a:tr>
              <a:tr h="52627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kern="1200" dirty="0">
                          <a:solidFill>
                            <a:schemeClr val="dk1"/>
                          </a:solidFill>
                          <a:effectLst/>
                          <a:latin typeface="Manrope" pitchFamily="2" charset="0"/>
                          <a:ea typeface="+mn-ea"/>
                          <a:cs typeface="+mn-cs"/>
                        </a:rPr>
                        <a:t>I understand the demographics of students on my programme in terms of widening participation (e.g. Ethnicity, Mature students, Disability, POLAR Quintiles of HE participation)</a:t>
                      </a:r>
                      <a:endParaRPr lang="en-GB" sz="1200" b="1" i="0" u="none" strike="noStrike" dirty="0">
                        <a:solidFill>
                          <a:schemeClr val="tx1">
                            <a:lumMod val="95000"/>
                            <a:lumOff val="5000"/>
                          </a:schemeClr>
                        </a:solidFill>
                        <a:effectLst/>
                        <a:latin typeface="Manrope" pitchFamily="2"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extLst>
                  <a:ext uri="{0D108BD9-81ED-4DB2-BD59-A6C34878D82A}">
                    <a16:rowId xmlns:a16="http://schemas.microsoft.com/office/drawing/2014/main" val="48296082"/>
                  </a:ext>
                </a:extLst>
              </a:tr>
              <a:tr h="42687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kern="1200" dirty="0">
                          <a:solidFill>
                            <a:schemeClr val="dk1"/>
                          </a:solidFill>
                          <a:effectLst/>
                          <a:latin typeface="Manrope" pitchFamily="2" charset="0"/>
                          <a:ea typeface="+mn-ea"/>
                          <a:cs typeface="+mn-cs"/>
                        </a:rPr>
                        <a:t>I understand policies the university has in place relating to inclusive practice, and how to implement these in my area</a:t>
                      </a:r>
                      <a:endParaRPr lang="en-GB" sz="1200" b="1" i="0" u="none" strike="noStrike" dirty="0">
                        <a:solidFill>
                          <a:schemeClr val="tx1">
                            <a:lumMod val="95000"/>
                            <a:lumOff val="5000"/>
                          </a:schemeClr>
                        </a:solidFill>
                        <a:effectLst/>
                        <a:latin typeface="Manrope" pitchFamily="2"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extLst>
                  <a:ext uri="{0D108BD9-81ED-4DB2-BD59-A6C34878D82A}">
                    <a16:rowId xmlns:a16="http://schemas.microsoft.com/office/drawing/2014/main" val="3688754998"/>
                  </a:ext>
                </a:extLst>
              </a:tr>
              <a:tr h="52627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kern="1200" dirty="0">
                          <a:solidFill>
                            <a:schemeClr val="dk1"/>
                          </a:solidFill>
                          <a:effectLst/>
                          <a:latin typeface="Manrope" pitchFamily="2" charset="0"/>
                          <a:ea typeface="+mn-ea"/>
                          <a:cs typeface="+mn-cs"/>
                        </a:rPr>
                        <a:t>I understand what the university targets are that relate to inclusivity (e.g. awarding gaps, retention), and have identified actions I can take to help achieve these</a:t>
                      </a:r>
                      <a:endParaRPr lang="en-GB" sz="1200" b="1" i="0" u="none" strike="noStrike" dirty="0">
                        <a:solidFill>
                          <a:schemeClr val="tx1">
                            <a:lumMod val="95000"/>
                            <a:lumOff val="5000"/>
                          </a:schemeClr>
                        </a:solidFill>
                        <a:effectLst/>
                        <a:latin typeface="Manrope" pitchFamily="2"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extLst>
                  <a:ext uri="{0D108BD9-81ED-4DB2-BD59-A6C34878D82A}">
                    <a16:rowId xmlns:a16="http://schemas.microsoft.com/office/drawing/2014/main" val="830293754"/>
                  </a:ext>
                </a:extLst>
              </a:tr>
              <a:tr h="52627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kern="1200" dirty="0">
                          <a:solidFill>
                            <a:schemeClr val="dk1"/>
                          </a:solidFill>
                          <a:effectLst/>
                          <a:latin typeface="Manrope" pitchFamily="2" charset="0"/>
                          <a:ea typeface="+mn-ea"/>
                          <a:cs typeface="+mn-cs"/>
                        </a:rPr>
                        <a:t>I know how to access and interpret data relating to university targets around inclusivity (e.g. awarding gaps, retention) and take data-informed actions where appropriate</a:t>
                      </a:r>
                      <a:endParaRPr lang="en-GB" sz="1200" b="1" i="0" u="none" strike="noStrike" dirty="0">
                        <a:solidFill>
                          <a:schemeClr val="tx1">
                            <a:lumMod val="95000"/>
                            <a:lumOff val="5000"/>
                          </a:schemeClr>
                        </a:solidFill>
                        <a:effectLst/>
                        <a:latin typeface="Manrope" pitchFamily="2"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extLst>
                  <a:ext uri="{0D108BD9-81ED-4DB2-BD59-A6C34878D82A}">
                    <a16:rowId xmlns:a16="http://schemas.microsoft.com/office/drawing/2014/main" val="627231391"/>
                  </a:ext>
                </a:extLst>
              </a:tr>
              <a:tr h="52627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kern="1200" dirty="0">
                          <a:solidFill>
                            <a:schemeClr val="dk1"/>
                          </a:solidFill>
                          <a:effectLst/>
                          <a:latin typeface="Manrope" pitchFamily="2" charset="0"/>
                          <a:ea typeface="+mn-ea"/>
                          <a:cs typeface="+mn-cs"/>
                        </a:rPr>
                        <a:t>I know how to locate information about reasonable adjustments for students I am responsible for, and know how to implement reasonable adjustments.</a:t>
                      </a:r>
                      <a:endParaRPr lang="en-GB" sz="1200" b="1" i="0" u="none" strike="noStrike" dirty="0">
                        <a:solidFill>
                          <a:schemeClr val="tx1">
                            <a:lumMod val="95000"/>
                            <a:lumOff val="5000"/>
                          </a:schemeClr>
                        </a:solidFill>
                        <a:effectLst/>
                        <a:latin typeface="Manrope" pitchFamily="2"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extLst>
                  <a:ext uri="{0D108BD9-81ED-4DB2-BD59-A6C34878D82A}">
                    <a16:rowId xmlns:a16="http://schemas.microsoft.com/office/drawing/2014/main" val="3347223107"/>
                  </a:ext>
                </a:extLst>
              </a:tr>
              <a:tr h="42687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kern="1200" dirty="0">
                          <a:solidFill>
                            <a:schemeClr val="dk1"/>
                          </a:solidFill>
                          <a:effectLst/>
                          <a:latin typeface="Manrope" pitchFamily="2" charset="0"/>
                          <a:ea typeface="+mn-ea"/>
                          <a:cs typeface="+mn-cs"/>
                        </a:rPr>
                        <a:t>I use student-facing materials that meet digital accessibility standards (e.g. closed captions, alt-text for images)</a:t>
                      </a:r>
                      <a:endParaRPr lang="en-GB" sz="1200" b="1" i="0" u="none" strike="noStrike" dirty="0">
                        <a:solidFill>
                          <a:schemeClr val="tx1">
                            <a:lumMod val="95000"/>
                            <a:lumOff val="5000"/>
                          </a:schemeClr>
                        </a:solidFill>
                        <a:effectLst/>
                        <a:latin typeface="Manrope" pitchFamily="2"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extLst>
                  <a:ext uri="{0D108BD9-81ED-4DB2-BD59-A6C34878D82A}">
                    <a16:rowId xmlns:a16="http://schemas.microsoft.com/office/drawing/2014/main" val="3480320104"/>
                  </a:ext>
                </a:extLst>
              </a:tr>
              <a:tr h="52627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kern="1200" dirty="0">
                          <a:solidFill>
                            <a:schemeClr val="dk1"/>
                          </a:solidFill>
                          <a:effectLst/>
                          <a:latin typeface="Manrope" pitchFamily="2" charset="0"/>
                          <a:ea typeface="+mn-ea"/>
                          <a:cs typeface="+mn-cs"/>
                        </a:rPr>
                        <a:t>I review my teaching spaces and facilities to ensure accessibility for those physical disabilities (e.g. step-free access, hearing loops installed, microphones etc) and flag issues where identified (e.g. with estates).</a:t>
                      </a:r>
                      <a:endParaRPr lang="en-GB" sz="1200" b="1" i="0" u="none" strike="noStrike" dirty="0">
                        <a:solidFill>
                          <a:schemeClr val="tx1">
                            <a:lumMod val="95000"/>
                            <a:lumOff val="5000"/>
                          </a:schemeClr>
                        </a:solidFill>
                        <a:effectLst/>
                        <a:latin typeface="Manrope" pitchFamily="2"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extLst>
                  <a:ext uri="{0D108BD9-81ED-4DB2-BD59-A6C34878D82A}">
                    <a16:rowId xmlns:a16="http://schemas.microsoft.com/office/drawing/2014/main" val="3510020598"/>
                  </a:ext>
                </a:extLst>
              </a:tr>
            </a:tbl>
          </a:graphicData>
        </a:graphic>
      </p:graphicFrame>
      <p:sp>
        <p:nvSpPr>
          <p:cNvPr id="3" name="object 3">
            <a:extLst>
              <a:ext uri="{FF2B5EF4-FFF2-40B4-BE49-F238E27FC236}">
                <a16:creationId xmlns:a16="http://schemas.microsoft.com/office/drawing/2014/main" id="{10399FD7-239F-CBBF-D726-50767D2292F4}"/>
              </a:ext>
              <a:ext uri="{C183D7F6-B498-43B3-948B-1728B52AA6E4}">
                <adec:decorative xmlns:adec="http://schemas.microsoft.com/office/drawing/2017/decorative" val="1"/>
              </a:ext>
            </a:extLst>
          </p:cNvPr>
          <p:cNvSpPr/>
          <p:nvPr/>
        </p:nvSpPr>
        <p:spPr>
          <a:xfrm>
            <a:off x="6628840" y="195211"/>
            <a:ext cx="1731006" cy="666404"/>
          </a:xfrm>
          <a:custGeom>
            <a:avLst/>
            <a:gdLst/>
            <a:ahLst/>
            <a:cxnLst/>
            <a:rect l="l" t="t" r="r" b="b"/>
            <a:pathLst>
              <a:path w="3679190" h="614680">
                <a:moveTo>
                  <a:pt x="3408057" y="0"/>
                </a:moveTo>
                <a:lnTo>
                  <a:pt x="0" y="0"/>
                </a:lnTo>
                <a:lnTo>
                  <a:pt x="0" y="614540"/>
                </a:lnTo>
                <a:lnTo>
                  <a:pt x="3408057" y="614540"/>
                </a:lnTo>
                <a:lnTo>
                  <a:pt x="3679190" y="307263"/>
                </a:lnTo>
                <a:lnTo>
                  <a:pt x="3408057" y="0"/>
                </a:lnTo>
                <a:close/>
              </a:path>
            </a:pathLst>
          </a:custGeom>
          <a:solidFill>
            <a:srgbClr val="293A60"/>
          </a:solidFill>
          <a:ln>
            <a:solidFill>
              <a:srgbClr val="293A60"/>
            </a:solidFill>
          </a:ln>
          <a:effectLst/>
        </p:spPr>
        <p:txBody>
          <a:bodyPr wrap="square" lIns="0" tIns="0" rIns="0" bIns="0" rtlCol="0"/>
          <a:lstStyle/>
          <a:p>
            <a:endParaRPr dirty="0">
              <a:solidFill>
                <a:schemeClr val="bg1"/>
              </a:solidFill>
            </a:endParaRPr>
          </a:p>
        </p:txBody>
      </p:sp>
      <p:sp>
        <p:nvSpPr>
          <p:cNvPr id="7" name="TextBox 6">
            <a:extLst>
              <a:ext uri="{FF2B5EF4-FFF2-40B4-BE49-F238E27FC236}">
                <a16:creationId xmlns:a16="http://schemas.microsoft.com/office/drawing/2014/main" id="{63338C49-D440-9B35-294F-F370DE223BF0}"/>
              </a:ext>
            </a:extLst>
          </p:cNvPr>
          <p:cNvSpPr txBox="1"/>
          <p:nvPr/>
        </p:nvSpPr>
        <p:spPr>
          <a:xfrm>
            <a:off x="9410140" y="6525157"/>
            <a:ext cx="2562447" cy="246221"/>
          </a:xfrm>
          <a:prstGeom prst="rect">
            <a:avLst/>
          </a:prstGeom>
          <a:noFill/>
        </p:spPr>
        <p:txBody>
          <a:bodyPr wrap="square">
            <a:spAutoFit/>
          </a:bodyPr>
          <a:lstStyle/>
          <a:p>
            <a:r>
              <a:rPr lang="en-GB" sz="1000" dirty="0">
                <a:solidFill>
                  <a:schemeClr val="tx1">
                    <a:lumMod val="95000"/>
                    <a:lumOff val="5000"/>
                  </a:schemeClr>
                </a:solidFill>
                <a:latin typeface="Manrope" pitchFamily="2" charset="0"/>
                <a:hlinkClick r:id="rId2">
                  <a:extLst>
                    <a:ext uri="{A12FA001-AC4F-418D-AE19-62706E023703}">
                      <ahyp:hlinkClr xmlns:ahyp="http://schemas.microsoft.com/office/drawing/2018/hyperlinkcolor" val="tx"/>
                    </a:ext>
                  </a:extLst>
                </a:hlinkClick>
              </a:rPr>
              <a:t>www.inclusiveeducationframework.info</a:t>
            </a:r>
            <a:endParaRPr lang="en-GB" sz="1000" dirty="0">
              <a:solidFill>
                <a:schemeClr val="tx1">
                  <a:lumMod val="95000"/>
                  <a:lumOff val="5000"/>
                </a:schemeClr>
              </a:solidFill>
              <a:latin typeface="Manrope" pitchFamily="2" charset="0"/>
            </a:endParaRPr>
          </a:p>
        </p:txBody>
      </p:sp>
      <p:sp>
        <p:nvSpPr>
          <p:cNvPr id="8" name="object 7">
            <a:extLst>
              <a:ext uri="{FF2B5EF4-FFF2-40B4-BE49-F238E27FC236}">
                <a16:creationId xmlns:a16="http://schemas.microsoft.com/office/drawing/2014/main" id="{021A53B1-E2FE-057F-7214-C171130C8EE4}"/>
              </a:ext>
              <a:ext uri="{C183D7F6-B498-43B3-948B-1728B52AA6E4}">
                <adec:decorative xmlns:adec="http://schemas.microsoft.com/office/drawing/2017/decorative" val="1"/>
              </a:ext>
            </a:extLst>
          </p:cNvPr>
          <p:cNvSpPr/>
          <p:nvPr/>
        </p:nvSpPr>
        <p:spPr>
          <a:xfrm flipV="1">
            <a:off x="152385" y="6423927"/>
            <a:ext cx="11671018" cy="45719"/>
          </a:xfrm>
          <a:custGeom>
            <a:avLst/>
            <a:gdLst/>
            <a:ahLst/>
            <a:cxnLst/>
            <a:rect l="l" t="t" r="r" b="b"/>
            <a:pathLst>
              <a:path w="9777730">
                <a:moveTo>
                  <a:pt x="0" y="0"/>
                </a:moveTo>
                <a:lnTo>
                  <a:pt x="9777603" y="0"/>
                </a:lnTo>
              </a:path>
            </a:pathLst>
          </a:custGeom>
          <a:ln w="38100">
            <a:solidFill>
              <a:srgbClr val="293A60"/>
            </a:solidFill>
          </a:ln>
        </p:spPr>
        <p:txBody>
          <a:bodyPr wrap="square" lIns="0" tIns="0" rIns="0" bIns="0" rtlCol="0"/>
          <a:lstStyle/>
          <a:p>
            <a:endParaRPr/>
          </a:p>
        </p:txBody>
      </p:sp>
      <p:sp>
        <p:nvSpPr>
          <p:cNvPr id="9" name="object 7">
            <a:extLst>
              <a:ext uri="{FF2B5EF4-FFF2-40B4-BE49-F238E27FC236}">
                <a16:creationId xmlns:a16="http://schemas.microsoft.com/office/drawing/2014/main" id="{865EEBF3-5900-AE8A-4456-6BD7E8FB6CC9}"/>
              </a:ext>
              <a:ext uri="{C183D7F6-B498-43B3-948B-1728B52AA6E4}">
                <adec:decorative xmlns:adec="http://schemas.microsoft.com/office/drawing/2017/decorative" val="1"/>
              </a:ext>
            </a:extLst>
          </p:cNvPr>
          <p:cNvSpPr/>
          <p:nvPr/>
        </p:nvSpPr>
        <p:spPr>
          <a:xfrm>
            <a:off x="154844" y="845299"/>
            <a:ext cx="11668559" cy="45719"/>
          </a:xfrm>
          <a:custGeom>
            <a:avLst/>
            <a:gdLst/>
            <a:ahLst/>
            <a:cxnLst/>
            <a:rect l="l" t="t" r="r" b="b"/>
            <a:pathLst>
              <a:path w="9777730">
                <a:moveTo>
                  <a:pt x="0" y="0"/>
                </a:moveTo>
                <a:lnTo>
                  <a:pt x="9777603" y="0"/>
                </a:lnTo>
              </a:path>
            </a:pathLst>
          </a:custGeom>
          <a:ln w="38100">
            <a:solidFill>
              <a:srgbClr val="293A60"/>
            </a:solidFill>
          </a:ln>
          <a:effectLst>
            <a:outerShdw blurRad="50800" dist="38100" dir="2700000" algn="tl" rotWithShape="0">
              <a:prstClr val="black">
                <a:alpha val="40000"/>
              </a:prstClr>
            </a:outerShdw>
          </a:effectLst>
        </p:spPr>
        <p:txBody>
          <a:bodyPr wrap="square" lIns="0" tIns="0" rIns="0" bIns="0" rtlCol="0"/>
          <a:lstStyle/>
          <a:p>
            <a:endParaRPr/>
          </a:p>
        </p:txBody>
      </p:sp>
      <p:sp>
        <p:nvSpPr>
          <p:cNvPr id="10" name="Title 5">
            <a:extLst>
              <a:ext uri="{FF2B5EF4-FFF2-40B4-BE49-F238E27FC236}">
                <a16:creationId xmlns:a16="http://schemas.microsoft.com/office/drawing/2014/main" id="{9876D31E-7ECE-3E85-C361-3CD7DE5A2499}"/>
              </a:ext>
            </a:extLst>
          </p:cNvPr>
          <p:cNvSpPr txBox="1">
            <a:spLocks noGrp="1"/>
          </p:cNvSpPr>
          <p:nvPr>
            <p:ph type="title" idx="4294967295"/>
          </p:nvPr>
        </p:nvSpPr>
        <p:spPr>
          <a:xfrm>
            <a:off x="152386" y="189601"/>
            <a:ext cx="8048639" cy="666404"/>
          </a:xfrm>
          <a:prstGeom prst="rect">
            <a:avLst/>
          </a:prstGeom>
          <a:solidFill>
            <a:srgbClr val="293A60"/>
          </a:solidFill>
          <a:ln w="12700" cap="flat" cmpd="sng" algn="ctr">
            <a:noFill/>
            <a:prstDash val="solid"/>
            <a:miter lim="800000"/>
          </a:ln>
          <a:effectLst/>
        </p:spPr>
        <p:style>
          <a:lnRef idx="2">
            <a:schemeClr val="dk1">
              <a:shade val="50000"/>
            </a:schemeClr>
          </a:lnRef>
          <a:fillRef idx="1">
            <a:schemeClr val="dk1"/>
          </a:fillRef>
          <a:effectRef idx="0">
            <a:schemeClr val="dk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lvl1pPr algn="l" defTabSz="914400" rtl="0" eaLnBrk="1" latinLnBrk="0" hangingPunct="1">
              <a:lnSpc>
                <a:spcPct val="90000"/>
              </a:lnSpc>
              <a:spcBef>
                <a:spcPct val="0"/>
              </a:spcBef>
              <a:buNone/>
              <a:defRPr sz="4400" b="1"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3200" b="1" i="0" u="none" strike="noStrike" kern="1200" cap="none" spc="0" normalizeH="0" baseline="0" noProof="0" dirty="0">
                <a:ln>
                  <a:noFill/>
                </a:ln>
                <a:solidFill>
                  <a:schemeClr val="lt1"/>
                </a:solidFill>
                <a:effectLst/>
                <a:uLnTx/>
                <a:uFillTx/>
                <a:latin typeface="Manrope" pitchFamily="2" charset="0"/>
                <a:ea typeface="+mn-ea"/>
                <a:cs typeface="+mn-cs"/>
              </a:rPr>
              <a:t>Structures and Processes: My Checklist</a:t>
            </a:r>
          </a:p>
        </p:txBody>
      </p:sp>
    </p:spTree>
    <p:extLst>
      <p:ext uri="{BB962C8B-B14F-4D97-AF65-F5344CB8AC3E}">
        <p14:creationId xmlns:p14="http://schemas.microsoft.com/office/powerpoint/2010/main" val="203061948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object 3">
            <a:extLst>
              <a:ext uri="{FF2B5EF4-FFF2-40B4-BE49-F238E27FC236}">
                <a16:creationId xmlns:a16="http://schemas.microsoft.com/office/drawing/2014/main" id="{80CADA47-2E5B-ED49-B7FD-F91F250D9B5F}"/>
              </a:ext>
              <a:ext uri="{C183D7F6-B498-43B3-948B-1728B52AA6E4}">
                <adec:decorative xmlns:adec="http://schemas.microsoft.com/office/drawing/2017/decorative" val="1"/>
              </a:ext>
            </a:extLst>
          </p:cNvPr>
          <p:cNvSpPr/>
          <p:nvPr/>
        </p:nvSpPr>
        <p:spPr>
          <a:xfrm>
            <a:off x="6837891" y="173278"/>
            <a:ext cx="1731006" cy="666404"/>
          </a:xfrm>
          <a:custGeom>
            <a:avLst/>
            <a:gdLst/>
            <a:ahLst/>
            <a:cxnLst/>
            <a:rect l="l" t="t" r="r" b="b"/>
            <a:pathLst>
              <a:path w="3679190" h="614680">
                <a:moveTo>
                  <a:pt x="3408057" y="0"/>
                </a:moveTo>
                <a:lnTo>
                  <a:pt x="0" y="0"/>
                </a:lnTo>
                <a:lnTo>
                  <a:pt x="0" y="614540"/>
                </a:lnTo>
                <a:lnTo>
                  <a:pt x="3408057" y="614540"/>
                </a:lnTo>
                <a:lnTo>
                  <a:pt x="3679190" y="307263"/>
                </a:lnTo>
                <a:lnTo>
                  <a:pt x="3408057" y="0"/>
                </a:lnTo>
                <a:close/>
              </a:path>
            </a:pathLst>
          </a:custGeom>
          <a:solidFill>
            <a:srgbClr val="006E61"/>
          </a:solidFill>
          <a:ln>
            <a:noFill/>
          </a:ln>
          <a:effectLst/>
        </p:spPr>
        <p:txBody>
          <a:bodyPr wrap="square" lIns="0" tIns="0" rIns="0" bIns="0" rtlCol="0"/>
          <a:lstStyle/>
          <a:p>
            <a:endParaRPr dirty="0">
              <a:solidFill>
                <a:schemeClr val="bg1"/>
              </a:solidFill>
            </a:endParaRPr>
          </a:p>
        </p:txBody>
      </p:sp>
      <p:graphicFrame>
        <p:nvGraphicFramePr>
          <p:cNvPr id="3" name="Table 6">
            <a:extLst>
              <a:ext uri="{FF2B5EF4-FFF2-40B4-BE49-F238E27FC236}">
                <a16:creationId xmlns:a16="http://schemas.microsoft.com/office/drawing/2014/main" id="{F521DE46-02C4-0018-48D5-82A6996D9634}"/>
              </a:ext>
            </a:extLst>
          </p:cNvPr>
          <p:cNvGraphicFramePr>
            <a:graphicFrameLocks noGrp="1"/>
          </p:cNvGraphicFramePr>
          <p:nvPr>
            <p:extLst>
              <p:ext uri="{D42A27DB-BD31-4B8C-83A1-F6EECF244321}">
                <p14:modId xmlns:p14="http://schemas.microsoft.com/office/powerpoint/2010/main" val="2128330118"/>
              </p:ext>
            </p:extLst>
          </p:nvPr>
        </p:nvGraphicFramePr>
        <p:xfrm>
          <a:off x="152383" y="1030951"/>
          <a:ext cx="11671017" cy="4424680"/>
        </p:xfrm>
        <a:graphic>
          <a:graphicData uri="http://schemas.openxmlformats.org/drawingml/2006/table">
            <a:tbl>
              <a:tblPr firstRow="1" bandRow="1">
                <a:tableStyleId>{5C22544A-7EE6-4342-B048-85BDC9FD1C3A}</a:tableStyleId>
              </a:tblPr>
              <a:tblGrid>
                <a:gridCol w="9448817">
                  <a:extLst>
                    <a:ext uri="{9D8B030D-6E8A-4147-A177-3AD203B41FA5}">
                      <a16:colId xmlns:a16="http://schemas.microsoft.com/office/drawing/2014/main" val="3533308900"/>
                    </a:ext>
                  </a:extLst>
                </a:gridCol>
                <a:gridCol w="554477">
                  <a:extLst>
                    <a:ext uri="{9D8B030D-6E8A-4147-A177-3AD203B41FA5}">
                      <a16:colId xmlns:a16="http://schemas.microsoft.com/office/drawing/2014/main" val="930880074"/>
                    </a:ext>
                  </a:extLst>
                </a:gridCol>
                <a:gridCol w="437744">
                  <a:extLst>
                    <a:ext uri="{9D8B030D-6E8A-4147-A177-3AD203B41FA5}">
                      <a16:colId xmlns:a16="http://schemas.microsoft.com/office/drawing/2014/main" val="2595874476"/>
                    </a:ext>
                  </a:extLst>
                </a:gridCol>
                <a:gridCol w="700392">
                  <a:extLst>
                    <a:ext uri="{9D8B030D-6E8A-4147-A177-3AD203B41FA5}">
                      <a16:colId xmlns:a16="http://schemas.microsoft.com/office/drawing/2014/main" val="510252667"/>
                    </a:ext>
                  </a:extLst>
                </a:gridCol>
                <a:gridCol w="529587">
                  <a:extLst>
                    <a:ext uri="{9D8B030D-6E8A-4147-A177-3AD203B41FA5}">
                      <a16:colId xmlns:a16="http://schemas.microsoft.com/office/drawing/2014/main" val="4170739222"/>
                    </a:ext>
                  </a:extLst>
                </a:gridCol>
              </a:tblGrid>
              <a:tr h="370840">
                <a:tc>
                  <a:txBody>
                    <a:bodyPr/>
                    <a:lstStyle/>
                    <a:p>
                      <a:r>
                        <a:rPr lang="en-GB" sz="1600" dirty="0">
                          <a:latin typeface="Manrope" pitchFamily="2" charset="0"/>
                        </a:rPr>
                        <a:t>Our institution systems and processes ensure that:</a:t>
                      </a:r>
                    </a:p>
                  </a:txBody>
                  <a:tcPr>
                    <a:solidFill>
                      <a:srgbClr val="006E61"/>
                    </a:solidFill>
                  </a:tcPr>
                </a:tc>
                <a:tc>
                  <a:txBody>
                    <a:bodyPr/>
                    <a:lstStyle/>
                    <a:p>
                      <a:r>
                        <a:rPr lang="en-GB" sz="1150" dirty="0">
                          <a:latin typeface="Manrope" pitchFamily="2" charset="0"/>
                          <a:cs typeface="Mangal" panose="020B0502040204020203" pitchFamily="18" charset="0"/>
                        </a:rPr>
                        <a:t>Yes</a:t>
                      </a:r>
                    </a:p>
                  </a:txBody>
                  <a:tcPr>
                    <a:solidFill>
                      <a:srgbClr val="006E61"/>
                    </a:solidFill>
                  </a:tcPr>
                </a:tc>
                <a:tc>
                  <a:txBody>
                    <a:bodyPr/>
                    <a:lstStyle/>
                    <a:p>
                      <a:r>
                        <a:rPr lang="en-GB" sz="1150" dirty="0">
                          <a:latin typeface="Manrope" pitchFamily="2" charset="0"/>
                          <a:cs typeface="Mangal" panose="020B0502040204020203" pitchFamily="18" charset="0"/>
                        </a:rPr>
                        <a:t>No</a:t>
                      </a:r>
                    </a:p>
                  </a:txBody>
                  <a:tcPr>
                    <a:solidFill>
                      <a:srgbClr val="006E61"/>
                    </a:solidFill>
                  </a:tcPr>
                </a:tc>
                <a:tc>
                  <a:txBody>
                    <a:bodyPr/>
                    <a:lstStyle/>
                    <a:p>
                      <a:r>
                        <a:rPr lang="en-GB" sz="1150" dirty="0">
                          <a:latin typeface="Manrope" pitchFamily="2" charset="0"/>
                          <a:cs typeface="Mangal" panose="020B0502040204020203" pitchFamily="18" charset="0"/>
                        </a:rPr>
                        <a:t>Maybe</a:t>
                      </a:r>
                    </a:p>
                  </a:txBody>
                  <a:tcPr>
                    <a:solidFill>
                      <a:srgbClr val="006E61"/>
                    </a:solidFill>
                  </a:tcPr>
                </a:tc>
                <a:tc>
                  <a:txBody>
                    <a:bodyPr/>
                    <a:lstStyle/>
                    <a:p>
                      <a:r>
                        <a:rPr lang="en-GB" sz="1150" dirty="0">
                          <a:latin typeface="Manrope" pitchFamily="2" charset="0"/>
                          <a:cs typeface="Mangal" panose="020B0502040204020203" pitchFamily="18" charset="0"/>
                        </a:rPr>
                        <a:t>N/A</a:t>
                      </a:r>
                    </a:p>
                  </a:txBody>
                  <a:tcPr>
                    <a:solidFill>
                      <a:srgbClr val="006E61"/>
                    </a:solidFill>
                  </a:tcPr>
                </a:tc>
                <a:extLst>
                  <a:ext uri="{0D108BD9-81ED-4DB2-BD59-A6C34878D82A}">
                    <a16:rowId xmlns:a16="http://schemas.microsoft.com/office/drawing/2014/main" val="3046688377"/>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u="none" strike="noStrike" dirty="0">
                          <a:solidFill>
                            <a:schemeClr val="tx1">
                              <a:lumMod val="95000"/>
                              <a:lumOff val="5000"/>
                            </a:schemeClr>
                          </a:solidFill>
                          <a:effectLst/>
                          <a:latin typeface="Manrope" pitchFamily="2" charset="0"/>
                        </a:rPr>
                        <a:t>I meet with all students I have responsibility for at multiple points during the academic year</a:t>
                      </a: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extLst>
                  <a:ext uri="{0D108BD9-81ED-4DB2-BD59-A6C34878D82A}">
                    <a16:rowId xmlns:a16="http://schemas.microsoft.com/office/drawing/2014/main" val="2894567918"/>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kern="1200" dirty="0">
                          <a:solidFill>
                            <a:schemeClr val="dk1"/>
                          </a:solidFill>
                          <a:effectLst/>
                          <a:latin typeface="Manrope" pitchFamily="2" charset="0"/>
                          <a:ea typeface="+mn-ea"/>
                          <a:cs typeface="+mn-cs"/>
                        </a:rPr>
                        <a:t>I have undertaken appropriate training so I understand my role and responsibilities around student academic and personal support</a:t>
                      </a:r>
                      <a:endParaRPr lang="en-GB" sz="1200" b="1" i="0" u="none" strike="noStrike" dirty="0">
                        <a:solidFill>
                          <a:schemeClr val="tx1">
                            <a:lumMod val="95000"/>
                            <a:lumOff val="5000"/>
                          </a:schemeClr>
                        </a:solidFill>
                        <a:effectLst/>
                        <a:latin typeface="Manrope" pitchFamily="2"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extLst>
                  <a:ext uri="{0D108BD9-81ED-4DB2-BD59-A6C34878D82A}">
                    <a16:rowId xmlns:a16="http://schemas.microsoft.com/office/drawing/2014/main" val="286442471"/>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kern="1200" dirty="0">
                          <a:solidFill>
                            <a:schemeClr val="dk1"/>
                          </a:solidFill>
                          <a:effectLst/>
                          <a:latin typeface="Manrope" pitchFamily="2" charset="0"/>
                          <a:ea typeface="+mn-ea"/>
                          <a:cs typeface="+mn-cs"/>
                        </a:rPr>
                        <a:t>I can effectively signpost students I am responsible for to appropriate support services where required</a:t>
                      </a:r>
                      <a:endParaRPr lang="en-GB" sz="1200" b="1" i="0" u="none" strike="noStrike" dirty="0">
                        <a:solidFill>
                          <a:schemeClr val="tx1">
                            <a:lumMod val="95000"/>
                            <a:lumOff val="5000"/>
                          </a:schemeClr>
                        </a:solidFill>
                        <a:effectLst/>
                        <a:latin typeface="Manrope" pitchFamily="2"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extLst>
                  <a:ext uri="{0D108BD9-81ED-4DB2-BD59-A6C34878D82A}">
                    <a16:rowId xmlns:a16="http://schemas.microsoft.com/office/drawing/2014/main" val="2643129286"/>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kern="1200" dirty="0">
                          <a:solidFill>
                            <a:schemeClr val="dk1"/>
                          </a:solidFill>
                          <a:effectLst/>
                          <a:latin typeface="Manrope" pitchFamily="2" charset="0"/>
                          <a:ea typeface="+mn-ea"/>
                          <a:cs typeface="+mn-cs"/>
                        </a:rPr>
                        <a:t>I ensure that everyone feel welcome, included and supported within my teaching</a:t>
                      </a:r>
                      <a:endParaRPr lang="en-GB" sz="1200" b="1" i="0" u="none" strike="noStrike" dirty="0">
                        <a:solidFill>
                          <a:schemeClr val="tx1">
                            <a:lumMod val="95000"/>
                            <a:lumOff val="5000"/>
                          </a:schemeClr>
                        </a:solidFill>
                        <a:effectLst/>
                        <a:latin typeface="Manrope" pitchFamily="2"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extLst>
                  <a:ext uri="{0D108BD9-81ED-4DB2-BD59-A6C34878D82A}">
                    <a16:rowId xmlns:a16="http://schemas.microsoft.com/office/drawing/2014/main" val="48296082"/>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kern="1200" dirty="0">
                          <a:solidFill>
                            <a:schemeClr val="dk1"/>
                          </a:solidFill>
                          <a:effectLst/>
                          <a:latin typeface="Manrope" pitchFamily="2" charset="0"/>
                          <a:ea typeface="+mn-ea"/>
                          <a:cs typeface="+mn-cs"/>
                        </a:rPr>
                        <a:t>I am aware of diversity within my community of staff and students, and influence hiring and admissions processes to increase diversity where possible</a:t>
                      </a:r>
                      <a:endParaRPr lang="en-GB" sz="1200" b="1" i="0" u="none" strike="noStrike" dirty="0">
                        <a:solidFill>
                          <a:schemeClr val="tx1">
                            <a:lumMod val="95000"/>
                            <a:lumOff val="5000"/>
                          </a:schemeClr>
                        </a:solidFill>
                        <a:effectLst/>
                        <a:latin typeface="Manrope" pitchFamily="2"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extLst>
                  <a:ext uri="{0D108BD9-81ED-4DB2-BD59-A6C34878D82A}">
                    <a16:rowId xmlns:a16="http://schemas.microsoft.com/office/drawing/2014/main" val="3688754998"/>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kern="1200" dirty="0">
                          <a:solidFill>
                            <a:schemeClr val="dk1"/>
                          </a:solidFill>
                          <a:effectLst/>
                          <a:latin typeface="Manrope" pitchFamily="2" charset="0"/>
                          <a:ea typeface="+mn-ea"/>
                          <a:cs typeface="+mn-cs"/>
                        </a:rPr>
                        <a:t>My teaching provides opportunities for students to interact socially within structured activities</a:t>
                      </a:r>
                      <a:endParaRPr lang="en-GB" sz="1200" b="1" i="0" u="none" strike="noStrike" dirty="0">
                        <a:solidFill>
                          <a:schemeClr val="tx1">
                            <a:lumMod val="95000"/>
                            <a:lumOff val="5000"/>
                          </a:schemeClr>
                        </a:solidFill>
                        <a:effectLst/>
                        <a:latin typeface="Manrope" pitchFamily="2"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extLst>
                  <a:ext uri="{0D108BD9-81ED-4DB2-BD59-A6C34878D82A}">
                    <a16:rowId xmlns:a16="http://schemas.microsoft.com/office/drawing/2014/main" val="830293754"/>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kern="1200" dirty="0">
                          <a:solidFill>
                            <a:schemeClr val="dk1"/>
                          </a:solidFill>
                          <a:effectLst/>
                          <a:latin typeface="Manrope" pitchFamily="2" charset="0"/>
                          <a:ea typeface="+mn-ea"/>
                          <a:cs typeface="+mn-cs"/>
                        </a:rPr>
                        <a:t>I work in partnership with students to establish clear ground rules around inclusion and respect for all, or implement rules established at programme level</a:t>
                      </a:r>
                      <a:endParaRPr lang="en-GB" sz="1200" b="1" i="0" u="none" strike="noStrike" dirty="0">
                        <a:solidFill>
                          <a:schemeClr val="tx1">
                            <a:lumMod val="95000"/>
                            <a:lumOff val="5000"/>
                          </a:schemeClr>
                        </a:solidFill>
                        <a:effectLst/>
                        <a:latin typeface="Manrope" pitchFamily="2"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extLst>
                  <a:ext uri="{0D108BD9-81ED-4DB2-BD59-A6C34878D82A}">
                    <a16:rowId xmlns:a16="http://schemas.microsoft.com/office/drawing/2014/main" val="627231391"/>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kern="1200" dirty="0">
                          <a:solidFill>
                            <a:schemeClr val="dk1"/>
                          </a:solidFill>
                          <a:effectLst/>
                          <a:latin typeface="Manrope" pitchFamily="2" charset="0"/>
                          <a:ea typeface="+mn-ea"/>
                          <a:cs typeface="+mn-cs"/>
                        </a:rPr>
                        <a:t>I actively work with students in partnership, and act on student feedback provided through formal and informal channels</a:t>
                      </a:r>
                      <a:endParaRPr lang="en-GB" sz="1200" b="1" i="0" u="none" strike="noStrike" dirty="0">
                        <a:solidFill>
                          <a:schemeClr val="tx1">
                            <a:lumMod val="95000"/>
                            <a:lumOff val="5000"/>
                          </a:schemeClr>
                        </a:solidFill>
                        <a:effectLst/>
                        <a:latin typeface="Manrope" pitchFamily="2"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extLst>
                  <a:ext uri="{0D108BD9-81ED-4DB2-BD59-A6C34878D82A}">
                    <a16:rowId xmlns:a16="http://schemas.microsoft.com/office/drawing/2014/main" val="3347223107"/>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kern="1200" dirty="0">
                          <a:solidFill>
                            <a:schemeClr val="dk1"/>
                          </a:solidFill>
                          <a:effectLst/>
                          <a:latin typeface="Manrope" pitchFamily="2" charset="0"/>
                          <a:ea typeface="+mn-ea"/>
                          <a:cs typeface="+mn-cs"/>
                        </a:rPr>
                        <a:t>I design group work so that all students are actively included regardless of background, current circumstances or demographic group</a:t>
                      </a:r>
                      <a:endParaRPr lang="en-GB" sz="1200" b="1" i="0" u="none" strike="noStrike" dirty="0">
                        <a:solidFill>
                          <a:schemeClr val="tx1">
                            <a:lumMod val="95000"/>
                            <a:lumOff val="5000"/>
                          </a:schemeClr>
                        </a:solidFill>
                        <a:effectLst/>
                        <a:latin typeface="Manrope" pitchFamily="2"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extLst>
                  <a:ext uri="{0D108BD9-81ED-4DB2-BD59-A6C34878D82A}">
                    <a16:rowId xmlns:a16="http://schemas.microsoft.com/office/drawing/2014/main" val="3480320104"/>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kern="1200" dirty="0">
                          <a:solidFill>
                            <a:schemeClr val="dk1"/>
                          </a:solidFill>
                          <a:effectLst/>
                          <a:latin typeface="Manrope" pitchFamily="2" charset="0"/>
                          <a:ea typeface="+mn-ea"/>
                          <a:cs typeface="+mn-cs"/>
                        </a:rPr>
                        <a:t>I make it clear to students that they can confidently raise concerns around inclusivity, including potential bias or discrimination, and I would feel confident about intervening if necessary</a:t>
                      </a:r>
                      <a:endParaRPr lang="en-GB" sz="1200" b="1" i="0" u="none" strike="noStrike" dirty="0">
                        <a:solidFill>
                          <a:schemeClr val="tx1">
                            <a:lumMod val="95000"/>
                            <a:lumOff val="5000"/>
                          </a:schemeClr>
                        </a:solidFill>
                        <a:effectLst/>
                        <a:latin typeface="Manrope" pitchFamily="2"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extLst>
                  <a:ext uri="{0D108BD9-81ED-4DB2-BD59-A6C34878D82A}">
                    <a16:rowId xmlns:a16="http://schemas.microsoft.com/office/drawing/2014/main" val="3510020598"/>
                  </a:ext>
                </a:extLst>
              </a:tr>
            </a:tbl>
          </a:graphicData>
        </a:graphic>
      </p:graphicFrame>
      <p:sp>
        <p:nvSpPr>
          <p:cNvPr id="5" name="object 7">
            <a:extLst>
              <a:ext uri="{FF2B5EF4-FFF2-40B4-BE49-F238E27FC236}">
                <a16:creationId xmlns:a16="http://schemas.microsoft.com/office/drawing/2014/main" id="{880D47BB-5965-0A26-A7A4-40DD4C5081B0}"/>
              </a:ext>
              <a:ext uri="{C183D7F6-B498-43B3-948B-1728B52AA6E4}">
                <adec:decorative xmlns:adec="http://schemas.microsoft.com/office/drawing/2017/decorative" val="1"/>
              </a:ext>
            </a:extLst>
          </p:cNvPr>
          <p:cNvSpPr/>
          <p:nvPr/>
        </p:nvSpPr>
        <p:spPr>
          <a:xfrm>
            <a:off x="152387" y="849207"/>
            <a:ext cx="11671018" cy="45719"/>
          </a:xfrm>
          <a:custGeom>
            <a:avLst/>
            <a:gdLst/>
            <a:ahLst/>
            <a:cxnLst/>
            <a:rect l="l" t="t" r="r" b="b"/>
            <a:pathLst>
              <a:path w="9777730">
                <a:moveTo>
                  <a:pt x="0" y="0"/>
                </a:moveTo>
                <a:lnTo>
                  <a:pt x="9777603" y="0"/>
                </a:lnTo>
              </a:path>
            </a:pathLst>
          </a:custGeom>
          <a:ln w="38100">
            <a:solidFill>
              <a:srgbClr val="006E61"/>
            </a:solidFill>
          </a:ln>
          <a:effectLst>
            <a:outerShdw blurRad="50800" dist="38100" dir="2700000" algn="tl" rotWithShape="0">
              <a:prstClr val="black">
                <a:alpha val="40000"/>
              </a:prstClr>
            </a:outerShdw>
          </a:effectLst>
        </p:spPr>
        <p:txBody>
          <a:bodyPr wrap="square" lIns="0" tIns="0" rIns="0" bIns="0" rtlCol="0"/>
          <a:lstStyle/>
          <a:p>
            <a:endParaRPr/>
          </a:p>
        </p:txBody>
      </p:sp>
      <p:sp>
        <p:nvSpPr>
          <p:cNvPr id="7" name="Title 5">
            <a:extLst>
              <a:ext uri="{FF2B5EF4-FFF2-40B4-BE49-F238E27FC236}">
                <a16:creationId xmlns:a16="http://schemas.microsoft.com/office/drawing/2014/main" id="{A96167F7-CCCE-9129-6D44-4A2480EED0F0}"/>
              </a:ext>
            </a:extLst>
          </p:cNvPr>
          <p:cNvSpPr txBox="1">
            <a:spLocks noGrp="1"/>
          </p:cNvSpPr>
          <p:nvPr>
            <p:ph type="title" idx="4294967295"/>
          </p:nvPr>
        </p:nvSpPr>
        <p:spPr>
          <a:xfrm>
            <a:off x="152386" y="174220"/>
            <a:ext cx="8248663" cy="666404"/>
          </a:xfrm>
          <a:prstGeom prst="rect">
            <a:avLst/>
          </a:prstGeom>
          <a:solidFill>
            <a:srgbClr val="006E61"/>
          </a:solidFill>
          <a:ln w="12700" cap="flat" cmpd="sng" algn="ctr">
            <a:noFill/>
            <a:prstDash val="solid"/>
            <a:miter lim="800000"/>
          </a:ln>
          <a:effectLst/>
        </p:spPr>
        <p:style>
          <a:lnRef idx="2">
            <a:schemeClr val="dk1">
              <a:shade val="50000"/>
            </a:schemeClr>
          </a:lnRef>
          <a:fillRef idx="1">
            <a:schemeClr val="dk1"/>
          </a:fillRef>
          <a:effectRef idx="0">
            <a:schemeClr val="dk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lvl1pPr algn="l" defTabSz="914400" rtl="0" eaLnBrk="1" latinLnBrk="0" hangingPunct="1">
              <a:lnSpc>
                <a:spcPct val="90000"/>
              </a:lnSpc>
              <a:spcBef>
                <a:spcPct val="0"/>
              </a:spcBef>
              <a:buNone/>
              <a:defRPr sz="4400" b="1"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3200" b="1" i="0" u="none" strike="noStrike" kern="1200" cap="none" spc="0" normalizeH="0" baseline="0" noProof="0" dirty="0">
                <a:ln>
                  <a:noFill/>
                </a:ln>
                <a:solidFill>
                  <a:schemeClr val="lt1"/>
                </a:solidFill>
                <a:effectLst/>
                <a:uLnTx/>
                <a:uFillTx/>
                <a:latin typeface="Manrope" pitchFamily="2" charset="0"/>
                <a:ea typeface="+mn-ea"/>
                <a:cs typeface="+mn-cs"/>
              </a:rPr>
              <a:t>Community and Belonging: My Checklist</a:t>
            </a:r>
          </a:p>
        </p:txBody>
      </p:sp>
      <p:sp>
        <p:nvSpPr>
          <p:cNvPr id="8" name="TextBox 7">
            <a:extLst>
              <a:ext uri="{FF2B5EF4-FFF2-40B4-BE49-F238E27FC236}">
                <a16:creationId xmlns:a16="http://schemas.microsoft.com/office/drawing/2014/main" id="{38B132E6-AF11-AAC0-2B1D-3C97980099A6}"/>
              </a:ext>
            </a:extLst>
          </p:cNvPr>
          <p:cNvSpPr txBox="1"/>
          <p:nvPr/>
        </p:nvSpPr>
        <p:spPr>
          <a:xfrm>
            <a:off x="9410140" y="6525157"/>
            <a:ext cx="2562447" cy="246221"/>
          </a:xfrm>
          <a:prstGeom prst="rect">
            <a:avLst/>
          </a:prstGeom>
          <a:noFill/>
        </p:spPr>
        <p:txBody>
          <a:bodyPr wrap="square">
            <a:spAutoFit/>
          </a:bodyPr>
          <a:lstStyle/>
          <a:p>
            <a:r>
              <a:rPr lang="en-GB" sz="1000" dirty="0">
                <a:solidFill>
                  <a:schemeClr val="tx1">
                    <a:lumMod val="95000"/>
                    <a:lumOff val="5000"/>
                  </a:schemeClr>
                </a:solidFill>
                <a:latin typeface="Manrope" pitchFamily="2" charset="0"/>
                <a:hlinkClick r:id="rId2">
                  <a:extLst>
                    <a:ext uri="{A12FA001-AC4F-418D-AE19-62706E023703}">
                      <ahyp:hlinkClr xmlns:ahyp="http://schemas.microsoft.com/office/drawing/2018/hyperlinkcolor" val="tx"/>
                    </a:ext>
                  </a:extLst>
                </a:hlinkClick>
              </a:rPr>
              <a:t>www.inclusiveeducationframework.info</a:t>
            </a:r>
            <a:endParaRPr lang="en-GB" sz="1000" dirty="0">
              <a:solidFill>
                <a:schemeClr val="tx1">
                  <a:lumMod val="95000"/>
                  <a:lumOff val="5000"/>
                </a:schemeClr>
              </a:solidFill>
              <a:latin typeface="Manrope" pitchFamily="2" charset="0"/>
            </a:endParaRPr>
          </a:p>
        </p:txBody>
      </p:sp>
      <p:sp>
        <p:nvSpPr>
          <p:cNvPr id="10" name="object 7">
            <a:extLst>
              <a:ext uri="{FF2B5EF4-FFF2-40B4-BE49-F238E27FC236}">
                <a16:creationId xmlns:a16="http://schemas.microsoft.com/office/drawing/2014/main" id="{9F9FC97E-21CE-0A00-741A-D83CB3D006C3}"/>
              </a:ext>
              <a:ext uri="{C183D7F6-B498-43B3-948B-1728B52AA6E4}">
                <adec:decorative xmlns:adec="http://schemas.microsoft.com/office/drawing/2017/decorative" val="1"/>
              </a:ext>
            </a:extLst>
          </p:cNvPr>
          <p:cNvSpPr/>
          <p:nvPr/>
        </p:nvSpPr>
        <p:spPr>
          <a:xfrm flipV="1">
            <a:off x="152385" y="6423927"/>
            <a:ext cx="11671018" cy="45719"/>
          </a:xfrm>
          <a:custGeom>
            <a:avLst/>
            <a:gdLst/>
            <a:ahLst/>
            <a:cxnLst/>
            <a:rect l="l" t="t" r="r" b="b"/>
            <a:pathLst>
              <a:path w="9777730">
                <a:moveTo>
                  <a:pt x="0" y="0"/>
                </a:moveTo>
                <a:lnTo>
                  <a:pt x="9777603" y="0"/>
                </a:lnTo>
              </a:path>
            </a:pathLst>
          </a:custGeom>
          <a:ln w="38100">
            <a:solidFill>
              <a:srgbClr val="006E61"/>
            </a:solidFill>
          </a:ln>
        </p:spPr>
        <p:txBody>
          <a:bodyPr wrap="square" lIns="0" tIns="0" rIns="0" bIns="0" rtlCol="0"/>
          <a:lstStyle/>
          <a:p>
            <a:endParaRPr/>
          </a:p>
        </p:txBody>
      </p:sp>
    </p:spTree>
    <p:extLst>
      <p:ext uri="{BB962C8B-B14F-4D97-AF65-F5344CB8AC3E}">
        <p14:creationId xmlns:p14="http://schemas.microsoft.com/office/powerpoint/2010/main" val="61747976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6">
            <a:extLst>
              <a:ext uri="{FF2B5EF4-FFF2-40B4-BE49-F238E27FC236}">
                <a16:creationId xmlns:a16="http://schemas.microsoft.com/office/drawing/2014/main" id="{452B38CA-FB4E-D2E2-A015-E99479730775}"/>
              </a:ext>
            </a:extLst>
          </p:cNvPr>
          <p:cNvGraphicFramePr>
            <a:graphicFrameLocks noGrp="1"/>
          </p:cNvGraphicFramePr>
          <p:nvPr>
            <p:extLst>
              <p:ext uri="{D42A27DB-BD31-4B8C-83A1-F6EECF244321}">
                <p14:modId xmlns:p14="http://schemas.microsoft.com/office/powerpoint/2010/main" val="2904283883"/>
              </p:ext>
            </p:extLst>
          </p:nvPr>
        </p:nvGraphicFramePr>
        <p:xfrm>
          <a:off x="152383" y="1030951"/>
          <a:ext cx="11671017" cy="4424680"/>
        </p:xfrm>
        <a:graphic>
          <a:graphicData uri="http://schemas.openxmlformats.org/drawingml/2006/table">
            <a:tbl>
              <a:tblPr firstRow="1" bandRow="1">
                <a:tableStyleId>{5C22544A-7EE6-4342-B048-85BDC9FD1C3A}</a:tableStyleId>
              </a:tblPr>
              <a:tblGrid>
                <a:gridCol w="9448817">
                  <a:extLst>
                    <a:ext uri="{9D8B030D-6E8A-4147-A177-3AD203B41FA5}">
                      <a16:colId xmlns:a16="http://schemas.microsoft.com/office/drawing/2014/main" val="3533308900"/>
                    </a:ext>
                  </a:extLst>
                </a:gridCol>
                <a:gridCol w="554477">
                  <a:extLst>
                    <a:ext uri="{9D8B030D-6E8A-4147-A177-3AD203B41FA5}">
                      <a16:colId xmlns:a16="http://schemas.microsoft.com/office/drawing/2014/main" val="930880074"/>
                    </a:ext>
                  </a:extLst>
                </a:gridCol>
                <a:gridCol w="437744">
                  <a:extLst>
                    <a:ext uri="{9D8B030D-6E8A-4147-A177-3AD203B41FA5}">
                      <a16:colId xmlns:a16="http://schemas.microsoft.com/office/drawing/2014/main" val="2595874476"/>
                    </a:ext>
                  </a:extLst>
                </a:gridCol>
                <a:gridCol w="700392">
                  <a:extLst>
                    <a:ext uri="{9D8B030D-6E8A-4147-A177-3AD203B41FA5}">
                      <a16:colId xmlns:a16="http://schemas.microsoft.com/office/drawing/2014/main" val="510252667"/>
                    </a:ext>
                  </a:extLst>
                </a:gridCol>
                <a:gridCol w="529587">
                  <a:extLst>
                    <a:ext uri="{9D8B030D-6E8A-4147-A177-3AD203B41FA5}">
                      <a16:colId xmlns:a16="http://schemas.microsoft.com/office/drawing/2014/main" val="4170739222"/>
                    </a:ext>
                  </a:extLst>
                </a:gridCol>
              </a:tblGrid>
              <a:tr h="370840">
                <a:tc>
                  <a:txBody>
                    <a:bodyPr/>
                    <a:lstStyle/>
                    <a:p>
                      <a:r>
                        <a:rPr lang="en-GB" sz="1600" dirty="0">
                          <a:latin typeface="Manrope" pitchFamily="2" charset="0"/>
                        </a:rPr>
                        <a:t>Our programme team ensure that: </a:t>
                      </a:r>
                    </a:p>
                  </a:txBody>
                  <a:tcPr>
                    <a:solidFill>
                      <a:srgbClr val="006E61"/>
                    </a:solidFill>
                  </a:tcPr>
                </a:tc>
                <a:tc>
                  <a:txBody>
                    <a:bodyPr/>
                    <a:lstStyle/>
                    <a:p>
                      <a:r>
                        <a:rPr lang="en-GB" sz="1150" dirty="0">
                          <a:latin typeface="Manrope" pitchFamily="2" charset="0"/>
                          <a:cs typeface="Mangal" panose="020B0502040204020203" pitchFamily="18" charset="0"/>
                        </a:rPr>
                        <a:t>Yes</a:t>
                      </a:r>
                    </a:p>
                  </a:txBody>
                  <a:tcPr>
                    <a:solidFill>
                      <a:srgbClr val="006E61"/>
                    </a:solidFill>
                  </a:tcPr>
                </a:tc>
                <a:tc>
                  <a:txBody>
                    <a:bodyPr/>
                    <a:lstStyle/>
                    <a:p>
                      <a:r>
                        <a:rPr lang="en-GB" sz="1150" dirty="0">
                          <a:latin typeface="Manrope" pitchFamily="2" charset="0"/>
                          <a:cs typeface="Mangal" panose="020B0502040204020203" pitchFamily="18" charset="0"/>
                        </a:rPr>
                        <a:t>No</a:t>
                      </a:r>
                    </a:p>
                  </a:txBody>
                  <a:tcPr>
                    <a:solidFill>
                      <a:srgbClr val="006E61"/>
                    </a:solidFill>
                  </a:tcPr>
                </a:tc>
                <a:tc>
                  <a:txBody>
                    <a:bodyPr/>
                    <a:lstStyle/>
                    <a:p>
                      <a:r>
                        <a:rPr lang="en-GB" sz="1150" dirty="0">
                          <a:latin typeface="Manrope" pitchFamily="2" charset="0"/>
                          <a:cs typeface="Mangal" panose="020B0502040204020203" pitchFamily="18" charset="0"/>
                        </a:rPr>
                        <a:t>Maybe</a:t>
                      </a:r>
                    </a:p>
                  </a:txBody>
                  <a:tcPr>
                    <a:solidFill>
                      <a:srgbClr val="006E61"/>
                    </a:solidFill>
                  </a:tcPr>
                </a:tc>
                <a:tc>
                  <a:txBody>
                    <a:bodyPr/>
                    <a:lstStyle/>
                    <a:p>
                      <a:r>
                        <a:rPr lang="en-GB" sz="1150" dirty="0">
                          <a:latin typeface="Manrope" pitchFamily="2" charset="0"/>
                          <a:cs typeface="Mangal" panose="020B0502040204020203" pitchFamily="18" charset="0"/>
                        </a:rPr>
                        <a:t>N/A</a:t>
                      </a:r>
                    </a:p>
                  </a:txBody>
                  <a:tcPr>
                    <a:solidFill>
                      <a:srgbClr val="006E61"/>
                    </a:solidFill>
                  </a:tcPr>
                </a:tc>
                <a:extLst>
                  <a:ext uri="{0D108BD9-81ED-4DB2-BD59-A6C34878D82A}">
                    <a16:rowId xmlns:a16="http://schemas.microsoft.com/office/drawing/2014/main" val="3046688377"/>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u="none" strike="noStrike" dirty="0">
                          <a:solidFill>
                            <a:schemeClr val="tx1">
                              <a:lumMod val="95000"/>
                              <a:lumOff val="5000"/>
                            </a:schemeClr>
                          </a:solidFill>
                          <a:effectLst/>
                          <a:latin typeface="Manrope" pitchFamily="2" charset="0"/>
                        </a:rPr>
                        <a:t>Our programme team meet with all students they have responsibility for at multiple points during the academic year</a:t>
                      </a: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extLst>
                  <a:ext uri="{0D108BD9-81ED-4DB2-BD59-A6C34878D82A}">
                    <a16:rowId xmlns:a16="http://schemas.microsoft.com/office/drawing/2014/main" val="2894567918"/>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kern="1200" dirty="0">
                          <a:solidFill>
                            <a:schemeClr val="dk1"/>
                          </a:solidFill>
                          <a:effectLst/>
                          <a:latin typeface="Manrope" pitchFamily="2" charset="0"/>
                          <a:ea typeface="+mn-ea"/>
                          <a:cs typeface="+mn-cs"/>
                        </a:rPr>
                        <a:t>Our programme team have undertaken appropriate training so they understand their role and responsibilities around student academic and personal support</a:t>
                      </a:r>
                      <a:endParaRPr lang="en-GB" sz="1200" b="1" i="0" u="none" strike="noStrike" dirty="0">
                        <a:solidFill>
                          <a:schemeClr val="tx1">
                            <a:lumMod val="95000"/>
                            <a:lumOff val="5000"/>
                          </a:schemeClr>
                        </a:solidFill>
                        <a:effectLst/>
                        <a:latin typeface="Manrope" pitchFamily="2"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extLst>
                  <a:ext uri="{0D108BD9-81ED-4DB2-BD59-A6C34878D82A}">
                    <a16:rowId xmlns:a16="http://schemas.microsoft.com/office/drawing/2014/main" val="286442471"/>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kern="1200" dirty="0">
                          <a:solidFill>
                            <a:schemeClr val="dk1"/>
                          </a:solidFill>
                          <a:effectLst/>
                          <a:latin typeface="Manrope" pitchFamily="2" charset="0"/>
                          <a:ea typeface="+mn-ea"/>
                          <a:cs typeface="+mn-cs"/>
                        </a:rPr>
                        <a:t>Our programme team can effectively signpost students they are responsible for to appropriate support services where required</a:t>
                      </a:r>
                      <a:endParaRPr lang="en-GB" sz="1200" b="1" i="0" u="none" strike="noStrike" dirty="0">
                        <a:solidFill>
                          <a:schemeClr val="tx1">
                            <a:lumMod val="95000"/>
                            <a:lumOff val="5000"/>
                          </a:schemeClr>
                        </a:solidFill>
                        <a:effectLst/>
                        <a:latin typeface="Manrope" pitchFamily="2"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extLst>
                  <a:ext uri="{0D108BD9-81ED-4DB2-BD59-A6C34878D82A}">
                    <a16:rowId xmlns:a16="http://schemas.microsoft.com/office/drawing/2014/main" val="2643129286"/>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kern="1200" dirty="0">
                          <a:solidFill>
                            <a:schemeClr val="dk1"/>
                          </a:solidFill>
                          <a:effectLst/>
                          <a:latin typeface="Manrope" pitchFamily="2" charset="0"/>
                          <a:ea typeface="+mn-ea"/>
                          <a:cs typeface="+mn-cs"/>
                        </a:rPr>
                        <a:t>Our programme team ensure everyone feels welcome, included and supported throughout their programme from induction onwards</a:t>
                      </a:r>
                      <a:endParaRPr lang="en-GB" sz="1200" b="1" i="0" u="none" strike="noStrike" dirty="0">
                        <a:solidFill>
                          <a:schemeClr val="tx1">
                            <a:lumMod val="95000"/>
                            <a:lumOff val="5000"/>
                          </a:schemeClr>
                        </a:solidFill>
                        <a:effectLst/>
                        <a:latin typeface="Manrope" pitchFamily="2"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extLst>
                  <a:ext uri="{0D108BD9-81ED-4DB2-BD59-A6C34878D82A}">
                    <a16:rowId xmlns:a16="http://schemas.microsoft.com/office/drawing/2014/main" val="48296082"/>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kern="1200" dirty="0">
                          <a:solidFill>
                            <a:schemeClr val="dk1"/>
                          </a:solidFill>
                          <a:effectLst/>
                          <a:latin typeface="Manrope" pitchFamily="2" charset="0"/>
                          <a:ea typeface="+mn-ea"/>
                          <a:cs typeface="+mn-cs"/>
                        </a:rPr>
                        <a:t>Where possible, our programme team influence hiring and admissions processes to build a diverse community of staff and students</a:t>
                      </a:r>
                      <a:endParaRPr lang="en-GB" sz="1200" b="1" i="0" u="none" strike="noStrike" dirty="0">
                        <a:solidFill>
                          <a:schemeClr val="tx1">
                            <a:lumMod val="95000"/>
                            <a:lumOff val="5000"/>
                          </a:schemeClr>
                        </a:solidFill>
                        <a:effectLst/>
                        <a:latin typeface="Manrope" pitchFamily="2"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extLst>
                  <a:ext uri="{0D108BD9-81ED-4DB2-BD59-A6C34878D82A}">
                    <a16:rowId xmlns:a16="http://schemas.microsoft.com/office/drawing/2014/main" val="3688754998"/>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kern="1200" dirty="0">
                          <a:solidFill>
                            <a:schemeClr val="dk1"/>
                          </a:solidFill>
                          <a:effectLst/>
                          <a:latin typeface="Manrope" pitchFamily="2" charset="0"/>
                          <a:ea typeface="+mn-ea"/>
                          <a:cs typeface="+mn-cs"/>
                        </a:rPr>
                        <a:t>Our programme provides opportunities for our students to interact socially within structured activities</a:t>
                      </a:r>
                      <a:endParaRPr lang="en-GB" sz="1200" b="1" i="0" u="none" strike="noStrike" dirty="0">
                        <a:solidFill>
                          <a:schemeClr val="tx1">
                            <a:lumMod val="95000"/>
                            <a:lumOff val="5000"/>
                          </a:schemeClr>
                        </a:solidFill>
                        <a:effectLst/>
                        <a:latin typeface="Manrope" pitchFamily="2"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extLst>
                  <a:ext uri="{0D108BD9-81ED-4DB2-BD59-A6C34878D82A}">
                    <a16:rowId xmlns:a16="http://schemas.microsoft.com/office/drawing/2014/main" val="830293754"/>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kern="1200" dirty="0">
                          <a:solidFill>
                            <a:schemeClr val="dk1"/>
                          </a:solidFill>
                          <a:effectLst/>
                          <a:latin typeface="Manrope" pitchFamily="2" charset="0"/>
                          <a:ea typeface="+mn-ea"/>
                          <a:cs typeface="+mn-cs"/>
                        </a:rPr>
                        <a:t>Our programme team and students work in partnership to establish clear ground rules around inclusion and respect for all</a:t>
                      </a:r>
                      <a:endParaRPr lang="en-GB" sz="1200" b="1" i="0" u="none" strike="noStrike" dirty="0">
                        <a:solidFill>
                          <a:schemeClr val="tx1">
                            <a:lumMod val="95000"/>
                            <a:lumOff val="5000"/>
                          </a:schemeClr>
                        </a:solidFill>
                        <a:effectLst/>
                        <a:latin typeface="Manrope" pitchFamily="2"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extLst>
                  <a:ext uri="{0D108BD9-81ED-4DB2-BD59-A6C34878D82A}">
                    <a16:rowId xmlns:a16="http://schemas.microsoft.com/office/drawing/2014/main" val="627231391"/>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kern="1200" dirty="0">
                          <a:solidFill>
                            <a:schemeClr val="dk1"/>
                          </a:solidFill>
                          <a:effectLst/>
                          <a:latin typeface="Manrope" pitchFamily="2" charset="0"/>
                          <a:ea typeface="+mn-ea"/>
                          <a:cs typeface="+mn-cs"/>
                        </a:rPr>
                        <a:t>Our students are active members of our department/school, and we act on their feedback provided through formal and informal channels</a:t>
                      </a:r>
                      <a:endParaRPr lang="en-GB" sz="1200" b="1" i="0" u="none" strike="noStrike" dirty="0">
                        <a:solidFill>
                          <a:schemeClr val="tx1">
                            <a:lumMod val="95000"/>
                            <a:lumOff val="5000"/>
                          </a:schemeClr>
                        </a:solidFill>
                        <a:effectLst/>
                        <a:latin typeface="Manrope" pitchFamily="2"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extLst>
                  <a:ext uri="{0D108BD9-81ED-4DB2-BD59-A6C34878D82A}">
                    <a16:rowId xmlns:a16="http://schemas.microsoft.com/office/drawing/2014/main" val="3347223107"/>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kern="1200" dirty="0">
                          <a:solidFill>
                            <a:schemeClr val="dk1"/>
                          </a:solidFill>
                          <a:effectLst/>
                          <a:latin typeface="Manrope" pitchFamily="2" charset="0"/>
                          <a:ea typeface="+mn-ea"/>
                          <a:cs typeface="+mn-cs"/>
                        </a:rPr>
                        <a:t>Group work on our programme is designed so that all students are actively included regardless of background, current circumstances or demographic group</a:t>
                      </a:r>
                      <a:endParaRPr lang="en-GB" sz="1200" b="1" i="0" u="none" strike="noStrike" dirty="0">
                        <a:solidFill>
                          <a:schemeClr val="tx1">
                            <a:lumMod val="95000"/>
                            <a:lumOff val="5000"/>
                          </a:schemeClr>
                        </a:solidFill>
                        <a:effectLst/>
                        <a:latin typeface="Manrope" pitchFamily="2"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extLst>
                  <a:ext uri="{0D108BD9-81ED-4DB2-BD59-A6C34878D82A}">
                    <a16:rowId xmlns:a16="http://schemas.microsoft.com/office/drawing/2014/main" val="3480320104"/>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kern="1200" dirty="0">
                          <a:solidFill>
                            <a:schemeClr val="dk1"/>
                          </a:solidFill>
                          <a:effectLst/>
                          <a:latin typeface="Manrope" pitchFamily="2" charset="0"/>
                          <a:ea typeface="+mn-ea"/>
                          <a:cs typeface="+mn-cs"/>
                        </a:rPr>
                        <a:t>Our programme team make it clear to students that they can confidently raise concerns around inclusivity, including potential bias or discrimination, and staff would feel confident about intervening if necessary</a:t>
                      </a:r>
                      <a:endParaRPr lang="en-GB" sz="1200" b="1" i="0" u="none" strike="noStrike" dirty="0">
                        <a:solidFill>
                          <a:schemeClr val="tx1">
                            <a:lumMod val="95000"/>
                            <a:lumOff val="5000"/>
                          </a:schemeClr>
                        </a:solidFill>
                        <a:effectLst/>
                        <a:latin typeface="Manrope" pitchFamily="2"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extLst>
                  <a:ext uri="{0D108BD9-81ED-4DB2-BD59-A6C34878D82A}">
                    <a16:rowId xmlns:a16="http://schemas.microsoft.com/office/drawing/2014/main" val="3510020598"/>
                  </a:ext>
                </a:extLst>
              </a:tr>
            </a:tbl>
          </a:graphicData>
        </a:graphic>
      </p:graphicFrame>
      <p:sp>
        <p:nvSpPr>
          <p:cNvPr id="8" name="object 3">
            <a:extLst>
              <a:ext uri="{FF2B5EF4-FFF2-40B4-BE49-F238E27FC236}">
                <a16:creationId xmlns:a16="http://schemas.microsoft.com/office/drawing/2014/main" id="{E080029A-F354-D3AE-97E9-5B84FC8D4244}"/>
              </a:ext>
              <a:ext uri="{C183D7F6-B498-43B3-948B-1728B52AA6E4}">
                <adec:decorative xmlns:adec="http://schemas.microsoft.com/office/drawing/2017/decorative" val="1"/>
              </a:ext>
            </a:extLst>
          </p:cNvPr>
          <p:cNvSpPr/>
          <p:nvPr/>
        </p:nvSpPr>
        <p:spPr>
          <a:xfrm>
            <a:off x="8254012" y="174220"/>
            <a:ext cx="1731006" cy="666404"/>
          </a:xfrm>
          <a:custGeom>
            <a:avLst/>
            <a:gdLst/>
            <a:ahLst/>
            <a:cxnLst/>
            <a:rect l="l" t="t" r="r" b="b"/>
            <a:pathLst>
              <a:path w="3679190" h="614680">
                <a:moveTo>
                  <a:pt x="3408057" y="0"/>
                </a:moveTo>
                <a:lnTo>
                  <a:pt x="0" y="0"/>
                </a:lnTo>
                <a:lnTo>
                  <a:pt x="0" y="614540"/>
                </a:lnTo>
                <a:lnTo>
                  <a:pt x="3408057" y="614540"/>
                </a:lnTo>
                <a:lnTo>
                  <a:pt x="3679190" y="307263"/>
                </a:lnTo>
                <a:lnTo>
                  <a:pt x="3408057" y="0"/>
                </a:lnTo>
                <a:close/>
              </a:path>
            </a:pathLst>
          </a:custGeom>
          <a:solidFill>
            <a:srgbClr val="006E61"/>
          </a:solidFill>
          <a:ln>
            <a:noFill/>
          </a:ln>
          <a:effectLst/>
        </p:spPr>
        <p:txBody>
          <a:bodyPr wrap="square" lIns="0" tIns="0" rIns="0" bIns="0" rtlCol="0"/>
          <a:lstStyle/>
          <a:p>
            <a:endParaRPr dirty="0">
              <a:solidFill>
                <a:schemeClr val="bg1"/>
              </a:solidFill>
            </a:endParaRPr>
          </a:p>
        </p:txBody>
      </p:sp>
      <p:sp>
        <p:nvSpPr>
          <p:cNvPr id="9" name="object 7">
            <a:extLst>
              <a:ext uri="{FF2B5EF4-FFF2-40B4-BE49-F238E27FC236}">
                <a16:creationId xmlns:a16="http://schemas.microsoft.com/office/drawing/2014/main" id="{6636533E-74DE-BD4F-694C-B13679A21870}"/>
              </a:ext>
              <a:ext uri="{C183D7F6-B498-43B3-948B-1728B52AA6E4}">
                <adec:decorative xmlns:adec="http://schemas.microsoft.com/office/drawing/2017/decorative" val="1"/>
              </a:ext>
            </a:extLst>
          </p:cNvPr>
          <p:cNvSpPr/>
          <p:nvPr/>
        </p:nvSpPr>
        <p:spPr>
          <a:xfrm>
            <a:off x="152387" y="849207"/>
            <a:ext cx="11671018" cy="45719"/>
          </a:xfrm>
          <a:custGeom>
            <a:avLst/>
            <a:gdLst/>
            <a:ahLst/>
            <a:cxnLst/>
            <a:rect l="l" t="t" r="r" b="b"/>
            <a:pathLst>
              <a:path w="9777730">
                <a:moveTo>
                  <a:pt x="0" y="0"/>
                </a:moveTo>
                <a:lnTo>
                  <a:pt x="9777603" y="0"/>
                </a:lnTo>
              </a:path>
            </a:pathLst>
          </a:custGeom>
          <a:ln w="38100">
            <a:solidFill>
              <a:srgbClr val="006E61"/>
            </a:solidFill>
          </a:ln>
          <a:effectLst>
            <a:outerShdw blurRad="50800" dist="38100" dir="2700000" algn="tl" rotWithShape="0">
              <a:prstClr val="black">
                <a:alpha val="40000"/>
              </a:prstClr>
            </a:outerShdw>
          </a:effectLst>
        </p:spPr>
        <p:txBody>
          <a:bodyPr wrap="square" lIns="0" tIns="0" rIns="0" bIns="0" rtlCol="0"/>
          <a:lstStyle/>
          <a:p>
            <a:endParaRPr/>
          </a:p>
        </p:txBody>
      </p:sp>
      <p:sp>
        <p:nvSpPr>
          <p:cNvPr id="10" name="Title 5">
            <a:extLst>
              <a:ext uri="{FF2B5EF4-FFF2-40B4-BE49-F238E27FC236}">
                <a16:creationId xmlns:a16="http://schemas.microsoft.com/office/drawing/2014/main" id="{5D79C279-F0C5-52DA-BBCF-467D925F5AF3}"/>
              </a:ext>
            </a:extLst>
          </p:cNvPr>
          <p:cNvSpPr txBox="1">
            <a:spLocks noGrp="1"/>
          </p:cNvSpPr>
          <p:nvPr>
            <p:ph type="title" idx="4294967295"/>
          </p:nvPr>
        </p:nvSpPr>
        <p:spPr>
          <a:xfrm>
            <a:off x="152386" y="174220"/>
            <a:ext cx="9677414" cy="666404"/>
          </a:xfrm>
          <a:prstGeom prst="rect">
            <a:avLst/>
          </a:prstGeom>
          <a:solidFill>
            <a:srgbClr val="006E61"/>
          </a:solidFill>
          <a:ln w="12700" cap="flat" cmpd="sng" algn="ctr">
            <a:noFill/>
            <a:prstDash val="solid"/>
            <a:miter lim="800000"/>
          </a:ln>
          <a:effectLst/>
        </p:spPr>
        <p:style>
          <a:lnRef idx="2">
            <a:schemeClr val="dk1">
              <a:shade val="50000"/>
            </a:schemeClr>
          </a:lnRef>
          <a:fillRef idx="1">
            <a:schemeClr val="dk1"/>
          </a:fillRef>
          <a:effectRef idx="0">
            <a:schemeClr val="dk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lvl1pPr algn="l" defTabSz="914400" rtl="0" eaLnBrk="1" latinLnBrk="0" hangingPunct="1">
              <a:lnSpc>
                <a:spcPct val="90000"/>
              </a:lnSpc>
              <a:spcBef>
                <a:spcPct val="0"/>
              </a:spcBef>
              <a:buNone/>
              <a:defRPr sz="4400" b="1"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800" b="1" i="0" u="none" strike="noStrike" kern="1200" cap="none" spc="0" normalizeH="0" baseline="0" noProof="0" dirty="0">
                <a:ln>
                  <a:noFill/>
                </a:ln>
                <a:solidFill>
                  <a:schemeClr val="lt1"/>
                </a:solidFill>
                <a:effectLst/>
                <a:uLnTx/>
                <a:uFillTx/>
                <a:latin typeface="Manrope" pitchFamily="2" charset="0"/>
                <a:ea typeface="+mn-ea"/>
                <a:cs typeface="+mn-cs"/>
              </a:rPr>
              <a:t>Community and Belonging: Programme Team Checklist</a:t>
            </a:r>
          </a:p>
        </p:txBody>
      </p:sp>
      <p:sp>
        <p:nvSpPr>
          <p:cNvPr id="11" name="TextBox 10">
            <a:extLst>
              <a:ext uri="{FF2B5EF4-FFF2-40B4-BE49-F238E27FC236}">
                <a16:creationId xmlns:a16="http://schemas.microsoft.com/office/drawing/2014/main" id="{66C4509D-C256-E0CA-CBEA-490226FE34EC}"/>
              </a:ext>
            </a:extLst>
          </p:cNvPr>
          <p:cNvSpPr txBox="1"/>
          <p:nvPr/>
        </p:nvSpPr>
        <p:spPr>
          <a:xfrm>
            <a:off x="9410140" y="6525157"/>
            <a:ext cx="2562447" cy="246221"/>
          </a:xfrm>
          <a:prstGeom prst="rect">
            <a:avLst/>
          </a:prstGeom>
          <a:noFill/>
        </p:spPr>
        <p:txBody>
          <a:bodyPr wrap="square">
            <a:spAutoFit/>
          </a:bodyPr>
          <a:lstStyle/>
          <a:p>
            <a:r>
              <a:rPr lang="en-GB" sz="1000" dirty="0">
                <a:solidFill>
                  <a:schemeClr val="tx1">
                    <a:lumMod val="95000"/>
                    <a:lumOff val="5000"/>
                  </a:schemeClr>
                </a:solidFill>
                <a:latin typeface="Manrope" pitchFamily="2" charset="0"/>
                <a:hlinkClick r:id="rId2">
                  <a:extLst>
                    <a:ext uri="{A12FA001-AC4F-418D-AE19-62706E023703}">
                      <ahyp:hlinkClr xmlns:ahyp="http://schemas.microsoft.com/office/drawing/2018/hyperlinkcolor" val="tx"/>
                    </a:ext>
                  </a:extLst>
                </a:hlinkClick>
              </a:rPr>
              <a:t>www.inclusiveeducationframework.info</a:t>
            </a:r>
            <a:endParaRPr lang="en-GB" sz="1000" dirty="0">
              <a:solidFill>
                <a:schemeClr val="tx1">
                  <a:lumMod val="95000"/>
                  <a:lumOff val="5000"/>
                </a:schemeClr>
              </a:solidFill>
              <a:latin typeface="Manrope" pitchFamily="2" charset="0"/>
            </a:endParaRPr>
          </a:p>
        </p:txBody>
      </p:sp>
      <p:sp>
        <p:nvSpPr>
          <p:cNvPr id="12" name="object 7">
            <a:extLst>
              <a:ext uri="{FF2B5EF4-FFF2-40B4-BE49-F238E27FC236}">
                <a16:creationId xmlns:a16="http://schemas.microsoft.com/office/drawing/2014/main" id="{48276F21-368A-E605-DE56-F59BD13A3F90}"/>
              </a:ext>
              <a:ext uri="{C183D7F6-B498-43B3-948B-1728B52AA6E4}">
                <adec:decorative xmlns:adec="http://schemas.microsoft.com/office/drawing/2017/decorative" val="1"/>
              </a:ext>
            </a:extLst>
          </p:cNvPr>
          <p:cNvSpPr/>
          <p:nvPr/>
        </p:nvSpPr>
        <p:spPr>
          <a:xfrm flipV="1">
            <a:off x="152385" y="6423927"/>
            <a:ext cx="11671018" cy="45719"/>
          </a:xfrm>
          <a:custGeom>
            <a:avLst/>
            <a:gdLst/>
            <a:ahLst/>
            <a:cxnLst/>
            <a:rect l="l" t="t" r="r" b="b"/>
            <a:pathLst>
              <a:path w="9777730">
                <a:moveTo>
                  <a:pt x="0" y="0"/>
                </a:moveTo>
                <a:lnTo>
                  <a:pt x="9777603" y="0"/>
                </a:lnTo>
              </a:path>
            </a:pathLst>
          </a:custGeom>
          <a:ln w="38100">
            <a:solidFill>
              <a:srgbClr val="006E61"/>
            </a:solidFill>
          </a:ln>
        </p:spPr>
        <p:txBody>
          <a:bodyPr wrap="square" lIns="0" tIns="0" rIns="0" bIns="0" rtlCol="0"/>
          <a:lstStyle/>
          <a:p>
            <a:endParaRPr/>
          </a:p>
        </p:txBody>
      </p:sp>
    </p:spTree>
    <p:extLst>
      <p:ext uri="{BB962C8B-B14F-4D97-AF65-F5344CB8AC3E}">
        <p14:creationId xmlns:p14="http://schemas.microsoft.com/office/powerpoint/2010/main" val="129452328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object 3">
            <a:extLst>
              <a:ext uri="{FF2B5EF4-FFF2-40B4-BE49-F238E27FC236}">
                <a16:creationId xmlns:a16="http://schemas.microsoft.com/office/drawing/2014/main" id="{C1A86701-9AD1-39F6-F4CA-2CA693F1233E}"/>
              </a:ext>
              <a:ext uri="{C183D7F6-B498-43B3-948B-1728B52AA6E4}">
                <adec:decorative xmlns:adec="http://schemas.microsoft.com/office/drawing/2017/decorative" val="1"/>
              </a:ext>
            </a:extLst>
          </p:cNvPr>
          <p:cNvSpPr/>
          <p:nvPr/>
        </p:nvSpPr>
        <p:spPr>
          <a:xfrm>
            <a:off x="7679134" y="174220"/>
            <a:ext cx="1731006" cy="666404"/>
          </a:xfrm>
          <a:custGeom>
            <a:avLst/>
            <a:gdLst/>
            <a:ahLst/>
            <a:cxnLst/>
            <a:rect l="l" t="t" r="r" b="b"/>
            <a:pathLst>
              <a:path w="3679190" h="614680">
                <a:moveTo>
                  <a:pt x="3408057" y="0"/>
                </a:moveTo>
                <a:lnTo>
                  <a:pt x="0" y="0"/>
                </a:lnTo>
                <a:lnTo>
                  <a:pt x="0" y="614540"/>
                </a:lnTo>
                <a:lnTo>
                  <a:pt x="3408057" y="614540"/>
                </a:lnTo>
                <a:lnTo>
                  <a:pt x="3679190" y="307263"/>
                </a:lnTo>
                <a:lnTo>
                  <a:pt x="3408057" y="0"/>
                </a:lnTo>
                <a:close/>
              </a:path>
            </a:pathLst>
          </a:custGeom>
          <a:solidFill>
            <a:srgbClr val="006E61"/>
          </a:solidFill>
          <a:ln>
            <a:noFill/>
          </a:ln>
          <a:effectLst/>
        </p:spPr>
        <p:txBody>
          <a:bodyPr wrap="square" lIns="0" tIns="0" rIns="0" bIns="0" rtlCol="0"/>
          <a:lstStyle/>
          <a:p>
            <a:endParaRPr dirty="0">
              <a:solidFill>
                <a:schemeClr val="bg1"/>
              </a:solidFill>
            </a:endParaRPr>
          </a:p>
        </p:txBody>
      </p:sp>
      <p:graphicFrame>
        <p:nvGraphicFramePr>
          <p:cNvPr id="5" name="Table 6">
            <a:extLst>
              <a:ext uri="{FF2B5EF4-FFF2-40B4-BE49-F238E27FC236}">
                <a16:creationId xmlns:a16="http://schemas.microsoft.com/office/drawing/2014/main" id="{452B38CA-FB4E-D2E2-A015-E99479730775}"/>
              </a:ext>
            </a:extLst>
          </p:cNvPr>
          <p:cNvGraphicFramePr>
            <a:graphicFrameLocks noGrp="1"/>
          </p:cNvGraphicFramePr>
          <p:nvPr>
            <p:extLst>
              <p:ext uri="{D42A27DB-BD31-4B8C-83A1-F6EECF244321}">
                <p14:modId xmlns:p14="http://schemas.microsoft.com/office/powerpoint/2010/main" val="3240579059"/>
              </p:ext>
            </p:extLst>
          </p:nvPr>
        </p:nvGraphicFramePr>
        <p:xfrm>
          <a:off x="152383" y="1030951"/>
          <a:ext cx="11671017" cy="4770120"/>
        </p:xfrm>
        <a:graphic>
          <a:graphicData uri="http://schemas.openxmlformats.org/drawingml/2006/table">
            <a:tbl>
              <a:tblPr firstRow="1" bandRow="1">
                <a:tableStyleId>{5C22544A-7EE6-4342-B048-85BDC9FD1C3A}</a:tableStyleId>
              </a:tblPr>
              <a:tblGrid>
                <a:gridCol w="9448817">
                  <a:extLst>
                    <a:ext uri="{9D8B030D-6E8A-4147-A177-3AD203B41FA5}">
                      <a16:colId xmlns:a16="http://schemas.microsoft.com/office/drawing/2014/main" val="3533308900"/>
                    </a:ext>
                  </a:extLst>
                </a:gridCol>
                <a:gridCol w="554477">
                  <a:extLst>
                    <a:ext uri="{9D8B030D-6E8A-4147-A177-3AD203B41FA5}">
                      <a16:colId xmlns:a16="http://schemas.microsoft.com/office/drawing/2014/main" val="930880074"/>
                    </a:ext>
                  </a:extLst>
                </a:gridCol>
                <a:gridCol w="437744">
                  <a:extLst>
                    <a:ext uri="{9D8B030D-6E8A-4147-A177-3AD203B41FA5}">
                      <a16:colId xmlns:a16="http://schemas.microsoft.com/office/drawing/2014/main" val="2595874476"/>
                    </a:ext>
                  </a:extLst>
                </a:gridCol>
                <a:gridCol w="700392">
                  <a:extLst>
                    <a:ext uri="{9D8B030D-6E8A-4147-A177-3AD203B41FA5}">
                      <a16:colId xmlns:a16="http://schemas.microsoft.com/office/drawing/2014/main" val="510252667"/>
                    </a:ext>
                  </a:extLst>
                </a:gridCol>
                <a:gridCol w="529587">
                  <a:extLst>
                    <a:ext uri="{9D8B030D-6E8A-4147-A177-3AD203B41FA5}">
                      <a16:colId xmlns:a16="http://schemas.microsoft.com/office/drawing/2014/main" val="4170739222"/>
                    </a:ext>
                  </a:extLst>
                </a:gridCol>
              </a:tblGrid>
              <a:tr h="370840">
                <a:tc>
                  <a:txBody>
                    <a:bodyPr/>
                    <a:lstStyle/>
                    <a:p>
                      <a:r>
                        <a:rPr lang="en-GB" sz="1600" dirty="0">
                          <a:latin typeface="Manrope" pitchFamily="2" charset="0"/>
                        </a:rPr>
                        <a:t>Our institution systems and processes ensure that:</a:t>
                      </a:r>
                    </a:p>
                  </a:txBody>
                  <a:tcPr>
                    <a:solidFill>
                      <a:srgbClr val="006E61"/>
                    </a:solidFill>
                  </a:tcPr>
                </a:tc>
                <a:tc>
                  <a:txBody>
                    <a:bodyPr/>
                    <a:lstStyle/>
                    <a:p>
                      <a:r>
                        <a:rPr lang="en-GB" sz="1150" dirty="0">
                          <a:latin typeface="Manrope" pitchFamily="2" charset="0"/>
                          <a:cs typeface="Mangal" panose="020B0502040204020203" pitchFamily="18" charset="0"/>
                        </a:rPr>
                        <a:t>Yes</a:t>
                      </a:r>
                    </a:p>
                  </a:txBody>
                  <a:tcPr>
                    <a:solidFill>
                      <a:srgbClr val="006E61"/>
                    </a:solidFill>
                  </a:tcPr>
                </a:tc>
                <a:tc>
                  <a:txBody>
                    <a:bodyPr/>
                    <a:lstStyle/>
                    <a:p>
                      <a:r>
                        <a:rPr lang="en-GB" sz="1150" dirty="0">
                          <a:latin typeface="Manrope" pitchFamily="2" charset="0"/>
                          <a:cs typeface="Mangal" panose="020B0502040204020203" pitchFamily="18" charset="0"/>
                        </a:rPr>
                        <a:t>No</a:t>
                      </a:r>
                    </a:p>
                  </a:txBody>
                  <a:tcPr>
                    <a:solidFill>
                      <a:srgbClr val="006E61"/>
                    </a:solidFill>
                  </a:tcPr>
                </a:tc>
                <a:tc>
                  <a:txBody>
                    <a:bodyPr/>
                    <a:lstStyle/>
                    <a:p>
                      <a:r>
                        <a:rPr lang="en-GB" sz="1150" dirty="0">
                          <a:latin typeface="Manrope" pitchFamily="2" charset="0"/>
                          <a:cs typeface="Mangal" panose="020B0502040204020203" pitchFamily="18" charset="0"/>
                        </a:rPr>
                        <a:t>Maybe</a:t>
                      </a:r>
                    </a:p>
                  </a:txBody>
                  <a:tcPr>
                    <a:solidFill>
                      <a:srgbClr val="006E61"/>
                    </a:solidFill>
                  </a:tcPr>
                </a:tc>
                <a:tc>
                  <a:txBody>
                    <a:bodyPr/>
                    <a:lstStyle/>
                    <a:p>
                      <a:r>
                        <a:rPr lang="en-GB" sz="1150" dirty="0">
                          <a:latin typeface="Manrope" pitchFamily="2" charset="0"/>
                          <a:cs typeface="Mangal" panose="020B0502040204020203" pitchFamily="18" charset="0"/>
                        </a:rPr>
                        <a:t>N/A</a:t>
                      </a:r>
                    </a:p>
                  </a:txBody>
                  <a:tcPr>
                    <a:solidFill>
                      <a:srgbClr val="006E61"/>
                    </a:solidFill>
                  </a:tcPr>
                </a:tc>
                <a:extLst>
                  <a:ext uri="{0D108BD9-81ED-4DB2-BD59-A6C34878D82A}">
                    <a16:rowId xmlns:a16="http://schemas.microsoft.com/office/drawing/2014/main" val="3046688377"/>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u="none" strike="noStrike" dirty="0">
                          <a:solidFill>
                            <a:schemeClr val="tx1">
                              <a:lumMod val="95000"/>
                              <a:lumOff val="5000"/>
                            </a:schemeClr>
                          </a:solidFill>
                          <a:effectLst/>
                          <a:latin typeface="Manrope" pitchFamily="2" charset="0"/>
                        </a:rPr>
                        <a:t>Staff meet with all students they have responsibility for at multiple points during the academic year</a:t>
                      </a: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extLst>
                  <a:ext uri="{0D108BD9-81ED-4DB2-BD59-A6C34878D82A}">
                    <a16:rowId xmlns:a16="http://schemas.microsoft.com/office/drawing/2014/main" val="2894567918"/>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kern="1200" dirty="0">
                          <a:solidFill>
                            <a:schemeClr val="dk1"/>
                          </a:solidFill>
                          <a:effectLst/>
                          <a:latin typeface="Manrope" pitchFamily="2" charset="0"/>
                          <a:ea typeface="+mn-ea"/>
                          <a:cs typeface="+mn-cs"/>
                        </a:rPr>
                        <a:t>Staff have undertaken appropriate training so they understand their role and responsibilities around student academic and personal support</a:t>
                      </a:r>
                      <a:endParaRPr lang="en-GB" sz="1200" b="1" i="0" u="none" strike="noStrike" dirty="0">
                        <a:solidFill>
                          <a:schemeClr val="tx1">
                            <a:lumMod val="95000"/>
                            <a:lumOff val="5000"/>
                          </a:schemeClr>
                        </a:solidFill>
                        <a:effectLst/>
                        <a:latin typeface="Manrope" pitchFamily="2"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extLst>
                  <a:ext uri="{0D108BD9-81ED-4DB2-BD59-A6C34878D82A}">
                    <a16:rowId xmlns:a16="http://schemas.microsoft.com/office/drawing/2014/main" val="286442471"/>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kern="1200" dirty="0">
                          <a:solidFill>
                            <a:schemeClr val="dk1"/>
                          </a:solidFill>
                          <a:effectLst/>
                          <a:latin typeface="Manrope" pitchFamily="2" charset="0"/>
                          <a:ea typeface="+mn-ea"/>
                          <a:cs typeface="+mn-cs"/>
                        </a:rPr>
                        <a:t>Appropriate support services for students are provided, and staff can effectively signpost students to these services where required</a:t>
                      </a:r>
                      <a:endParaRPr lang="en-GB" sz="1200" b="1" i="0" u="none" strike="noStrike" dirty="0">
                        <a:solidFill>
                          <a:schemeClr val="tx1">
                            <a:lumMod val="95000"/>
                            <a:lumOff val="5000"/>
                          </a:schemeClr>
                        </a:solidFill>
                        <a:effectLst/>
                        <a:latin typeface="Manrope" pitchFamily="2"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extLst>
                  <a:ext uri="{0D108BD9-81ED-4DB2-BD59-A6C34878D82A}">
                    <a16:rowId xmlns:a16="http://schemas.microsoft.com/office/drawing/2014/main" val="2643129286"/>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kern="1200" dirty="0">
                          <a:solidFill>
                            <a:schemeClr val="dk1"/>
                          </a:solidFill>
                          <a:effectLst/>
                          <a:latin typeface="Manrope" pitchFamily="2" charset="0"/>
                          <a:ea typeface="+mn-ea"/>
                          <a:cs typeface="+mn-cs"/>
                        </a:rPr>
                        <a:t>The institution ensures everyone feels welcome, included and supported from induction onwards, including within academic programmes and the wider institutional community</a:t>
                      </a:r>
                      <a:endParaRPr lang="en-GB" sz="1200" b="1" i="0" u="none" strike="noStrike" dirty="0">
                        <a:solidFill>
                          <a:schemeClr val="tx1">
                            <a:lumMod val="95000"/>
                            <a:lumOff val="5000"/>
                          </a:schemeClr>
                        </a:solidFill>
                        <a:effectLst/>
                        <a:latin typeface="Manrope" pitchFamily="2"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extLst>
                  <a:ext uri="{0D108BD9-81ED-4DB2-BD59-A6C34878D82A}">
                    <a16:rowId xmlns:a16="http://schemas.microsoft.com/office/drawing/2014/main" val="48296082"/>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kern="1200" dirty="0">
                          <a:solidFill>
                            <a:schemeClr val="dk1"/>
                          </a:solidFill>
                          <a:effectLst/>
                          <a:latin typeface="Manrope" pitchFamily="2" charset="0"/>
                          <a:ea typeface="+mn-ea"/>
                          <a:cs typeface="+mn-cs"/>
                        </a:rPr>
                        <a:t>Institutional hiring and admissions processes actively build a diverse community of staff and students</a:t>
                      </a:r>
                      <a:endParaRPr lang="en-GB" sz="1200" b="1" i="0" u="none" strike="noStrike" dirty="0">
                        <a:solidFill>
                          <a:schemeClr val="tx1">
                            <a:lumMod val="95000"/>
                            <a:lumOff val="5000"/>
                          </a:schemeClr>
                        </a:solidFill>
                        <a:effectLst/>
                        <a:latin typeface="Manrope" pitchFamily="2"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extLst>
                  <a:ext uri="{0D108BD9-81ED-4DB2-BD59-A6C34878D82A}">
                    <a16:rowId xmlns:a16="http://schemas.microsoft.com/office/drawing/2014/main" val="3688754998"/>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kern="1200" dirty="0">
                          <a:solidFill>
                            <a:schemeClr val="dk1"/>
                          </a:solidFill>
                          <a:effectLst/>
                          <a:latin typeface="Manrope" pitchFamily="2" charset="0"/>
                          <a:ea typeface="+mn-ea"/>
                          <a:cs typeface="+mn-cs"/>
                        </a:rPr>
                        <a:t>Programmes are designed to provide opportunities for students to interact socially within structured activities, and student-led communities are supported and encouraged</a:t>
                      </a:r>
                      <a:endParaRPr lang="en-GB" sz="1200" b="1" i="0" u="none" strike="noStrike" dirty="0">
                        <a:solidFill>
                          <a:schemeClr val="tx1">
                            <a:lumMod val="95000"/>
                            <a:lumOff val="5000"/>
                          </a:schemeClr>
                        </a:solidFill>
                        <a:effectLst/>
                        <a:latin typeface="Manrope" pitchFamily="2"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extLst>
                  <a:ext uri="{0D108BD9-81ED-4DB2-BD59-A6C34878D82A}">
                    <a16:rowId xmlns:a16="http://schemas.microsoft.com/office/drawing/2014/main" val="830293754"/>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kern="1200" dirty="0">
                          <a:solidFill>
                            <a:schemeClr val="dk1"/>
                          </a:solidFill>
                          <a:effectLst/>
                          <a:latin typeface="Manrope" pitchFamily="2" charset="0"/>
                          <a:ea typeface="+mn-ea"/>
                          <a:cs typeface="+mn-cs"/>
                        </a:rPr>
                        <a:t>The institution establishes clear ground rules around inclusion and respect for all, developed in partnership between staff and students</a:t>
                      </a:r>
                      <a:endParaRPr lang="en-GB" sz="1200" b="1" i="0" u="none" strike="noStrike" dirty="0">
                        <a:solidFill>
                          <a:schemeClr val="tx1">
                            <a:lumMod val="95000"/>
                            <a:lumOff val="5000"/>
                          </a:schemeClr>
                        </a:solidFill>
                        <a:effectLst/>
                        <a:latin typeface="Manrope" pitchFamily="2"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extLst>
                  <a:ext uri="{0D108BD9-81ED-4DB2-BD59-A6C34878D82A}">
                    <a16:rowId xmlns:a16="http://schemas.microsoft.com/office/drawing/2014/main" val="627231391"/>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kern="1200" dirty="0">
                          <a:solidFill>
                            <a:schemeClr val="dk1"/>
                          </a:solidFill>
                          <a:effectLst/>
                          <a:latin typeface="Manrope" pitchFamily="2" charset="0"/>
                          <a:ea typeface="+mn-ea"/>
                          <a:cs typeface="+mn-cs"/>
                        </a:rPr>
                        <a:t>Students are active members of the institutional community who acts upon their feedback provided through formal and informal channels</a:t>
                      </a:r>
                      <a:endParaRPr lang="en-GB" sz="1200" b="1" i="0" u="none" strike="noStrike" dirty="0">
                        <a:solidFill>
                          <a:schemeClr val="tx1">
                            <a:lumMod val="95000"/>
                            <a:lumOff val="5000"/>
                          </a:schemeClr>
                        </a:solidFill>
                        <a:effectLst/>
                        <a:latin typeface="Manrope" pitchFamily="2"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extLst>
                  <a:ext uri="{0D108BD9-81ED-4DB2-BD59-A6C34878D82A}">
                    <a16:rowId xmlns:a16="http://schemas.microsoft.com/office/drawing/2014/main" val="3347223107"/>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kern="1200" dirty="0">
                          <a:solidFill>
                            <a:schemeClr val="dk1"/>
                          </a:solidFill>
                          <a:effectLst/>
                          <a:latin typeface="Manrope" pitchFamily="2" charset="0"/>
                          <a:ea typeface="+mn-ea"/>
                          <a:cs typeface="+mn-cs"/>
                        </a:rPr>
                        <a:t>Staff are supported to design group work so that all students are actively included regardless of background, current circumstances or demographic group</a:t>
                      </a:r>
                      <a:endParaRPr lang="en-GB" sz="1200" b="1" i="0" u="none" strike="noStrike" dirty="0">
                        <a:solidFill>
                          <a:schemeClr val="tx1">
                            <a:lumMod val="95000"/>
                            <a:lumOff val="5000"/>
                          </a:schemeClr>
                        </a:solidFill>
                        <a:effectLst/>
                        <a:latin typeface="Manrope" pitchFamily="2"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extLst>
                  <a:ext uri="{0D108BD9-81ED-4DB2-BD59-A6C34878D82A}">
                    <a16:rowId xmlns:a16="http://schemas.microsoft.com/office/drawing/2014/main" val="3480320104"/>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kern="1200" dirty="0">
                          <a:solidFill>
                            <a:schemeClr val="dk1"/>
                          </a:solidFill>
                          <a:effectLst/>
                          <a:latin typeface="Manrope" pitchFamily="2" charset="0"/>
                          <a:ea typeface="+mn-ea"/>
                          <a:cs typeface="+mn-cs"/>
                        </a:rPr>
                        <a:t>Staff are supported in ensuring that students can confidently raise concerns around inclusivity, including potential bias or discrimination. Staff are supported to feel confident about intervening in these areas if necessary</a:t>
                      </a:r>
                      <a:endParaRPr lang="en-GB" sz="1200" b="1" i="0" u="none" strike="noStrike" dirty="0">
                        <a:solidFill>
                          <a:schemeClr val="tx1">
                            <a:lumMod val="95000"/>
                            <a:lumOff val="5000"/>
                          </a:schemeClr>
                        </a:solidFill>
                        <a:effectLst/>
                        <a:latin typeface="Manrope" pitchFamily="2"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extLst>
                  <a:ext uri="{0D108BD9-81ED-4DB2-BD59-A6C34878D82A}">
                    <a16:rowId xmlns:a16="http://schemas.microsoft.com/office/drawing/2014/main" val="3510020598"/>
                  </a:ext>
                </a:extLst>
              </a:tr>
            </a:tbl>
          </a:graphicData>
        </a:graphic>
      </p:graphicFrame>
      <p:sp>
        <p:nvSpPr>
          <p:cNvPr id="3" name="object 7">
            <a:extLst>
              <a:ext uri="{FF2B5EF4-FFF2-40B4-BE49-F238E27FC236}">
                <a16:creationId xmlns:a16="http://schemas.microsoft.com/office/drawing/2014/main" id="{691DC8B1-95AC-96AA-0A67-8C32BC292744}"/>
              </a:ext>
              <a:ext uri="{C183D7F6-B498-43B3-948B-1728B52AA6E4}">
                <adec:decorative xmlns:adec="http://schemas.microsoft.com/office/drawing/2017/decorative" val="1"/>
              </a:ext>
            </a:extLst>
          </p:cNvPr>
          <p:cNvSpPr/>
          <p:nvPr/>
        </p:nvSpPr>
        <p:spPr>
          <a:xfrm flipV="1">
            <a:off x="152385" y="6423927"/>
            <a:ext cx="11671018" cy="45719"/>
          </a:xfrm>
          <a:custGeom>
            <a:avLst/>
            <a:gdLst/>
            <a:ahLst/>
            <a:cxnLst/>
            <a:rect l="l" t="t" r="r" b="b"/>
            <a:pathLst>
              <a:path w="9777730">
                <a:moveTo>
                  <a:pt x="0" y="0"/>
                </a:moveTo>
                <a:lnTo>
                  <a:pt x="9777603" y="0"/>
                </a:lnTo>
              </a:path>
            </a:pathLst>
          </a:custGeom>
          <a:ln w="38100">
            <a:solidFill>
              <a:srgbClr val="006E61"/>
            </a:solidFill>
          </a:ln>
        </p:spPr>
        <p:txBody>
          <a:bodyPr wrap="square" lIns="0" tIns="0" rIns="0" bIns="0" rtlCol="0"/>
          <a:lstStyle/>
          <a:p>
            <a:endParaRPr/>
          </a:p>
        </p:txBody>
      </p:sp>
      <p:sp>
        <p:nvSpPr>
          <p:cNvPr id="7" name="TextBox 6">
            <a:extLst>
              <a:ext uri="{FF2B5EF4-FFF2-40B4-BE49-F238E27FC236}">
                <a16:creationId xmlns:a16="http://schemas.microsoft.com/office/drawing/2014/main" id="{3DB49411-1A3D-6E42-0674-46CD025739A7}"/>
              </a:ext>
            </a:extLst>
          </p:cNvPr>
          <p:cNvSpPr txBox="1"/>
          <p:nvPr/>
        </p:nvSpPr>
        <p:spPr>
          <a:xfrm>
            <a:off x="9410140" y="6525157"/>
            <a:ext cx="2562447" cy="246221"/>
          </a:xfrm>
          <a:prstGeom prst="rect">
            <a:avLst/>
          </a:prstGeom>
          <a:noFill/>
        </p:spPr>
        <p:txBody>
          <a:bodyPr wrap="square">
            <a:spAutoFit/>
          </a:bodyPr>
          <a:lstStyle/>
          <a:p>
            <a:r>
              <a:rPr lang="en-GB" sz="1000" dirty="0">
                <a:solidFill>
                  <a:schemeClr val="tx1">
                    <a:lumMod val="95000"/>
                    <a:lumOff val="5000"/>
                  </a:schemeClr>
                </a:solidFill>
                <a:latin typeface="Manrope" pitchFamily="2" charset="0"/>
                <a:hlinkClick r:id="rId2">
                  <a:extLst>
                    <a:ext uri="{A12FA001-AC4F-418D-AE19-62706E023703}">
                      <ahyp:hlinkClr xmlns:ahyp="http://schemas.microsoft.com/office/drawing/2018/hyperlinkcolor" val="tx"/>
                    </a:ext>
                  </a:extLst>
                </a:hlinkClick>
              </a:rPr>
              <a:t>www.inclusiveeducationframework.info</a:t>
            </a:r>
            <a:endParaRPr lang="en-GB" sz="1000" dirty="0">
              <a:solidFill>
                <a:schemeClr val="tx1">
                  <a:lumMod val="95000"/>
                  <a:lumOff val="5000"/>
                </a:schemeClr>
              </a:solidFill>
              <a:latin typeface="Manrope" pitchFamily="2" charset="0"/>
            </a:endParaRPr>
          </a:p>
        </p:txBody>
      </p:sp>
      <p:sp>
        <p:nvSpPr>
          <p:cNvPr id="8" name="object 7">
            <a:extLst>
              <a:ext uri="{FF2B5EF4-FFF2-40B4-BE49-F238E27FC236}">
                <a16:creationId xmlns:a16="http://schemas.microsoft.com/office/drawing/2014/main" id="{B558C20A-95B3-0A81-731A-EDB06663F7FD}"/>
              </a:ext>
              <a:ext uri="{C183D7F6-B498-43B3-948B-1728B52AA6E4}">
                <adec:decorative xmlns:adec="http://schemas.microsoft.com/office/drawing/2017/decorative" val="1"/>
              </a:ext>
            </a:extLst>
          </p:cNvPr>
          <p:cNvSpPr/>
          <p:nvPr/>
        </p:nvSpPr>
        <p:spPr>
          <a:xfrm>
            <a:off x="152387" y="849207"/>
            <a:ext cx="11671018" cy="45719"/>
          </a:xfrm>
          <a:custGeom>
            <a:avLst/>
            <a:gdLst/>
            <a:ahLst/>
            <a:cxnLst/>
            <a:rect l="l" t="t" r="r" b="b"/>
            <a:pathLst>
              <a:path w="9777730">
                <a:moveTo>
                  <a:pt x="0" y="0"/>
                </a:moveTo>
                <a:lnTo>
                  <a:pt x="9777603" y="0"/>
                </a:lnTo>
              </a:path>
            </a:pathLst>
          </a:custGeom>
          <a:ln w="38100">
            <a:solidFill>
              <a:srgbClr val="006E61"/>
            </a:solidFill>
          </a:ln>
          <a:effectLst>
            <a:outerShdw blurRad="50800" dist="38100" dir="2700000" algn="tl" rotWithShape="0">
              <a:prstClr val="black">
                <a:alpha val="40000"/>
              </a:prstClr>
            </a:outerShdw>
          </a:effectLst>
        </p:spPr>
        <p:txBody>
          <a:bodyPr wrap="square" lIns="0" tIns="0" rIns="0" bIns="0" rtlCol="0"/>
          <a:lstStyle/>
          <a:p>
            <a:endParaRPr/>
          </a:p>
        </p:txBody>
      </p:sp>
      <p:sp>
        <p:nvSpPr>
          <p:cNvPr id="9" name="Title 5">
            <a:extLst>
              <a:ext uri="{FF2B5EF4-FFF2-40B4-BE49-F238E27FC236}">
                <a16:creationId xmlns:a16="http://schemas.microsoft.com/office/drawing/2014/main" id="{0163D3FD-CB99-443D-76F5-0DA099A8A6F6}"/>
              </a:ext>
            </a:extLst>
          </p:cNvPr>
          <p:cNvSpPr txBox="1">
            <a:spLocks noGrp="1"/>
          </p:cNvSpPr>
          <p:nvPr>
            <p:ph type="title" idx="4294967295"/>
          </p:nvPr>
        </p:nvSpPr>
        <p:spPr>
          <a:xfrm>
            <a:off x="152386" y="174220"/>
            <a:ext cx="9115439" cy="666404"/>
          </a:xfrm>
          <a:prstGeom prst="rect">
            <a:avLst/>
          </a:prstGeom>
          <a:solidFill>
            <a:srgbClr val="006E61"/>
          </a:solidFill>
          <a:ln w="12700" cap="flat" cmpd="sng" algn="ctr">
            <a:noFill/>
            <a:prstDash val="solid"/>
            <a:miter lim="800000"/>
          </a:ln>
          <a:effectLst/>
        </p:spPr>
        <p:style>
          <a:lnRef idx="2">
            <a:schemeClr val="dk1">
              <a:shade val="50000"/>
            </a:schemeClr>
          </a:lnRef>
          <a:fillRef idx="1">
            <a:schemeClr val="dk1"/>
          </a:fillRef>
          <a:effectRef idx="0">
            <a:schemeClr val="dk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lvl1pPr algn="l" defTabSz="914400" rtl="0" eaLnBrk="1" latinLnBrk="0" hangingPunct="1">
              <a:lnSpc>
                <a:spcPct val="90000"/>
              </a:lnSpc>
              <a:spcBef>
                <a:spcPct val="0"/>
              </a:spcBef>
              <a:buNone/>
              <a:defRPr sz="4400" b="1"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800" b="1" i="0" u="none" strike="noStrike" kern="1200" cap="none" spc="0" normalizeH="0" baseline="0" noProof="0" dirty="0">
                <a:ln>
                  <a:noFill/>
                </a:ln>
                <a:solidFill>
                  <a:schemeClr val="lt1"/>
                </a:solidFill>
                <a:effectLst/>
                <a:uLnTx/>
                <a:uFillTx/>
                <a:latin typeface="Manrope" pitchFamily="2" charset="0"/>
                <a:ea typeface="+mn-ea"/>
                <a:cs typeface="+mn-cs"/>
              </a:rPr>
              <a:t>Community and Belonging: Senior Leader Checklist</a:t>
            </a:r>
          </a:p>
        </p:txBody>
      </p:sp>
    </p:spTree>
    <p:extLst>
      <p:ext uri="{BB962C8B-B14F-4D97-AF65-F5344CB8AC3E}">
        <p14:creationId xmlns:p14="http://schemas.microsoft.com/office/powerpoint/2010/main" val="353968156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6">
            <a:extLst>
              <a:ext uri="{FF2B5EF4-FFF2-40B4-BE49-F238E27FC236}">
                <a16:creationId xmlns:a16="http://schemas.microsoft.com/office/drawing/2014/main" id="{0E4EC773-851E-29FC-1BA7-84FC62184675}"/>
              </a:ext>
            </a:extLst>
          </p:cNvPr>
          <p:cNvGraphicFramePr>
            <a:graphicFrameLocks noGrp="1"/>
          </p:cNvGraphicFramePr>
          <p:nvPr>
            <p:extLst>
              <p:ext uri="{D42A27DB-BD31-4B8C-83A1-F6EECF244321}">
                <p14:modId xmlns:p14="http://schemas.microsoft.com/office/powerpoint/2010/main" val="4278086191"/>
              </p:ext>
            </p:extLst>
          </p:nvPr>
        </p:nvGraphicFramePr>
        <p:xfrm>
          <a:off x="152383" y="1030951"/>
          <a:ext cx="11671017" cy="4312920"/>
        </p:xfrm>
        <a:graphic>
          <a:graphicData uri="http://schemas.openxmlformats.org/drawingml/2006/table">
            <a:tbl>
              <a:tblPr firstRow="1" bandRow="1">
                <a:tableStyleId>{5C22544A-7EE6-4342-B048-85BDC9FD1C3A}</a:tableStyleId>
              </a:tblPr>
              <a:tblGrid>
                <a:gridCol w="9448817">
                  <a:extLst>
                    <a:ext uri="{9D8B030D-6E8A-4147-A177-3AD203B41FA5}">
                      <a16:colId xmlns:a16="http://schemas.microsoft.com/office/drawing/2014/main" val="3533308900"/>
                    </a:ext>
                  </a:extLst>
                </a:gridCol>
                <a:gridCol w="554477">
                  <a:extLst>
                    <a:ext uri="{9D8B030D-6E8A-4147-A177-3AD203B41FA5}">
                      <a16:colId xmlns:a16="http://schemas.microsoft.com/office/drawing/2014/main" val="930880074"/>
                    </a:ext>
                  </a:extLst>
                </a:gridCol>
                <a:gridCol w="437744">
                  <a:extLst>
                    <a:ext uri="{9D8B030D-6E8A-4147-A177-3AD203B41FA5}">
                      <a16:colId xmlns:a16="http://schemas.microsoft.com/office/drawing/2014/main" val="2595874476"/>
                    </a:ext>
                  </a:extLst>
                </a:gridCol>
                <a:gridCol w="700392">
                  <a:extLst>
                    <a:ext uri="{9D8B030D-6E8A-4147-A177-3AD203B41FA5}">
                      <a16:colId xmlns:a16="http://schemas.microsoft.com/office/drawing/2014/main" val="510252667"/>
                    </a:ext>
                  </a:extLst>
                </a:gridCol>
                <a:gridCol w="529587">
                  <a:extLst>
                    <a:ext uri="{9D8B030D-6E8A-4147-A177-3AD203B41FA5}">
                      <a16:colId xmlns:a16="http://schemas.microsoft.com/office/drawing/2014/main" val="4170739222"/>
                    </a:ext>
                  </a:extLst>
                </a:gridCol>
              </a:tblGrid>
              <a:tr h="370840">
                <a:tc>
                  <a:txBody>
                    <a:bodyPr/>
                    <a:lstStyle/>
                    <a:p>
                      <a:r>
                        <a:rPr lang="en-GB" sz="1600" dirty="0">
                          <a:latin typeface="Manrope" pitchFamily="2" charset="0"/>
                        </a:rPr>
                        <a:t>Our programme team ensure that: </a:t>
                      </a:r>
                    </a:p>
                  </a:txBody>
                  <a:tcPr>
                    <a:solidFill>
                      <a:srgbClr val="A37AC1"/>
                    </a:solidFill>
                  </a:tcPr>
                </a:tc>
                <a:tc>
                  <a:txBody>
                    <a:bodyPr/>
                    <a:lstStyle/>
                    <a:p>
                      <a:r>
                        <a:rPr lang="en-GB" sz="1200" dirty="0">
                          <a:solidFill>
                            <a:schemeClr val="tx1"/>
                          </a:solidFill>
                          <a:latin typeface="Manrope" pitchFamily="2" charset="0"/>
                          <a:cs typeface="Mangal" panose="020B0502040204020203" pitchFamily="18" charset="0"/>
                        </a:rPr>
                        <a:t>Yes</a:t>
                      </a:r>
                    </a:p>
                  </a:txBody>
                  <a:tcPr>
                    <a:solidFill>
                      <a:srgbClr val="A37AC1"/>
                    </a:solidFill>
                  </a:tcPr>
                </a:tc>
                <a:tc>
                  <a:txBody>
                    <a:bodyPr/>
                    <a:lstStyle/>
                    <a:p>
                      <a:r>
                        <a:rPr lang="en-GB" sz="1150" dirty="0">
                          <a:solidFill>
                            <a:schemeClr val="tx1"/>
                          </a:solidFill>
                          <a:latin typeface="Manrope" pitchFamily="2" charset="0"/>
                          <a:cs typeface="Mangal" panose="020B0502040204020203" pitchFamily="18" charset="0"/>
                        </a:rPr>
                        <a:t>No</a:t>
                      </a:r>
                    </a:p>
                  </a:txBody>
                  <a:tcPr>
                    <a:solidFill>
                      <a:srgbClr val="A37AC1"/>
                    </a:solidFill>
                  </a:tcPr>
                </a:tc>
                <a:tc>
                  <a:txBody>
                    <a:bodyPr/>
                    <a:lstStyle/>
                    <a:p>
                      <a:r>
                        <a:rPr lang="en-GB" sz="1150" dirty="0">
                          <a:solidFill>
                            <a:schemeClr val="tx1"/>
                          </a:solidFill>
                          <a:latin typeface="Manrope" pitchFamily="2" charset="0"/>
                          <a:cs typeface="Mangal" panose="020B0502040204020203" pitchFamily="18" charset="0"/>
                        </a:rPr>
                        <a:t>Maybe</a:t>
                      </a:r>
                    </a:p>
                  </a:txBody>
                  <a:tcPr>
                    <a:solidFill>
                      <a:srgbClr val="A37AC1"/>
                    </a:solidFill>
                  </a:tcPr>
                </a:tc>
                <a:tc>
                  <a:txBody>
                    <a:bodyPr/>
                    <a:lstStyle/>
                    <a:p>
                      <a:r>
                        <a:rPr lang="en-GB" sz="1150" dirty="0">
                          <a:solidFill>
                            <a:schemeClr val="tx1"/>
                          </a:solidFill>
                          <a:latin typeface="Manrope" pitchFamily="2" charset="0"/>
                          <a:cs typeface="Mangal" panose="020B0502040204020203" pitchFamily="18" charset="0"/>
                        </a:rPr>
                        <a:t>N/A</a:t>
                      </a:r>
                    </a:p>
                  </a:txBody>
                  <a:tcPr>
                    <a:solidFill>
                      <a:srgbClr val="A37AC1"/>
                    </a:solidFill>
                  </a:tcPr>
                </a:tc>
                <a:extLst>
                  <a:ext uri="{0D108BD9-81ED-4DB2-BD59-A6C34878D82A}">
                    <a16:rowId xmlns:a16="http://schemas.microsoft.com/office/drawing/2014/main" val="3046688377"/>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u="none" strike="noStrike" dirty="0">
                          <a:solidFill>
                            <a:schemeClr val="tx1">
                              <a:lumMod val="95000"/>
                              <a:lumOff val="5000"/>
                            </a:schemeClr>
                          </a:solidFill>
                          <a:effectLst/>
                          <a:latin typeface="Manrope" pitchFamily="2" charset="0"/>
                        </a:rPr>
                        <a:t>I provide students with clear information about commonly used academic terminology, degree classifications and institutional conventions throughout their programme</a:t>
                      </a: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extLst>
                  <a:ext uri="{0D108BD9-81ED-4DB2-BD59-A6C34878D82A}">
                    <a16:rowId xmlns:a16="http://schemas.microsoft.com/office/drawing/2014/main" val="2894567918"/>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kern="1200" dirty="0">
                          <a:solidFill>
                            <a:schemeClr val="dk1"/>
                          </a:solidFill>
                          <a:effectLst/>
                          <a:latin typeface="Manrope" pitchFamily="2" charset="0"/>
                          <a:ea typeface="+mn-ea"/>
                          <a:cs typeface="+mn-cs"/>
                        </a:rPr>
                        <a:t>I systematically identify and support 'at risk' students that I am responsible for (e.g. those with low engagement), and refer students to professional services teams where appropriate</a:t>
                      </a:r>
                      <a:endParaRPr lang="en-GB" sz="1200" b="1" i="0" u="none" strike="noStrike" dirty="0">
                        <a:solidFill>
                          <a:schemeClr val="tx1">
                            <a:lumMod val="95000"/>
                            <a:lumOff val="5000"/>
                          </a:schemeClr>
                        </a:solidFill>
                        <a:effectLst/>
                        <a:latin typeface="Manrope" pitchFamily="2"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extLst>
                  <a:ext uri="{0D108BD9-81ED-4DB2-BD59-A6C34878D82A}">
                    <a16:rowId xmlns:a16="http://schemas.microsoft.com/office/drawing/2014/main" val="286442471"/>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kern="1200" dirty="0">
                          <a:solidFill>
                            <a:schemeClr val="dk1"/>
                          </a:solidFill>
                          <a:effectLst/>
                          <a:latin typeface="Manrope" pitchFamily="2" charset="0"/>
                          <a:ea typeface="+mn-ea"/>
                          <a:cs typeface="+mn-cs"/>
                        </a:rPr>
                        <a:t>I review individual academic progress of students I am responsible for (e.g. after exam boards), discuss this with students, and intervene where appropriate.</a:t>
                      </a:r>
                      <a:endParaRPr lang="en-GB" sz="1200" b="1" i="0" u="none" strike="noStrike" dirty="0">
                        <a:solidFill>
                          <a:schemeClr val="tx1">
                            <a:lumMod val="95000"/>
                            <a:lumOff val="5000"/>
                          </a:schemeClr>
                        </a:solidFill>
                        <a:effectLst/>
                        <a:latin typeface="Manrope" pitchFamily="2"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extLst>
                  <a:ext uri="{0D108BD9-81ED-4DB2-BD59-A6C34878D82A}">
                    <a16:rowId xmlns:a16="http://schemas.microsoft.com/office/drawing/2014/main" val="2643129286"/>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kern="1200" dirty="0">
                          <a:solidFill>
                            <a:schemeClr val="dk1"/>
                          </a:solidFill>
                          <a:effectLst/>
                          <a:latin typeface="Manrope" pitchFamily="2" charset="0"/>
                          <a:ea typeface="+mn-ea"/>
                          <a:cs typeface="+mn-cs"/>
                        </a:rPr>
                        <a:t>I embed or signpost towards structured tools and resources designed to encourage student self-management, self-belief, and aspiration where available</a:t>
                      </a:r>
                      <a:endParaRPr lang="en-GB" sz="1200" b="1" i="0" u="none" strike="noStrike" dirty="0">
                        <a:solidFill>
                          <a:schemeClr val="tx1">
                            <a:lumMod val="95000"/>
                            <a:lumOff val="5000"/>
                          </a:schemeClr>
                        </a:solidFill>
                        <a:effectLst/>
                        <a:latin typeface="Manrope" pitchFamily="2"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extLst>
                  <a:ext uri="{0D108BD9-81ED-4DB2-BD59-A6C34878D82A}">
                    <a16:rowId xmlns:a16="http://schemas.microsoft.com/office/drawing/2014/main" val="48296082"/>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kern="1200" dirty="0">
                          <a:solidFill>
                            <a:schemeClr val="dk1"/>
                          </a:solidFill>
                          <a:effectLst/>
                          <a:latin typeface="Manrope" pitchFamily="2" charset="0"/>
                          <a:ea typeface="+mn-ea"/>
                          <a:cs typeface="+mn-cs"/>
                        </a:rPr>
                        <a:t>I include diverse and successful alumni/career role models within my teaching</a:t>
                      </a:r>
                      <a:endParaRPr lang="en-GB" sz="1200" b="1" i="0" u="none" strike="noStrike" dirty="0">
                        <a:solidFill>
                          <a:schemeClr val="tx1">
                            <a:lumMod val="95000"/>
                            <a:lumOff val="5000"/>
                          </a:schemeClr>
                        </a:solidFill>
                        <a:effectLst/>
                        <a:latin typeface="Manrope" pitchFamily="2"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extLst>
                  <a:ext uri="{0D108BD9-81ED-4DB2-BD59-A6C34878D82A}">
                    <a16:rowId xmlns:a16="http://schemas.microsoft.com/office/drawing/2014/main" val="3688754998"/>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kern="1200" dirty="0">
                          <a:solidFill>
                            <a:schemeClr val="dk1"/>
                          </a:solidFill>
                          <a:effectLst/>
                          <a:latin typeface="Manrope" pitchFamily="2" charset="0"/>
                          <a:ea typeface="+mn-ea"/>
                          <a:cs typeface="+mn-cs"/>
                        </a:rPr>
                        <a:t>I embed careers guidance and related schemes in my teaching (e.g. entrepreneurship scheme, Employability awards), and relate these to personal ambitions of my students where possible</a:t>
                      </a:r>
                      <a:endParaRPr lang="en-GB" sz="1200" b="1" i="0" u="none" strike="noStrike" dirty="0">
                        <a:solidFill>
                          <a:schemeClr val="tx1">
                            <a:lumMod val="95000"/>
                            <a:lumOff val="5000"/>
                          </a:schemeClr>
                        </a:solidFill>
                        <a:effectLst/>
                        <a:latin typeface="Manrope" pitchFamily="2"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extLst>
                  <a:ext uri="{0D108BD9-81ED-4DB2-BD59-A6C34878D82A}">
                    <a16:rowId xmlns:a16="http://schemas.microsoft.com/office/drawing/2014/main" val="830293754"/>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kern="1200" dirty="0">
                          <a:solidFill>
                            <a:schemeClr val="dk1"/>
                          </a:solidFill>
                          <a:effectLst/>
                          <a:latin typeface="Manrope" pitchFamily="2" charset="0"/>
                          <a:ea typeface="+mn-ea"/>
                          <a:cs typeface="+mn-cs"/>
                        </a:rPr>
                        <a:t>Within my teaching, I embed opportunities for all students to work with employers, develop personal networks and reflect on self development and career goals</a:t>
                      </a:r>
                      <a:endParaRPr lang="en-GB" sz="1200" b="1" i="0" u="none" strike="noStrike" dirty="0">
                        <a:solidFill>
                          <a:schemeClr val="tx1">
                            <a:lumMod val="95000"/>
                            <a:lumOff val="5000"/>
                          </a:schemeClr>
                        </a:solidFill>
                        <a:effectLst/>
                        <a:latin typeface="Manrope" pitchFamily="2"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extLst>
                  <a:ext uri="{0D108BD9-81ED-4DB2-BD59-A6C34878D82A}">
                    <a16:rowId xmlns:a16="http://schemas.microsoft.com/office/drawing/2014/main" val="3347223107"/>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kern="1200" dirty="0">
                          <a:solidFill>
                            <a:schemeClr val="dk1"/>
                          </a:solidFill>
                          <a:effectLst/>
                          <a:latin typeface="Manrope" pitchFamily="2" charset="0"/>
                          <a:ea typeface="+mn-ea"/>
                          <a:cs typeface="+mn-cs"/>
                        </a:rPr>
                        <a:t>I offer placements and external opportunities that are designed to be inclusive, particularly for those with caring responsibilities, health conditions, financial constraints etc.</a:t>
                      </a:r>
                      <a:endParaRPr lang="en-GB" sz="1200" b="1" i="0" u="none" strike="noStrike" dirty="0">
                        <a:solidFill>
                          <a:schemeClr val="tx1">
                            <a:lumMod val="95000"/>
                            <a:lumOff val="5000"/>
                          </a:schemeClr>
                        </a:solidFill>
                        <a:effectLst/>
                        <a:latin typeface="Manrope" pitchFamily="2"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extLst>
                  <a:ext uri="{0D108BD9-81ED-4DB2-BD59-A6C34878D82A}">
                    <a16:rowId xmlns:a16="http://schemas.microsoft.com/office/drawing/2014/main" val="3480320104"/>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kern="1200" dirty="0">
                          <a:solidFill>
                            <a:schemeClr val="dk1"/>
                          </a:solidFill>
                          <a:effectLst/>
                          <a:latin typeface="Manrope" pitchFamily="2" charset="0"/>
                          <a:ea typeface="+mn-ea"/>
                          <a:cs typeface="+mn-cs"/>
                        </a:rPr>
                        <a:t>I support all of my students to access appropriate external mentorship programmes, networking and self-development opportunities</a:t>
                      </a:r>
                      <a:endParaRPr lang="en-GB" sz="1200" b="1" i="0" u="none" strike="noStrike" dirty="0">
                        <a:solidFill>
                          <a:schemeClr val="tx1">
                            <a:lumMod val="95000"/>
                            <a:lumOff val="5000"/>
                          </a:schemeClr>
                        </a:solidFill>
                        <a:effectLst/>
                        <a:latin typeface="Manrope" pitchFamily="2"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extLst>
                  <a:ext uri="{0D108BD9-81ED-4DB2-BD59-A6C34878D82A}">
                    <a16:rowId xmlns:a16="http://schemas.microsoft.com/office/drawing/2014/main" val="3510020598"/>
                  </a:ext>
                </a:extLst>
              </a:tr>
            </a:tbl>
          </a:graphicData>
        </a:graphic>
      </p:graphicFrame>
      <p:sp>
        <p:nvSpPr>
          <p:cNvPr id="3" name="object 3">
            <a:extLst>
              <a:ext uri="{FF2B5EF4-FFF2-40B4-BE49-F238E27FC236}">
                <a16:creationId xmlns:a16="http://schemas.microsoft.com/office/drawing/2014/main" id="{1C280CE5-FE1A-3BF2-901E-0A5513EF9B32}"/>
              </a:ext>
              <a:ext uri="{C183D7F6-B498-43B3-948B-1728B52AA6E4}">
                <adec:decorative xmlns:adec="http://schemas.microsoft.com/office/drawing/2017/decorative" val="1"/>
              </a:ext>
            </a:extLst>
          </p:cNvPr>
          <p:cNvSpPr/>
          <p:nvPr/>
        </p:nvSpPr>
        <p:spPr>
          <a:xfrm>
            <a:off x="5745559" y="174220"/>
            <a:ext cx="1731006" cy="666404"/>
          </a:xfrm>
          <a:custGeom>
            <a:avLst/>
            <a:gdLst/>
            <a:ahLst/>
            <a:cxnLst/>
            <a:rect l="l" t="t" r="r" b="b"/>
            <a:pathLst>
              <a:path w="3679190" h="614680">
                <a:moveTo>
                  <a:pt x="3408057" y="0"/>
                </a:moveTo>
                <a:lnTo>
                  <a:pt x="0" y="0"/>
                </a:lnTo>
                <a:lnTo>
                  <a:pt x="0" y="614540"/>
                </a:lnTo>
                <a:lnTo>
                  <a:pt x="3408057" y="614540"/>
                </a:lnTo>
                <a:lnTo>
                  <a:pt x="3679190" y="307263"/>
                </a:lnTo>
                <a:lnTo>
                  <a:pt x="3408057" y="0"/>
                </a:lnTo>
                <a:close/>
              </a:path>
            </a:pathLst>
          </a:custGeom>
          <a:solidFill>
            <a:srgbClr val="A37AC1"/>
          </a:solidFill>
          <a:ln>
            <a:noFill/>
          </a:ln>
          <a:effectLst/>
        </p:spPr>
        <p:txBody>
          <a:bodyPr wrap="square" lIns="0" tIns="0" rIns="0" bIns="0" rtlCol="0"/>
          <a:lstStyle/>
          <a:p>
            <a:endParaRPr dirty="0">
              <a:solidFill>
                <a:schemeClr val="bg1"/>
              </a:solidFill>
            </a:endParaRPr>
          </a:p>
        </p:txBody>
      </p:sp>
      <p:sp>
        <p:nvSpPr>
          <p:cNvPr id="7" name="object 7">
            <a:extLst>
              <a:ext uri="{FF2B5EF4-FFF2-40B4-BE49-F238E27FC236}">
                <a16:creationId xmlns:a16="http://schemas.microsoft.com/office/drawing/2014/main" id="{84F33394-7EAC-F7F6-8341-11F5A0578D1B}"/>
              </a:ext>
              <a:ext uri="{C183D7F6-B498-43B3-948B-1728B52AA6E4}">
                <adec:decorative xmlns:adec="http://schemas.microsoft.com/office/drawing/2017/decorative" val="1"/>
              </a:ext>
            </a:extLst>
          </p:cNvPr>
          <p:cNvSpPr/>
          <p:nvPr/>
        </p:nvSpPr>
        <p:spPr>
          <a:xfrm flipV="1">
            <a:off x="152385" y="6423927"/>
            <a:ext cx="11671018" cy="45719"/>
          </a:xfrm>
          <a:custGeom>
            <a:avLst/>
            <a:gdLst/>
            <a:ahLst/>
            <a:cxnLst/>
            <a:rect l="l" t="t" r="r" b="b"/>
            <a:pathLst>
              <a:path w="9777730">
                <a:moveTo>
                  <a:pt x="0" y="0"/>
                </a:moveTo>
                <a:lnTo>
                  <a:pt x="9777603" y="0"/>
                </a:lnTo>
              </a:path>
            </a:pathLst>
          </a:custGeom>
          <a:ln w="38100">
            <a:solidFill>
              <a:srgbClr val="A37AC1"/>
            </a:solidFill>
          </a:ln>
        </p:spPr>
        <p:txBody>
          <a:bodyPr wrap="square" lIns="0" tIns="0" rIns="0" bIns="0" rtlCol="0"/>
          <a:lstStyle/>
          <a:p>
            <a:endParaRPr/>
          </a:p>
        </p:txBody>
      </p:sp>
      <p:sp>
        <p:nvSpPr>
          <p:cNvPr id="8" name="TextBox 7">
            <a:extLst>
              <a:ext uri="{FF2B5EF4-FFF2-40B4-BE49-F238E27FC236}">
                <a16:creationId xmlns:a16="http://schemas.microsoft.com/office/drawing/2014/main" id="{0C647513-F5C9-95A7-7C69-2D7EEF381899}"/>
              </a:ext>
            </a:extLst>
          </p:cNvPr>
          <p:cNvSpPr txBox="1"/>
          <p:nvPr/>
        </p:nvSpPr>
        <p:spPr>
          <a:xfrm>
            <a:off x="9410140" y="6525157"/>
            <a:ext cx="2562447" cy="246221"/>
          </a:xfrm>
          <a:prstGeom prst="rect">
            <a:avLst/>
          </a:prstGeom>
          <a:noFill/>
        </p:spPr>
        <p:txBody>
          <a:bodyPr wrap="square">
            <a:spAutoFit/>
          </a:bodyPr>
          <a:lstStyle/>
          <a:p>
            <a:r>
              <a:rPr lang="en-GB" sz="1000" dirty="0">
                <a:solidFill>
                  <a:schemeClr val="tx1">
                    <a:lumMod val="95000"/>
                    <a:lumOff val="5000"/>
                  </a:schemeClr>
                </a:solidFill>
                <a:latin typeface="Manrope" pitchFamily="2" charset="0"/>
                <a:hlinkClick r:id="rId2">
                  <a:extLst>
                    <a:ext uri="{A12FA001-AC4F-418D-AE19-62706E023703}">
                      <ahyp:hlinkClr xmlns:ahyp="http://schemas.microsoft.com/office/drawing/2018/hyperlinkcolor" val="tx"/>
                    </a:ext>
                  </a:extLst>
                </a:hlinkClick>
              </a:rPr>
              <a:t>www.inclusiveeducationframework.info</a:t>
            </a:r>
            <a:endParaRPr lang="en-GB" sz="1000" dirty="0">
              <a:solidFill>
                <a:schemeClr val="tx1">
                  <a:lumMod val="95000"/>
                  <a:lumOff val="5000"/>
                </a:schemeClr>
              </a:solidFill>
              <a:latin typeface="Manrope" pitchFamily="2" charset="0"/>
            </a:endParaRPr>
          </a:p>
        </p:txBody>
      </p:sp>
      <p:sp>
        <p:nvSpPr>
          <p:cNvPr id="9" name="object 7">
            <a:extLst>
              <a:ext uri="{FF2B5EF4-FFF2-40B4-BE49-F238E27FC236}">
                <a16:creationId xmlns:a16="http://schemas.microsoft.com/office/drawing/2014/main" id="{B7C7193D-FACF-75C8-E2EC-FD32D6259E57}"/>
              </a:ext>
              <a:ext uri="{C183D7F6-B498-43B3-948B-1728B52AA6E4}">
                <adec:decorative xmlns:adec="http://schemas.microsoft.com/office/drawing/2017/decorative" val="1"/>
              </a:ext>
            </a:extLst>
          </p:cNvPr>
          <p:cNvSpPr/>
          <p:nvPr/>
        </p:nvSpPr>
        <p:spPr>
          <a:xfrm>
            <a:off x="152387" y="849207"/>
            <a:ext cx="11671018" cy="45719"/>
          </a:xfrm>
          <a:custGeom>
            <a:avLst/>
            <a:gdLst/>
            <a:ahLst/>
            <a:cxnLst/>
            <a:rect l="l" t="t" r="r" b="b"/>
            <a:pathLst>
              <a:path w="9777730">
                <a:moveTo>
                  <a:pt x="0" y="0"/>
                </a:moveTo>
                <a:lnTo>
                  <a:pt x="9777603" y="0"/>
                </a:lnTo>
              </a:path>
            </a:pathLst>
          </a:custGeom>
          <a:ln w="38100">
            <a:solidFill>
              <a:srgbClr val="A37AC1"/>
            </a:solidFill>
          </a:ln>
          <a:effectLst>
            <a:outerShdw blurRad="50800" dist="38100" dir="2700000" algn="tl" rotWithShape="0">
              <a:prstClr val="black">
                <a:alpha val="40000"/>
              </a:prstClr>
            </a:outerShdw>
          </a:effectLst>
        </p:spPr>
        <p:txBody>
          <a:bodyPr wrap="square" lIns="0" tIns="0" rIns="0" bIns="0" rtlCol="0"/>
          <a:lstStyle/>
          <a:p>
            <a:endParaRPr/>
          </a:p>
        </p:txBody>
      </p:sp>
      <p:sp>
        <p:nvSpPr>
          <p:cNvPr id="10" name="Title 5">
            <a:extLst>
              <a:ext uri="{FF2B5EF4-FFF2-40B4-BE49-F238E27FC236}">
                <a16:creationId xmlns:a16="http://schemas.microsoft.com/office/drawing/2014/main" id="{C2479D93-C06F-4A2E-A4C2-5F49F194F66D}"/>
              </a:ext>
            </a:extLst>
          </p:cNvPr>
          <p:cNvSpPr txBox="1">
            <a:spLocks noGrp="1"/>
          </p:cNvSpPr>
          <p:nvPr>
            <p:ph type="title" idx="4294967295"/>
          </p:nvPr>
        </p:nvSpPr>
        <p:spPr>
          <a:xfrm>
            <a:off x="152386" y="174220"/>
            <a:ext cx="7143764" cy="666404"/>
          </a:xfrm>
          <a:prstGeom prst="rect">
            <a:avLst/>
          </a:prstGeom>
          <a:solidFill>
            <a:srgbClr val="A37AC1"/>
          </a:solidFill>
          <a:ln w="12700" cap="flat" cmpd="sng" algn="ctr">
            <a:noFill/>
            <a:prstDash val="solid"/>
            <a:miter lim="800000"/>
          </a:ln>
          <a:effectLst/>
        </p:spPr>
        <p:style>
          <a:lnRef idx="2">
            <a:schemeClr val="dk1">
              <a:shade val="50000"/>
            </a:schemeClr>
          </a:lnRef>
          <a:fillRef idx="1">
            <a:schemeClr val="dk1"/>
          </a:fillRef>
          <a:effectRef idx="0">
            <a:schemeClr val="dk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lvl1pPr algn="l" defTabSz="914400" rtl="0" eaLnBrk="1" latinLnBrk="0" hangingPunct="1">
              <a:lnSpc>
                <a:spcPct val="90000"/>
              </a:lnSpc>
              <a:spcBef>
                <a:spcPct val="0"/>
              </a:spcBef>
              <a:buNone/>
              <a:defRPr sz="4400" b="1"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3200" b="1" i="0" u="none" strike="noStrike" kern="1200" cap="none" spc="0" normalizeH="0" baseline="0" noProof="0" dirty="0">
                <a:ln>
                  <a:noFill/>
                </a:ln>
                <a:solidFill>
                  <a:schemeClr val="lt1"/>
                </a:solidFill>
                <a:effectLst/>
                <a:uLnTx/>
                <a:uFillTx/>
                <a:latin typeface="Manrope" pitchFamily="2" charset="0"/>
                <a:ea typeface="+mn-ea"/>
                <a:cs typeface="+mn-cs"/>
              </a:rPr>
              <a:t>Pathways to Success: My Checklist</a:t>
            </a:r>
          </a:p>
        </p:txBody>
      </p:sp>
    </p:spTree>
    <p:extLst>
      <p:ext uri="{BB962C8B-B14F-4D97-AF65-F5344CB8AC3E}">
        <p14:creationId xmlns:p14="http://schemas.microsoft.com/office/powerpoint/2010/main" val="63598323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6">
            <a:extLst>
              <a:ext uri="{FF2B5EF4-FFF2-40B4-BE49-F238E27FC236}">
                <a16:creationId xmlns:a16="http://schemas.microsoft.com/office/drawing/2014/main" id="{452B38CA-FB4E-D2E2-A015-E99479730775}"/>
              </a:ext>
            </a:extLst>
          </p:cNvPr>
          <p:cNvGraphicFramePr>
            <a:graphicFrameLocks noGrp="1"/>
          </p:cNvGraphicFramePr>
          <p:nvPr>
            <p:extLst>
              <p:ext uri="{D42A27DB-BD31-4B8C-83A1-F6EECF244321}">
                <p14:modId xmlns:p14="http://schemas.microsoft.com/office/powerpoint/2010/main" val="2083721906"/>
              </p:ext>
            </p:extLst>
          </p:nvPr>
        </p:nvGraphicFramePr>
        <p:xfrm>
          <a:off x="152383" y="1030951"/>
          <a:ext cx="11671017" cy="4856480"/>
        </p:xfrm>
        <a:graphic>
          <a:graphicData uri="http://schemas.openxmlformats.org/drawingml/2006/table">
            <a:tbl>
              <a:tblPr firstRow="1" bandRow="1">
                <a:tableStyleId>{5C22544A-7EE6-4342-B048-85BDC9FD1C3A}</a:tableStyleId>
              </a:tblPr>
              <a:tblGrid>
                <a:gridCol w="9448817">
                  <a:extLst>
                    <a:ext uri="{9D8B030D-6E8A-4147-A177-3AD203B41FA5}">
                      <a16:colId xmlns:a16="http://schemas.microsoft.com/office/drawing/2014/main" val="3533308900"/>
                    </a:ext>
                  </a:extLst>
                </a:gridCol>
                <a:gridCol w="554477">
                  <a:extLst>
                    <a:ext uri="{9D8B030D-6E8A-4147-A177-3AD203B41FA5}">
                      <a16:colId xmlns:a16="http://schemas.microsoft.com/office/drawing/2014/main" val="930880074"/>
                    </a:ext>
                  </a:extLst>
                </a:gridCol>
                <a:gridCol w="437744">
                  <a:extLst>
                    <a:ext uri="{9D8B030D-6E8A-4147-A177-3AD203B41FA5}">
                      <a16:colId xmlns:a16="http://schemas.microsoft.com/office/drawing/2014/main" val="2595874476"/>
                    </a:ext>
                  </a:extLst>
                </a:gridCol>
                <a:gridCol w="700392">
                  <a:extLst>
                    <a:ext uri="{9D8B030D-6E8A-4147-A177-3AD203B41FA5}">
                      <a16:colId xmlns:a16="http://schemas.microsoft.com/office/drawing/2014/main" val="510252667"/>
                    </a:ext>
                  </a:extLst>
                </a:gridCol>
                <a:gridCol w="529587">
                  <a:extLst>
                    <a:ext uri="{9D8B030D-6E8A-4147-A177-3AD203B41FA5}">
                      <a16:colId xmlns:a16="http://schemas.microsoft.com/office/drawing/2014/main" val="4170739222"/>
                    </a:ext>
                  </a:extLst>
                </a:gridCol>
              </a:tblGrid>
              <a:tr h="370840">
                <a:tc>
                  <a:txBody>
                    <a:bodyPr/>
                    <a:lstStyle/>
                    <a:p>
                      <a:r>
                        <a:rPr lang="en-GB" sz="1600" dirty="0">
                          <a:latin typeface="Manrope" pitchFamily="2" charset="0"/>
                        </a:rPr>
                        <a:t>Our programme team ensure that: </a:t>
                      </a:r>
                    </a:p>
                  </a:txBody>
                  <a:tcPr>
                    <a:solidFill>
                      <a:srgbClr val="A37AC1"/>
                    </a:solidFill>
                  </a:tcPr>
                </a:tc>
                <a:tc>
                  <a:txBody>
                    <a:bodyPr/>
                    <a:lstStyle/>
                    <a:p>
                      <a:r>
                        <a:rPr lang="en-GB" sz="1150" dirty="0">
                          <a:solidFill>
                            <a:schemeClr val="tx1"/>
                          </a:solidFill>
                          <a:latin typeface="Manrope" pitchFamily="2" charset="0"/>
                          <a:cs typeface="Mangal" panose="020B0502040204020203" pitchFamily="18" charset="0"/>
                        </a:rPr>
                        <a:t>Yes</a:t>
                      </a:r>
                    </a:p>
                  </a:txBody>
                  <a:tcPr>
                    <a:solidFill>
                      <a:srgbClr val="A37AC1"/>
                    </a:solidFill>
                  </a:tcPr>
                </a:tc>
                <a:tc>
                  <a:txBody>
                    <a:bodyPr/>
                    <a:lstStyle/>
                    <a:p>
                      <a:r>
                        <a:rPr lang="en-GB" sz="1150" dirty="0">
                          <a:solidFill>
                            <a:schemeClr val="tx1"/>
                          </a:solidFill>
                          <a:latin typeface="Manrope" pitchFamily="2" charset="0"/>
                          <a:cs typeface="Mangal" panose="020B0502040204020203" pitchFamily="18" charset="0"/>
                        </a:rPr>
                        <a:t>No</a:t>
                      </a:r>
                    </a:p>
                  </a:txBody>
                  <a:tcPr>
                    <a:solidFill>
                      <a:srgbClr val="A37AC1"/>
                    </a:solidFill>
                  </a:tcPr>
                </a:tc>
                <a:tc>
                  <a:txBody>
                    <a:bodyPr/>
                    <a:lstStyle/>
                    <a:p>
                      <a:r>
                        <a:rPr lang="en-GB" sz="1150" dirty="0">
                          <a:solidFill>
                            <a:schemeClr val="tx1"/>
                          </a:solidFill>
                          <a:latin typeface="Manrope" pitchFamily="2" charset="0"/>
                          <a:cs typeface="Mangal" panose="020B0502040204020203" pitchFamily="18" charset="0"/>
                        </a:rPr>
                        <a:t>Maybe</a:t>
                      </a:r>
                    </a:p>
                  </a:txBody>
                  <a:tcPr>
                    <a:solidFill>
                      <a:srgbClr val="A37AC1"/>
                    </a:solidFill>
                  </a:tcPr>
                </a:tc>
                <a:tc>
                  <a:txBody>
                    <a:bodyPr/>
                    <a:lstStyle/>
                    <a:p>
                      <a:r>
                        <a:rPr lang="en-GB" sz="1150" dirty="0">
                          <a:solidFill>
                            <a:schemeClr val="tx1"/>
                          </a:solidFill>
                          <a:latin typeface="Manrope" pitchFamily="2" charset="0"/>
                          <a:cs typeface="Mangal" panose="020B0502040204020203" pitchFamily="18" charset="0"/>
                        </a:rPr>
                        <a:t>N/A</a:t>
                      </a:r>
                    </a:p>
                  </a:txBody>
                  <a:tcPr>
                    <a:solidFill>
                      <a:srgbClr val="A37AC1"/>
                    </a:solidFill>
                  </a:tcPr>
                </a:tc>
                <a:extLst>
                  <a:ext uri="{0D108BD9-81ED-4DB2-BD59-A6C34878D82A}">
                    <a16:rowId xmlns:a16="http://schemas.microsoft.com/office/drawing/2014/main" val="3046688377"/>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u="none" strike="noStrike" dirty="0">
                          <a:solidFill>
                            <a:schemeClr val="tx1">
                              <a:lumMod val="95000"/>
                              <a:lumOff val="5000"/>
                            </a:schemeClr>
                          </a:solidFill>
                          <a:effectLst/>
                          <a:latin typeface="Manrope" pitchFamily="2" charset="0"/>
                        </a:rPr>
                        <a:t>Our programme team provide our students with clear information about commonly used academic terminology, degree classifications and institutional conventions throughout their programme</a:t>
                      </a: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extLst>
                  <a:ext uri="{0D108BD9-81ED-4DB2-BD59-A6C34878D82A}">
                    <a16:rowId xmlns:a16="http://schemas.microsoft.com/office/drawing/2014/main" val="2894567918"/>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kern="1200" dirty="0">
                          <a:solidFill>
                            <a:schemeClr val="dk1"/>
                          </a:solidFill>
                          <a:effectLst/>
                          <a:latin typeface="Manrope" pitchFamily="2" charset="0"/>
                          <a:ea typeface="+mn-ea"/>
                          <a:cs typeface="+mn-cs"/>
                        </a:rPr>
                        <a:t>Our programme team systematically identify and support 'at risk' students (e.g. those with low engagement), and refer students to professional services teams where appropriate</a:t>
                      </a:r>
                      <a:endParaRPr lang="en-GB" sz="1200" b="1" i="0" u="none" strike="noStrike" dirty="0">
                        <a:solidFill>
                          <a:schemeClr val="tx1">
                            <a:lumMod val="95000"/>
                            <a:lumOff val="5000"/>
                          </a:schemeClr>
                        </a:solidFill>
                        <a:effectLst/>
                        <a:latin typeface="Manrope" pitchFamily="2"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extLst>
                  <a:ext uri="{0D108BD9-81ED-4DB2-BD59-A6C34878D82A}">
                    <a16:rowId xmlns:a16="http://schemas.microsoft.com/office/drawing/2014/main" val="286442471"/>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kern="1200" dirty="0">
                          <a:solidFill>
                            <a:schemeClr val="dk1"/>
                          </a:solidFill>
                          <a:effectLst/>
                          <a:latin typeface="Manrope" pitchFamily="2" charset="0"/>
                          <a:ea typeface="+mn-ea"/>
                          <a:cs typeface="+mn-cs"/>
                        </a:rPr>
                        <a:t>Our programme team review individual student academic progress (e.g. after exam boards), discuss this with students, and intervene where appropriate.</a:t>
                      </a:r>
                      <a:endParaRPr lang="en-GB" sz="1200" b="1" i="0" u="none" strike="noStrike" dirty="0">
                        <a:solidFill>
                          <a:schemeClr val="tx1">
                            <a:lumMod val="95000"/>
                            <a:lumOff val="5000"/>
                          </a:schemeClr>
                        </a:solidFill>
                        <a:effectLst/>
                        <a:latin typeface="Manrope" pitchFamily="2"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extLst>
                  <a:ext uri="{0D108BD9-81ED-4DB2-BD59-A6C34878D82A}">
                    <a16:rowId xmlns:a16="http://schemas.microsoft.com/office/drawing/2014/main" val="2643129286"/>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kern="1200" dirty="0">
                          <a:solidFill>
                            <a:schemeClr val="dk1"/>
                          </a:solidFill>
                          <a:effectLst/>
                          <a:latin typeface="Manrope" pitchFamily="2" charset="0"/>
                          <a:ea typeface="+mn-ea"/>
                          <a:cs typeface="+mn-cs"/>
                        </a:rPr>
                        <a:t>Our programme embeds or signposts towards structured tools and resources designed to encourage student self-management, self-belief, and aspiration where available</a:t>
                      </a:r>
                      <a:endParaRPr lang="en-GB" sz="1200" b="1" i="0" u="none" strike="noStrike" dirty="0">
                        <a:solidFill>
                          <a:schemeClr val="tx1">
                            <a:lumMod val="95000"/>
                            <a:lumOff val="5000"/>
                          </a:schemeClr>
                        </a:solidFill>
                        <a:effectLst/>
                        <a:latin typeface="Manrope" pitchFamily="2"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extLst>
                  <a:ext uri="{0D108BD9-81ED-4DB2-BD59-A6C34878D82A}">
                    <a16:rowId xmlns:a16="http://schemas.microsoft.com/office/drawing/2014/main" val="48296082"/>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kern="1200" dirty="0">
                          <a:solidFill>
                            <a:schemeClr val="dk1"/>
                          </a:solidFill>
                          <a:effectLst/>
                          <a:latin typeface="Manrope" pitchFamily="2" charset="0"/>
                          <a:ea typeface="+mn-ea"/>
                          <a:cs typeface="+mn-cs"/>
                        </a:rPr>
                        <a:t>We know how to signpost students to relevant support and personal development services within the university (e.g. academic skills support, dyslexia support, bereavement support)</a:t>
                      </a:r>
                      <a:endParaRPr lang="en-GB" sz="1200" b="1" i="0" u="none" strike="noStrike" dirty="0">
                        <a:solidFill>
                          <a:schemeClr val="tx1">
                            <a:lumMod val="95000"/>
                            <a:lumOff val="5000"/>
                          </a:schemeClr>
                        </a:solidFill>
                        <a:effectLst/>
                        <a:latin typeface="Manrope" pitchFamily="2"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extLst>
                  <a:ext uri="{0D108BD9-81ED-4DB2-BD59-A6C34878D82A}">
                    <a16:rowId xmlns:a16="http://schemas.microsoft.com/office/drawing/2014/main" val="3688754998"/>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kern="1200" dirty="0">
                          <a:solidFill>
                            <a:schemeClr val="dk1"/>
                          </a:solidFill>
                          <a:effectLst/>
                          <a:latin typeface="Manrope" pitchFamily="2" charset="0"/>
                          <a:ea typeface="+mn-ea"/>
                          <a:cs typeface="+mn-cs"/>
                        </a:rPr>
                        <a:t>Our programme embeds careers guidance and related schemes (e.g. entrepreneurship scheme, Employability award), and relates these to personal ambitions of our students where possible</a:t>
                      </a:r>
                      <a:endParaRPr lang="en-GB" sz="1200" b="1" i="0" u="none" strike="noStrike" dirty="0">
                        <a:solidFill>
                          <a:schemeClr val="tx1">
                            <a:lumMod val="95000"/>
                            <a:lumOff val="5000"/>
                          </a:schemeClr>
                        </a:solidFill>
                        <a:effectLst/>
                        <a:latin typeface="Manrope" pitchFamily="2"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extLst>
                  <a:ext uri="{0D108BD9-81ED-4DB2-BD59-A6C34878D82A}">
                    <a16:rowId xmlns:a16="http://schemas.microsoft.com/office/drawing/2014/main" val="830293754"/>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kern="1200" dirty="0">
                          <a:solidFill>
                            <a:schemeClr val="dk1"/>
                          </a:solidFill>
                          <a:effectLst/>
                          <a:latin typeface="Manrope" pitchFamily="2" charset="0"/>
                          <a:ea typeface="+mn-ea"/>
                          <a:cs typeface="+mn-cs"/>
                        </a:rPr>
                        <a:t>Our programme includes diverse and successful alumni/career role models in student facing materials</a:t>
                      </a:r>
                      <a:endParaRPr lang="en-GB" sz="1200" b="1" i="0" u="none" strike="noStrike" dirty="0">
                        <a:solidFill>
                          <a:schemeClr val="tx1">
                            <a:lumMod val="95000"/>
                            <a:lumOff val="5000"/>
                          </a:schemeClr>
                        </a:solidFill>
                        <a:effectLst/>
                        <a:latin typeface="Manrope" pitchFamily="2"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extLst>
                  <a:ext uri="{0D108BD9-81ED-4DB2-BD59-A6C34878D82A}">
                    <a16:rowId xmlns:a16="http://schemas.microsoft.com/office/drawing/2014/main" val="627231391"/>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kern="1200" dirty="0">
                          <a:solidFill>
                            <a:schemeClr val="dk1"/>
                          </a:solidFill>
                          <a:effectLst/>
                          <a:latin typeface="Manrope" pitchFamily="2" charset="0"/>
                          <a:ea typeface="+mn-ea"/>
                          <a:cs typeface="+mn-cs"/>
                        </a:rPr>
                        <a:t>Our programme embeds opportunities for all students to work with employers, develop personal networks and reflect on self development and career goals</a:t>
                      </a:r>
                      <a:endParaRPr lang="en-GB" sz="1200" b="1" i="0" u="none" strike="noStrike" dirty="0">
                        <a:solidFill>
                          <a:schemeClr val="tx1">
                            <a:lumMod val="95000"/>
                            <a:lumOff val="5000"/>
                          </a:schemeClr>
                        </a:solidFill>
                        <a:effectLst/>
                        <a:latin typeface="Manrope" pitchFamily="2"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extLst>
                  <a:ext uri="{0D108BD9-81ED-4DB2-BD59-A6C34878D82A}">
                    <a16:rowId xmlns:a16="http://schemas.microsoft.com/office/drawing/2014/main" val="3347223107"/>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kern="1200" dirty="0">
                          <a:solidFill>
                            <a:schemeClr val="dk1"/>
                          </a:solidFill>
                          <a:effectLst/>
                          <a:latin typeface="Manrope" pitchFamily="2" charset="0"/>
                          <a:ea typeface="+mn-ea"/>
                          <a:cs typeface="+mn-cs"/>
                        </a:rPr>
                        <a:t>We design placements and external opportunities on our programme to be inclusive, particularly for those with caring responsibilities, health conditions, financial constraints etc.</a:t>
                      </a:r>
                      <a:endParaRPr lang="en-GB" sz="1200" b="1" i="0" u="none" strike="noStrike" dirty="0">
                        <a:solidFill>
                          <a:schemeClr val="tx1">
                            <a:lumMod val="95000"/>
                            <a:lumOff val="5000"/>
                          </a:schemeClr>
                        </a:solidFill>
                        <a:effectLst/>
                        <a:latin typeface="Manrope" pitchFamily="2"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extLst>
                  <a:ext uri="{0D108BD9-81ED-4DB2-BD59-A6C34878D82A}">
                    <a16:rowId xmlns:a16="http://schemas.microsoft.com/office/drawing/2014/main" val="3480320104"/>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kern="1200" dirty="0">
                          <a:solidFill>
                            <a:schemeClr val="dk1"/>
                          </a:solidFill>
                          <a:effectLst/>
                          <a:latin typeface="Manrope" pitchFamily="2" charset="0"/>
                          <a:ea typeface="+mn-ea"/>
                          <a:cs typeface="+mn-cs"/>
                        </a:rPr>
                        <a:t>We support all our students to access appropriate external mentorship programmes, networking and self-development opportunities</a:t>
                      </a:r>
                      <a:endParaRPr lang="en-GB" sz="1200" b="1" i="0" u="none" strike="noStrike" dirty="0">
                        <a:solidFill>
                          <a:schemeClr val="tx1">
                            <a:lumMod val="95000"/>
                            <a:lumOff val="5000"/>
                          </a:schemeClr>
                        </a:solidFill>
                        <a:effectLst/>
                        <a:latin typeface="Manrope" pitchFamily="2"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extLst>
                  <a:ext uri="{0D108BD9-81ED-4DB2-BD59-A6C34878D82A}">
                    <a16:rowId xmlns:a16="http://schemas.microsoft.com/office/drawing/2014/main" val="3510020598"/>
                  </a:ext>
                </a:extLst>
              </a:tr>
            </a:tbl>
          </a:graphicData>
        </a:graphic>
      </p:graphicFrame>
      <p:sp>
        <p:nvSpPr>
          <p:cNvPr id="8" name="object 3">
            <a:extLst>
              <a:ext uri="{FF2B5EF4-FFF2-40B4-BE49-F238E27FC236}">
                <a16:creationId xmlns:a16="http://schemas.microsoft.com/office/drawing/2014/main" id="{2661637B-F360-27FC-A643-E7000BC5A79C}"/>
              </a:ext>
              <a:ext uri="{C183D7F6-B498-43B3-948B-1728B52AA6E4}">
                <adec:decorative xmlns:adec="http://schemas.microsoft.com/office/drawing/2017/decorative" val="1"/>
              </a:ext>
            </a:extLst>
          </p:cNvPr>
          <p:cNvSpPr/>
          <p:nvPr/>
        </p:nvSpPr>
        <p:spPr>
          <a:xfrm>
            <a:off x="8759060" y="174220"/>
            <a:ext cx="1731006" cy="666404"/>
          </a:xfrm>
          <a:custGeom>
            <a:avLst/>
            <a:gdLst/>
            <a:ahLst/>
            <a:cxnLst/>
            <a:rect l="l" t="t" r="r" b="b"/>
            <a:pathLst>
              <a:path w="3679190" h="614680">
                <a:moveTo>
                  <a:pt x="3408057" y="0"/>
                </a:moveTo>
                <a:lnTo>
                  <a:pt x="0" y="0"/>
                </a:lnTo>
                <a:lnTo>
                  <a:pt x="0" y="614540"/>
                </a:lnTo>
                <a:lnTo>
                  <a:pt x="3408057" y="614540"/>
                </a:lnTo>
                <a:lnTo>
                  <a:pt x="3679190" y="307263"/>
                </a:lnTo>
                <a:lnTo>
                  <a:pt x="3408057" y="0"/>
                </a:lnTo>
                <a:close/>
              </a:path>
            </a:pathLst>
          </a:custGeom>
          <a:solidFill>
            <a:srgbClr val="A37AC1"/>
          </a:solidFill>
          <a:ln>
            <a:noFill/>
          </a:ln>
          <a:effectLst/>
        </p:spPr>
        <p:txBody>
          <a:bodyPr wrap="square" lIns="0" tIns="0" rIns="0" bIns="0" rtlCol="0"/>
          <a:lstStyle/>
          <a:p>
            <a:endParaRPr dirty="0">
              <a:solidFill>
                <a:schemeClr val="bg1"/>
              </a:solidFill>
            </a:endParaRPr>
          </a:p>
        </p:txBody>
      </p:sp>
      <p:sp>
        <p:nvSpPr>
          <p:cNvPr id="9" name="object 7">
            <a:extLst>
              <a:ext uri="{FF2B5EF4-FFF2-40B4-BE49-F238E27FC236}">
                <a16:creationId xmlns:a16="http://schemas.microsoft.com/office/drawing/2014/main" id="{9DDA7733-6F9F-AABE-E83E-EF2C98E6B34C}"/>
              </a:ext>
              <a:ext uri="{C183D7F6-B498-43B3-948B-1728B52AA6E4}">
                <adec:decorative xmlns:adec="http://schemas.microsoft.com/office/drawing/2017/decorative" val="1"/>
              </a:ext>
            </a:extLst>
          </p:cNvPr>
          <p:cNvSpPr/>
          <p:nvPr/>
        </p:nvSpPr>
        <p:spPr>
          <a:xfrm flipV="1">
            <a:off x="152385" y="6423927"/>
            <a:ext cx="11671018" cy="45719"/>
          </a:xfrm>
          <a:custGeom>
            <a:avLst/>
            <a:gdLst/>
            <a:ahLst/>
            <a:cxnLst/>
            <a:rect l="l" t="t" r="r" b="b"/>
            <a:pathLst>
              <a:path w="9777730">
                <a:moveTo>
                  <a:pt x="0" y="0"/>
                </a:moveTo>
                <a:lnTo>
                  <a:pt x="9777603" y="0"/>
                </a:lnTo>
              </a:path>
            </a:pathLst>
          </a:custGeom>
          <a:ln w="38100">
            <a:solidFill>
              <a:srgbClr val="A37AC1"/>
            </a:solidFill>
          </a:ln>
        </p:spPr>
        <p:txBody>
          <a:bodyPr wrap="square" lIns="0" tIns="0" rIns="0" bIns="0" rtlCol="0"/>
          <a:lstStyle/>
          <a:p>
            <a:endParaRPr/>
          </a:p>
        </p:txBody>
      </p:sp>
      <p:sp>
        <p:nvSpPr>
          <p:cNvPr id="10" name="TextBox 9">
            <a:extLst>
              <a:ext uri="{FF2B5EF4-FFF2-40B4-BE49-F238E27FC236}">
                <a16:creationId xmlns:a16="http://schemas.microsoft.com/office/drawing/2014/main" id="{4ADE2F08-A2D6-4867-A753-41F115F12A06}"/>
              </a:ext>
            </a:extLst>
          </p:cNvPr>
          <p:cNvSpPr txBox="1"/>
          <p:nvPr/>
        </p:nvSpPr>
        <p:spPr>
          <a:xfrm>
            <a:off x="9410140" y="6525157"/>
            <a:ext cx="2562447" cy="246221"/>
          </a:xfrm>
          <a:prstGeom prst="rect">
            <a:avLst/>
          </a:prstGeom>
          <a:noFill/>
        </p:spPr>
        <p:txBody>
          <a:bodyPr wrap="square">
            <a:spAutoFit/>
          </a:bodyPr>
          <a:lstStyle/>
          <a:p>
            <a:r>
              <a:rPr lang="en-GB" sz="1000" dirty="0">
                <a:solidFill>
                  <a:schemeClr val="tx1">
                    <a:lumMod val="95000"/>
                    <a:lumOff val="5000"/>
                  </a:schemeClr>
                </a:solidFill>
                <a:latin typeface="Manrope" pitchFamily="2" charset="0"/>
                <a:hlinkClick r:id="rId2">
                  <a:extLst>
                    <a:ext uri="{A12FA001-AC4F-418D-AE19-62706E023703}">
                      <ahyp:hlinkClr xmlns:ahyp="http://schemas.microsoft.com/office/drawing/2018/hyperlinkcolor" val="tx"/>
                    </a:ext>
                  </a:extLst>
                </a:hlinkClick>
              </a:rPr>
              <a:t>www.inclusiveeducationframework.info</a:t>
            </a:r>
            <a:endParaRPr lang="en-GB" sz="1000" dirty="0">
              <a:solidFill>
                <a:schemeClr val="tx1">
                  <a:lumMod val="95000"/>
                  <a:lumOff val="5000"/>
                </a:schemeClr>
              </a:solidFill>
              <a:latin typeface="Manrope" pitchFamily="2" charset="0"/>
            </a:endParaRPr>
          </a:p>
        </p:txBody>
      </p:sp>
      <p:sp>
        <p:nvSpPr>
          <p:cNvPr id="11" name="object 7">
            <a:extLst>
              <a:ext uri="{FF2B5EF4-FFF2-40B4-BE49-F238E27FC236}">
                <a16:creationId xmlns:a16="http://schemas.microsoft.com/office/drawing/2014/main" id="{8B818A6F-3DA3-BCB7-E2A7-413AF58DE8A7}"/>
              </a:ext>
              <a:ext uri="{C183D7F6-B498-43B3-948B-1728B52AA6E4}">
                <adec:decorative xmlns:adec="http://schemas.microsoft.com/office/drawing/2017/decorative" val="1"/>
              </a:ext>
            </a:extLst>
          </p:cNvPr>
          <p:cNvSpPr/>
          <p:nvPr/>
        </p:nvSpPr>
        <p:spPr>
          <a:xfrm>
            <a:off x="152387" y="849207"/>
            <a:ext cx="11671018" cy="45719"/>
          </a:xfrm>
          <a:custGeom>
            <a:avLst/>
            <a:gdLst/>
            <a:ahLst/>
            <a:cxnLst/>
            <a:rect l="l" t="t" r="r" b="b"/>
            <a:pathLst>
              <a:path w="9777730">
                <a:moveTo>
                  <a:pt x="0" y="0"/>
                </a:moveTo>
                <a:lnTo>
                  <a:pt x="9777603" y="0"/>
                </a:lnTo>
              </a:path>
            </a:pathLst>
          </a:custGeom>
          <a:ln w="38100">
            <a:solidFill>
              <a:srgbClr val="A37AC1"/>
            </a:solidFill>
          </a:ln>
          <a:effectLst>
            <a:outerShdw blurRad="50800" dist="38100" dir="2700000" algn="tl" rotWithShape="0">
              <a:prstClr val="black">
                <a:alpha val="40000"/>
              </a:prstClr>
            </a:outerShdw>
          </a:effectLst>
        </p:spPr>
        <p:txBody>
          <a:bodyPr wrap="square" lIns="0" tIns="0" rIns="0" bIns="0" rtlCol="0"/>
          <a:lstStyle/>
          <a:p>
            <a:endParaRPr/>
          </a:p>
        </p:txBody>
      </p:sp>
      <p:sp>
        <p:nvSpPr>
          <p:cNvPr id="12" name="Title 5">
            <a:extLst>
              <a:ext uri="{FF2B5EF4-FFF2-40B4-BE49-F238E27FC236}">
                <a16:creationId xmlns:a16="http://schemas.microsoft.com/office/drawing/2014/main" id="{55F173C5-4A94-E9FB-0138-0E478F877216}"/>
              </a:ext>
            </a:extLst>
          </p:cNvPr>
          <p:cNvSpPr txBox="1">
            <a:spLocks noGrp="1"/>
          </p:cNvSpPr>
          <p:nvPr>
            <p:ph type="title" idx="4294967295"/>
          </p:nvPr>
        </p:nvSpPr>
        <p:spPr>
          <a:xfrm>
            <a:off x="152386" y="174220"/>
            <a:ext cx="10144139" cy="666404"/>
          </a:xfrm>
          <a:prstGeom prst="rect">
            <a:avLst/>
          </a:prstGeom>
          <a:solidFill>
            <a:srgbClr val="A37AC1"/>
          </a:solidFill>
          <a:ln w="12700" cap="flat" cmpd="sng" algn="ctr">
            <a:noFill/>
            <a:prstDash val="solid"/>
            <a:miter lim="800000"/>
          </a:ln>
          <a:effectLst/>
        </p:spPr>
        <p:style>
          <a:lnRef idx="2">
            <a:schemeClr val="dk1">
              <a:shade val="50000"/>
            </a:schemeClr>
          </a:lnRef>
          <a:fillRef idx="1">
            <a:schemeClr val="dk1"/>
          </a:fillRef>
          <a:effectRef idx="0">
            <a:schemeClr val="dk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lvl1pPr algn="l" defTabSz="914400" rtl="0" eaLnBrk="1" latinLnBrk="0" hangingPunct="1">
              <a:lnSpc>
                <a:spcPct val="90000"/>
              </a:lnSpc>
              <a:spcBef>
                <a:spcPct val="0"/>
              </a:spcBef>
              <a:buNone/>
              <a:defRPr sz="4400" b="1"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3200" b="1" i="0" u="none" strike="noStrike" kern="1200" cap="none" spc="0" normalizeH="0" baseline="0" noProof="0" dirty="0">
                <a:ln>
                  <a:noFill/>
                </a:ln>
                <a:solidFill>
                  <a:schemeClr val="lt1"/>
                </a:solidFill>
                <a:effectLst/>
                <a:uLnTx/>
                <a:uFillTx/>
                <a:latin typeface="Manrope" pitchFamily="2" charset="0"/>
                <a:ea typeface="+mn-ea"/>
                <a:cs typeface="+mn-cs"/>
              </a:rPr>
              <a:t>Pathways to Success: Programme Team Checklist</a:t>
            </a:r>
          </a:p>
        </p:txBody>
      </p:sp>
    </p:spTree>
    <p:extLst>
      <p:ext uri="{BB962C8B-B14F-4D97-AF65-F5344CB8AC3E}">
        <p14:creationId xmlns:p14="http://schemas.microsoft.com/office/powerpoint/2010/main" val="230994317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6">
            <a:extLst>
              <a:ext uri="{FF2B5EF4-FFF2-40B4-BE49-F238E27FC236}">
                <a16:creationId xmlns:a16="http://schemas.microsoft.com/office/drawing/2014/main" id="{452B38CA-FB4E-D2E2-A015-E99479730775}"/>
              </a:ext>
            </a:extLst>
          </p:cNvPr>
          <p:cNvGraphicFramePr>
            <a:graphicFrameLocks noGrp="1"/>
          </p:cNvGraphicFramePr>
          <p:nvPr>
            <p:extLst>
              <p:ext uri="{D42A27DB-BD31-4B8C-83A1-F6EECF244321}">
                <p14:modId xmlns:p14="http://schemas.microsoft.com/office/powerpoint/2010/main" val="1021232455"/>
              </p:ext>
            </p:extLst>
          </p:nvPr>
        </p:nvGraphicFramePr>
        <p:xfrm>
          <a:off x="152383" y="1030951"/>
          <a:ext cx="11671017" cy="4856480"/>
        </p:xfrm>
        <a:graphic>
          <a:graphicData uri="http://schemas.openxmlformats.org/drawingml/2006/table">
            <a:tbl>
              <a:tblPr firstRow="1" bandRow="1">
                <a:tableStyleId>{5C22544A-7EE6-4342-B048-85BDC9FD1C3A}</a:tableStyleId>
              </a:tblPr>
              <a:tblGrid>
                <a:gridCol w="9448817">
                  <a:extLst>
                    <a:ext uri="{9D8B030D-6E8A-4147-A177-3AD203B41FA5}">
                      <a16:colId xmlns:a16="http://schemas.microsoft.com/office/drawing/2014/main" val="3533308900"/>
                    </a:ext>
                  </a:extLst>
                </a:gridCol>
                <a:gridCol w="554477">
                  <a:extLst>
                    <a:ext uri="{9D8B030D-6E8A-4147-A177-3AD203B41FA5}">
                      <a16:colId xmlns:a16="http://schemas.microsoft.com/office/drawing/2014/main" val="930880074"/>
                    </a:ext>
                  </a:extLst>
                </a:gridCol>
                <a:gridCol w="437744">
                  <a:extLst>
                    <a:ext uri="{9D8B030D-6E8A-4147-A177-3AD203B41FA5}">
                      <a16:colId xmlns:a16="http://schemas.microsoft.com/office/drawing/2014/main" val="2595874476"/>
                    </a:ext>
                  </a:extLst>
                </a:gridCol>
                <a:gridCol w="700392">
                  <a:extLst>
                    <a:ext uri="{9D8B030D-6E8A-4147-A177-3AD203B41FA5}">
                      <a16:colId xmlns:a16="http://schemas.microsoft.com/office/drawing/2014/main" val="510252667"/>
                    </a:ext>
                  </a:extLst>
                </a:gridCol>
                <a:gridCol w="529587">
                  <a:extLst>
                    <a:ext uri="{9D8B030D-6E8A-4147-A177-3AD203B41FA5}">
                      <a16:colId xmlns:a16="http://schemas.microsoft.com/office/drawing/2014/main" val="4170739222"/>
                    </a:ext>
                  </a:extLst>
                </a:gridCol>
              </a:tblGrid>
              <a:tr h="370840">
                <a:tc>
                  <a:txBody>
                    <a:bodyPr/>
                    <a:lstStyle/>
                    <a:p>
                      <a:r>
                        <a:rPr lang="en-GB" sz="1600" dirty="0">
                          <a:latin typeface="Manrope" pitchFamily="2" charset="0"/>
                        </a:rPr>
                        <a:t>Our institution systems and processes ensure that:</a:t>
                      </a:r>
                    </a:p>
                  </a:txBody>
                  <a:tcPr>
                    <a:solidFill>
                      <a:srgbClr val="A37AC1"/>
                    </a:solidFill>
                  </a:tcPr>
                </a:tc>
                <a:tc>
                  <a:txBody>
                    <a:bodyPr/>
                    <a:lstStyle/>
                    <a:p>
                      <a:r>
                        <a:rPr lang="en-GB" sz="1150" dirty="0">
                          <a:solidFill>
                            <a:schemeClr val="tx1"/>
                          </a:solidFill>
                          <a:latin typeface="Manrope" pitchFamily="2" charset="0"/>
                          <a:cs typeface="Mangal" panose="020B0502040204020203" pitchFamily="18" charset="0"/>
                        </a:rPr>
                        <a:t>Yes</a:t>
                      </a:r>
                    </a:p>
                  </a:txBody>
                  <a:tcPr>
                    <a:solidFill>
                      <a:srgbClr val="A37AC1"/>
                    </a:solidFill>
                  </a:tcPr>
                </a:tc>
                <a:tc>
                  <a:txBody>
                    <a:bodyPr/>
                    <a:lstStyle/>
                    <a:p>
                      <a:r>
                        <a:rPr lang="en-GB" sz="1150" dirty="0">
                          <a:solidFill>
                            <a:schemeClr val="tx1"/>
                          </a:solidFill>
                          <a:latin typeface="Manrope" pitchFamily="2" charset="0"/>
                          <a:cs typeface="Mangal" panose="020B0502040204020203" pitchFamily="18" charset="0"/>
                        </a:rPr>
                        <a:t>No</a:t>
                      </a:r>
                    </a:p>
                  </a:txBody>
                  <a:tcPr>
                    <a:solidFill>
                      <a:srgbClr val="A37AC1"/>
                    </a:solidFill>
                  </a:tcPr>
                </a:tc>
                <a:tc>
                  <a:txBody>
                    <a:bodyPr/>
                    <a:lstStyle/>
                    <a:p>
                      <a:r>
                        <a:rPr lang="en-GB" sz="1150" dirty="0">
                          <a:solidFill>
                            <a:schemeClr val="tx1"/>
                          </a:solidFill>
                          <a:latin typeface="Manrope" pitchFamily="2" charset="0"/>
                          <a:cs typeface="Mangal" panose="020B0502040204020203" pitchFamily="18" charset="0"/>
                        </a:rPr>
                        <a:t>Maybe</a:t>
                      </a:r>
                    </a:p>
                  </a:txBody>
                  <a:tcPr>
                    <a:solidFill>
                      <a:srgbClr val="A37AC1"/>
                    </a:solidFill>
                  </a:tcPr>
                </a:tc>
                <a:tc>
                  <a:txBody>
                    <a:bodyPr/>
                    <a:lstStyle/>
                    <a:p>
                      <a:r>
                        <a:rPr lang="en-GB" sz="1150" dirty="0">
                          <a:solidFill>
                            <a:schemeClr val="tx1"/>
                          </a:solidFill>
                          <a:latin typeface="Manrope" pitchFamily="2" charset="0"/>
                          <a:cs typeface="Mangal" panose="020B0502040204020203" pitchFamily="18" charset="0"/>
                        </a:rPr>
                        <a:t>N/A</a:t>
                      </a:r>
                    </a:p>
                  </a:txBody>
                  <a:tcPr>
                    <a:solidFill>
                      <a:srgbClr val="A37AC1"/>
                    </a:solidFill>
                  </a:tcPr>
                </a:tc>
                <a:extLst>
                  <a:ext uri="{0D108BD9-81ED-4DB2-BD59-A6C34878D82A}">
                    <a16:rowId xmlns:a16="http://schemas.microsoft.com/office/drawing/2014/main" val="3046688377"/>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u="none" strike="noStrike" dirty="0">
                          <a:solidFill>
                            <a:schemeClr val="tx1">
                              <a:lumMod val="95000"/>
                              <a:lumOff val="5000"/>
                            </a:schemeClr>
                          </a:solidFill>
                          <a:effectLst/>
                          <a:latin typeface="Manrope" pitchFamily="2" charset="0"/>
                        </a:rPr>
                        <a:t>Students are provided with clear information about commonly used academic terminology, degree classifications and institutional conventions throughout their programme</a:t>
                      </a: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extLst>
                  <a:ext uri="{0D108BD9-81ED-4DB2-BD59-A6C34878D82A}">
                    <a16:rowId xmlns:a16="http://schemas.microsoft.com/office/drawing/2014/main" val="2894567918"/>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kern="1200" dirty="0">
                          <a:solidFill>
                            <a:schemeClr val="dk1"/>
                          </a:solidFill>
                          <a:effectLst/>
                          <a:latin typeface="Manrope" pitchFamily="2" charset="0"/>
                          <a:ea typeface="+mn-ea"/>
                          <a:cs typeface="+mn-cs"/>
                        </a:rPr>
                        <a:t>'At risk' students are systematically identify and supported (e.g. those with low engagement), and the institution provides resources for effective intervention by academic and professional services teams</a:t>
                      </a:r>
                      <a:endParaRPr lang="en-GB" sz="1200" b="1" i="0" u="none" strike="noStrike" dirty="0">
                        <a:solidFill>
                          <a:schemeClr val="tx1">
                            <a:lumMod val="95000"/>
                            <a:lumOff val="5000"/>
                          </a:schemeClr>
                        </a:solidFill>
                        <a:effectLst/>
                        <a:latin typeface="Manrope" pitchFamily="2"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extLst>
                  <a:ext uri="{0D108BD9-81ED-4DB2-BD59-A6C34878D82A}">
                    <a16:rowId xmlns:a16="http://schemas.microsoft.com/office/drawing/2014/main" val="286442471"/>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kern="1200" dirty="0">
                          <a:solidFill>
                            <a:schemeClr val="dk1"/>
                          </a:solidFill>
                          <a:effectLst/>
                          <a:latin typeface="Manrope" pitchFamily="2" charset="0"/>
                          <a:ea typeface="+mn-ea"/>
                          <a:cs typeface="+mn-cs"/>
                        </a:rPr>
                        <a:t>Individual student academic progress is regularly reviewed (e.g. after exam boards) and the institution provides resources and support for staff to intervene where appropriate</a:t>
                      </a:r>
                      <a:endParaRPr lang="en-GB" sz="1200" b="1" i="0" u="none" strike="noStrike" dirty="0">
                        <a:solidFill>
                          <a:schemeClr val="tx1">
                            <a:lumMod val="95000"/>
                            <a:lumOff val="5000"/>
                          </a:schemeClr>
                        </a:solidFill>
                        <a:effectLst/>
                        <a:latin typeface="Manrope" pitchFamily="2"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extLst>
                  <a:ext uri="{0D108BD9-81ED-4DB2-BD59-A6C34878D82A}">
                    <a16:rowId xmlns:a16="http://schemas.microsoft.com/office/drawing/2014/main" val="2643129286"/>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kern="1200" dirty="0">
                          <a:solidFill>
                            <a:schemeClr val="dk1"/>
                          </a:solidFill>
                          <a:effectLst/>
                          <a:latin typeface="Manrope" pitchFamily="2" charset="0"/>
                          <a:ea typeface="+mn-ea"/>
                          <a:cs typeface="+mn-cs"/>
                        </a:rPr>
                        <a:t>The institution provides structured tools and resources designed to encourage student self-management, self-belief, and aspiration, and supports staff to embed these within programmes</a:t>
                      </a:r>
                      <a:endParaRPr lang="en-GB" sz="1200" b="1" i="0" u="none" strike="noStrike" dirty="0">
                        <a:solidFill>
                          <a:schemeClr val="tx1">
                            <a:lumMod val="95000"/>
                            <a:lumOff val="5000"/>
                          </a:schemeClr>
                        </a:solidFill>
                        <a:effectLst/>
                        <a:latin typeface="Manrope" pitchFamily="2"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extLst>
                  <a:ext uri="{0D108BD9-81ED-4DB2-BD59-A6C34878D82A}">
                    <a16:rowId xmlns:a16="http://schemas.microsoft.com/office/drawing/2014/main" val="48296082"/>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kern="1200" dirty="0">
                          <a:solidFill>
                            <a:schemeClr val="dk1"/>
                          </a:solidFill>
                          <a:effectLst/>
                          <a:latin typeface="Manrope" pitchFamily="2" charset="0"/>
                          <a:ea typeface="+mn-ea"/>
                          <a:cs typeface="+mn-cs"/>
                        </a:rPr>
                        <a:t>The institution provides relevant support and personal development services (e.g. academic skills support, dyslexia support, bereavement support), and supports staff in signposting students to them</a:t>
                      </a:r>
                      <a:endParaRPr lang="en-GB" sz="1200" b="1" i="0" u="none" strike="noStrike" dirty="0">
                        <a:solidFill>
                          <a:schemeClr val="tx1">
                            <a:lumMod val="95000"/>
                            <a:lumOff val="5000"/>
                          </a:schemeClr>
                        </a:solidFill>
                        <a:effectLst/>
                        <a:latin typeface="Manrope" pitchFamily="2"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extLst>
                  <a:ext uri="{0D108BD9-81ED-4DB2-BD59-A6C34878D82A}">
                    <a16:rowId xmlns:a16="http://schemas.microsoft.com/office/drawing/2014/main" val="3688754998"/>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kern="1200" dirty="0">
                          <a:solidFill>
                            <a:schemeClr val="dk1"/>
                          </a:solidFill>
                          <a:effectLst/>
                          <a:latin typeface="Manrope" pitchFamily="2" charset="0"/>
                          <a:ea typeface="+mn-ea"/>
                          <a:cs typeface="+mn-cs"/>
                        </a:rPr>
                        <a:t>The institution provides careers guidance and related schemes (e.g. entrepreneurship scheme, Employability award), and supports staff in relating these to the personal ambitions of students where possible</a:t>
                      </a:r>
                      <a:endParaRPr lang="en-GB" sz="1200" b="1" i="0" u="none" strike="noStrike" dirty="0">
                        <a:solidFill>
                          <a:schemeClr val="tx1">
                            <a:lumMod val="95000"/>
                            <a:lumOff val="5000"/>
                          </a:schemeClr>
                        </a:solidFill>
                        <a:effectLst/>
                        <a:latin typeface="Manrope" pitchFamily="2"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extLst>
                  <a:ext uri="{0D108BD9-81ED-4DB2-BD59-A6C34878D82A}">
                    <a16:rowId xmlns:a16="http://schemas.microsoft.com/office/drawing/2014/main" val="830293754"/>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kern="1200" dirty="0">
                          <a:solidFill>
                            <a:schemeClr val="dk1"/>
                          </a:solidFill>
                          <a:effectLst/>
                          <a:latin typeface="Manrope" pitchFamily="2" charset="0"/>
                          <a:ea typeface="+mn-ea"/>
                          <a:cs typeface="+mn-cs"/>
                        </a:rPr>
                        <a:t>The institution develops student facing materials that demonstrate inclusivity and success (e.g. diverse and successful alumni/career role models), and supports staff to embed these within their programmes</a:t>
                      </a:r>
                      <a:endParaRPr lang="en-GB" sz="1200" b="1" i="0" u="none" strike="noStrike" dirty="0">
                        <a:solidFill>
                          <a:schemeClr val="tx1">
                            <a:lumMod val="95000"/>
                            <a:lumOff val="5000"/>
                          </a:schemeClr>
                        </a:solidFill>
                        <a:effectLst/>
                        <a:latin typeface="Manrope" pitchFamily="2"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extLst>
                  <a:ext uri="{0D108BD9-81ED-4DB2-BD59-A6C34878D82A}">
                    <a16:rowId xmlns:a16="http://schemas.microsoft.com/office/drawing/2014/main" val="627231391"/>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kern="1200" dirty="0">
                          <a:solidFill>
                            <a:schemeClr val="dk1"/>
                          </a:solidFill>
                          <a:effectLst/>
                          <a:latin typeface="Manrope" pitchFamily="2" charset="0"/>
                          <a:ea typeface="+mn-ea"/>
                          <a:cs typeface="+mn-cs"/>
                        </a:rPr>
                        <a:t>Programmes are designed to embed opportunities for all students to work with employers, develop personal networks and reflect on self development and career goals</a:t>
                      </a:r>
                      <a:endParaRPr lang="en-GB" sz="1200" b="1" i="0" u="none" strike="noStrike" dirty="0">
                        <a:solidFill>
                          <a:schemeClr val="tx1">
                            <a:lumMod val="95000"/>
                            <a:lumOff val="5000"/>
                          </a:schemeClr>
                        </a:solidFill>
                        <a:effectLst/>
                        <a:latin typeface="Manrope" pitchFamily="2"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extLst>
                  <a:ext uri="{0D108BD9-81ED-4DB2-BD59-A6C34878D82A}">
                    <a16:rowId xmlns:a16="http://schemas.microsoft.com/office/drawing/2014/main" val="3347223107"/>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kern="1200" dirty="0">
                          <a:solidFill>
                            <a:schemeClr val="dk1"/>
                          </a:solidFill>
                          <a:effectLst/>
                          <a:latin typeface="Manrope" pitchFamily="2" charset="0"/>
                          <a:ea typeface="+mn-ea"/>
                          <a:cs typeface="+mn-cs"/>
                        </a:rPr>
                        <a:t>Programme placements and external opportunities are designed to be inclusive, particularly for those with caring responsibilities, health conditions, financial constraints etc</a:t>
                      </a:r>
                      <a:endParaRPr lang="en-GB" sz="1200" b="1" i="0" u="none" strike="noStrike" dirty="0">
                        <a:solidFill>
                          <a:schemeClr val="tx1">
                            <a:lumMod val="95000"/>
                            <a:lumOff val="5000"/>
                          </a:schemeClr>
                        </a:solidFill>
                        <a:effectLst/>
                        <a:latin typeface="Manrope" pitchFamily="2"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extLst>
                  <a:ext uri="{0D108BD9-81ED-4DB2-BD59-A6C34878D82A}">
                    <a16:rowId xmlns:a16="http://schemas.microsoft.com/office/drawing/2014/main" val="3480320104"/>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kern="1200" dirty="0">
                          <a:solidFill>
                            <a:schemeClr val="dk1"/>
                          </a:solidFill>
                          <a:effectLst/>
                          <a:latin typeface="Manrope" pitchFamily="2" charset="0"/>
                          <a:ea typeface="+mn-ea"/>
                          <a:cs typeface="+mn-cs"/>
                        </a:rPr>
                        <a:t>Students are supported to access appropriate external mentorship programmes, networking and self-development opportunities</a:t>
                      </a:r>
                      <a:endParaRPr lang="en-GB" sz="1200" b="1" i="0" u="none" strike="noStrike" dirty="0">
                        <a:solidFill>
                          <a:schemeClr val="tx1">
                            <a:lumMod val="95000"/>
                            <a:lumOff val="5000"/>
                          </a:schemeClr>
                        </a:solidFill>
                        <a:effectLst/>
                        <a:latin typeface="Manrope" pitchFamily="2"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extLst>
                  <a:ext uri="{0D108BD9-81ED-4DB2-BD59-A6C34878D82A}">
                    <a16:rowId xmlns:a16="http://schemas.microsoft.com/office/drawing/2014/main" val="3510020598"/>
                  </a:ext>
                </a:extLst>
              </a:tr>
            </a:tbl>
          </a:graphicData>
        </a:graphic>
      </p:graphicFrame>
      <p:sp>
        <p:nvSpPr>
          <p:cNvPr id="3" name="object 3">
            <a:extLst>
              <a:ext uri="{FF2B5EF4-FFF2-40B4-BE49-F238E27FC236}">
                <a16:creationId xmlns:a16="http://schemas.microsoft.com/office/drawing/2014/main" id="{2964F356-AC3B-953A-AF25-4A1E2D676DDB}"/>
              </a:ext>
              <a:ext uri="{C183D7F6-B498-43B3-948B-1728B52AA6E4}">
                <adec:decorative xmlns:adec="http://schemas.microsoft.com/office/drawing/2017/decorative" val="1"/>
              </a:ext>
            </a:extLst>
          </p:cNvPr>
          <p:cNvSpPr/>
          <p:nvPr/>
        </p:nvSpPr>
        <p:spPr>
          <a:xfrm>
            <a:off x="7980310" y="174220"/>
            <a:ext cx="1731006" cy="666404"/>
          </a:xfrm>
          <a:custGeom>
            <a:avLst/>
            <a:gdLst/>
            <a:ahLst/>
            <a:cxnLst/>
            <a:rect l="l" t="t" r="r" b="b"/>
            <a:pathLst>
              <a:path w="3679190" h="614680">
                <a:moveTo>
                  <a:pt x="3408057" y="0"/>
                </a:moveTo>
                <a:lnTo>
                  <a:pt x="0" y="0"/>
                </a:lnTo>
                <a:lnTo>
                  <a:pt x="0" y="614540"/>
                </a:lnTo>
                <a:lnTo>
                  <a:pt x="3408057" y="614540"/>
                </a:lnTo>
                <a:lnTo>
                  <a:pt x="3679190" y="307263"/>
                </a:lnTo>
                <a:lnTo>
                  <a:pt x="3408057" y="0"/>
                </a:lnTo>
                <a:close/>
              </a:path>
            </a:pathLst>
          </a:custGeom>
          <a:solidFill>
            <a:srgbClr val="A37AC1"/>
          </a:solidFill>
          <a:ln>
            <a:noFill/>
          </a:ln>
          <a:effectLst/>
        </p:spPr>
        <p:txBody>
          <a:bodyPr wrap="square" lIns="0" tIns="0" rIns="0" bIns="0" rtlCol="0"/>
          <a:lstStyle/>
          <a:p>
            <a:endParaRPr dirty="0">
              <a:solidFill>
                <a:schemeClr val="bg1"/>
              </a:solidFill>
            </a:endParaRPr>
          </a:p>
        </p:txBody>
      </p:sp>
      <p:sp>
        <p:nvSpPr>
          <p:cNvPr id="7" name="object 7">
            <a:extLst>
              <a:ext uri="{FF2B5EF4-FFF2-40B4-BE49-F238E27FC236}">
                <a16:creationId xmlns:a16="http://schemas.microsoft.com/office/drawing/2014/main" id="{E17F1707-32BE-00C5-9116-F4565A644A0A}"/>
              </a:ext>
              <a:ext uri="{C183D7F6-B498-43B3-948B-1728B52AA6E4}">
                <adec:decorative xmlns:adec="http://schemas.microsoft.com/office/drawing/2017/decorative" val="1"/>
              </a:ext>
            </a:extLst>
          </p:cNvPr>
          <p:cNvSpPr/>
          <p:nvPr/>
        </p:nvSpPr>
        <p:spPr>
          <a:xfrm flipV="1">
            <a:off x="152385" y="6423927"/>
            <a:ext cx="11671018" cy="45719"/>
          </a:xfrm>
          <a:custGeom>
            <a:avLst/>
            <a:gdLst/>
            <a:ahLst/>
            <a:cxnLst/>
            <a:rect l="l" t="t" r="r" b="b"/>
            <a:pathLst>
              <a:path w="9777730">
                <a:moveTo>
                  <a:pt x="0" y="0"/>
                </a:moveTo>
                <a:lnTo>
                  <a:pt x="9777603" y="0"/>
                </a:lnTo>
              </a:path>
            </a:pathLst>
          </a:custGeom>
          <a:ln w="38100">
            <a:solidFill>
              <a:srgbClr val="A37AC1"/>
            </a:solidFill>
          </a:ln>
        </p:spPr>
        <p:txBody>
          <a:bodyPr wrap="square" lIns="0" tIns="0" rIns="0" bIns="0" rtlCol="0"/>
          <a:lstStyle/>
          <a:p>
            <a:endParaRPr/>
          </a:p>
        </p:txBody>
      </p:sp>
      <p:sp>
        <p:nvSpPr>
          <p:cNvPr id="8" name="TextBox 7">
            <a:extLst>
              <a:ext uri="{FF2B5EF4-FFF2-40B4-BE49-F238E27FC236}">
                <a16:creationId xmlns:a16="http://schemas.microsoft.com/office/drawing/2014/main" id="{F765069C-EA63-123B-7037-CB5C0A651213}"/>
              </a:ext>
            </a:extLst>
          </p:cNvPr>
          <p:cNvSpPr txBox="1"/>
          <p:nvPr/>
        </p:nvSpPr>
        <p:spPr>
          <a:xfrm>
            <a:off x="9410140" y="6525157"/>
            <a:ext cx="2562447" cy="246221"/>
          </a:xfrm>
          <a:prstGeom prst="rect">
            <a:avLst/>
          </a:prstGeom>
          <a:noFill/>
        </p:spPr>
        <p:txBody>
          <a:bodyPr wrap="square">
            <a:spAutoFit/>
          </a:bodyPr>
          <a:lstStyle/>
          <a:p>
            <a:r>
              <a:rPr lang="en-GB" sz="1000" dirty="0">
                <a:solidFill>
                  <a:schemeClr val="tx1">
                    <a:lumMod val="95000"/>
                    <a:lumOff val="5000"/>
                  </a:schemeClr>
                </a:solidFill>
                <a:latin typeface="Manrope" pitchFamily="2" charset="0"/>
                <a:hlinkClick r:id="rId2">
                  <a:extLst>
                    <a:ext uri="{A12FA001-AC4F-418D-AE19-62706E023703}">
                      <ahyp:hlinkClr xmlns:ahyp="http://schemas.microsoft.com/office/drawing/2018/hyperlinkcolor" val="tx"/>
                    </a:ext>
                  </a:extLst>
                </a:hlinkClick>
              </a:rPr>
              <a:t>www.inclusiveeducationframework.info</a:t>
            </a:r>
            <a:endParaRPr lang="en-GB" sz="1000" dirty="0">
              <a:solidFill>
                <a:schemeClr val="tx1">
                  <a:lumMod val="95000"/>
                  <a:lumOff val="5000"/>
                </a:schemeClr>
              </a:solidFill>
              <a:latin typeface="Manrope" pitchFamily="2" charset="0"/>
            </a:endParaRPr>
          </a:p>
        </p:txBody>
      </p:sp>
      <p:sp>
        <p:nvSpPr>
          <p:cNvPr id="9" name="object 7">
            <a:extLst>
              <a:ext uri="{FF2B5EF4-FFF2-40B4-BE49-F238E27FC236}">
                <a16:creationId xmlns:a16="http://schemas.microsoft.com/office/drawing/2014/main" id="{B5ACE570-6BC1-F80F-8C40-727D39B33F5C}"/>
              </a:ext>
              <a:ext uri="{C183D7F6-B498-43B3-948B-1728B52AA6E4}">
                <adec:decorative xmlns:adec="http://schemas.microsoft.com/office/drawing/2017/decorative" val="1"/>
              </a:ext>
            </a:extLst>
          </p:cNvPr>
          <p:cNvSpPr/>
          <p:nvPr/>
        </p:nvSpPr>
        <p:spPr>
          <a:xfrm>
            <a:off x="152387" y="849207"/>
            <a:ext cx="11671018" cy="45719"/>
          </a:xfrm>
          <a:custGeom>
            <a:avLst/>
            <a:gdLst/>
            <a:ahLst/>
            <a:cxnLst/>
            <a:rect l="l" t="t" r="r" b="b"/>
            <a:pathLst>
              <a:path w="9777730">
                <a:moveTo>
                  <a:pt x="0" y="0"/>
                </a:moveTo>
                <a:lnTo>
                  <a:pt x="9777603" y="0"/>
                </a:lnTo>
              </a:path>
            </a:pathLst>
          </a:custGeom>
          <a:ln w="38100">
            <a:solidFill>
              <a:srgbClr val="A37AC1"/>
            </a:solidFill>
          </a:ln>
          <a:effectLst>
            <a:outerShdw blurRad="50800" dist="38100" dir="2700000" algn="tl" rotWithShape="0">
              <a:prstClr val="black">
                <a:alpha val="40000"/>
              </a:prstClr>
            </a:outerShdw>
          </a:effectLst>
        </p:spPr>
        <p:txBody>
          <a:bodyPr wrap="square" lIns="0" tIns="0" rIns="0" bIns="0" rtlCol="0"/>
          <a:lstStyle/>
          <a:p>
            <a:endParaRPr/>
          </a:p>
        </p:txBody>
      </p:sp>
      <p:sp>
        <p:nvSpPr>
          <p:cNvPr id="10" name="Title 5">
            <a:extLst>
              <a:ext uri="{FF2B5EF4-FFF2-40B4-BE49-F238E27FC236}">
                <a16:creationId xmlns:a16="http://schemas.microsoft.com/office/drawing/2014/main" id="{7550BFC3-9C77-18AA-E8B7-1322C656C074}"/>
              </a:ext>
            </a:extLst>
          </p:cNvPr>
          <p:cNvSpPr txBox="1">
            <a:spLocks noGrp="1"/>
          </p:cNvSpPr>
          <p:nvPr>
            <p:ph type="title" idx="4294967295"/>
          </p:nvPr>
        </p:nvSpPr>
        <p:spPr>
          <a:xfrm>
            <a:off x="152386" y="174220"/>
            <a:ext cx="9391664" cy="666404"/>
          </a:xfrm>
          <a:prstGeom prst="rect">
            <a:avLst/>
          </a:prstGeom>
          <a:solidFill>
            <a:srgbClr val="A37AC1"/>
          </a:solidFill>
          <a:ln w="12700" cap="flat" cmpd="sng" algn="ctr">
            <a:noFill/>
            <a:prstDash val="solid"/>
            <a:miter lim="800000"/>
          </a:ln>
          <a:effectLst/>
        </p:spPr>
        <p:style>
          <a:lnRef idx="2">
            <a:schemeClr val="dk1">
              <a:shade val="50000"/>
            </a:schemeClr>
          </a:lnRef>
          <a:fillRef idx="1">
            <a:schemeClr val="dk1"/>
          </a:fillRef>
          <a:effectRef idx="0">
            <a:schemeClr val="dk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lvl1pPr algn="l" defTabSz="914400" rtl="0" eaLnBrk="1" latinLnBrk="0" hangingPunct="1">
              <a:lnSpc>
                <a:spcPct val="90000"/>
              </a:lnSpc>
              <a:spcBef>
                <a:spcPct val="0"/>
              </a:spcBef>
              <a:buNone/>
              <a:defRPr sz="4400" b="1"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3200" b="1" i="0" u="none" strike="noStrike" kern="1200" cap="none" spc="0" normalizeH="0" baseline="0" noProof="0" dirty="0">
                <a:ln>
                  <a:noFill/>
                </a:ln>
                <a:solidFill>
                  <a:schemeClr val="lt1"/>
                </a:solidFill>
                <a:effectLst/>
                <a:uLnTx/>
                <a:uFillTx/>
                <a:latin typeface="Manrope" pitchFamily="2" charset="0"/>
                <a:ea typeface="+mn-ea"/>
                <a:cs typeface="+mn-cs"/>
              </a:rPr>
              <a:t>Pathways to Success: Senior Leader Checklist</a:t>
            </a:r>
          </a:p>
        </p:txBody>
      </p:sp>
    </p:spTree>
    <p:extLst>
      <p:ext uri="{BB962C8B-B14F-4D97-AF65-F5344CB8AC3E}">
        <p14:creationId xmlns:p14="http://schemas.microsoft.com/office/powerpoint/2010/main" val="341001711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object 3">
            <a:extLst>
              <a:ext uri="{FF2B5EF4-FFF2-40B4-BE49-F238E27FC236}">
                <a16:creationId xmlns:a16="http://schemas.microsoft.com/office/drawing/2014/main" id="{E0ADFA52-0D07-751E-AD08-C37A24C48C9B}"/>
              </a:ext>
              <a:ext uri="{C183D7F6-B498-43B3-948B-1728B52AA6E4}">
                <adec:decorative xmlns:adec="http://schemas.microsoft.com/office/drawing/2017/decorative" val="1"/>
              </a:ext>
            </a:extLst>
          </p:cNvPr>
          <p:cNvSpPr/>
          <p:nvPr/>
        </p:nvSpPr>
        <p:spPr>
          <a:xfrm>
            <a:off x="1069887" y="189689"/>
            <a:ext cx="1731006" cy="666404"/>
          </a:xfrm>
          <a:custGeom>
            <a:avLst/>
            <a:gdLst/>
            <a:ahLst/>
            <a:cxnLst/>
            <a:rect l="l" t="t" r="r" b="b"/>
            <a:pathLst>
              <a:path w="3679190" h="614680">
                <a:moveTo>
                  <a:pt x="3408057" y="0"/>
                </a:moveTo>
                <a:lnTo>
                  <a:pt x="0" y="0"/>
                </a:lnTo>
                <a:lnTo>
                  <a:pt x="0" y="614540"/>
                </a:lnTo>
                <a:lnTo>
                  <a:pt x="3408057" y="614540"/>
                </a:lnTo>
                <a:lnTo>
                  <a:pt x="3679190" y="307263"/>
                </a:lnTo>
                <a:lnTo>
                  <a:pt x="3408057" y="0"/>
                </a:lnTo>
                <a:close/>
              </a:path>
            </a:pathLst>
          </a:custGeom>
          <a:solidFill>
            <a:schemeClr val="tx1"/>
          </a:solidFill>
          <a:ln>
            <a:noFill/>
          </a:ln>
          <a:effectLst/>
        </p:spPr>
        <p:txBody>
          <a:bodyPr wrap="square" lIns="0" tIns="0" rIns="0" bIns="0" rtlCol="0"/>
          <a:lstStyle/>
          <a:p>
            <a:endParaRPr dirty="0">
              <a:solidFill>
                <a:schemeClr val="bg1"/>
              </a:solidFill>
            </a:endParaRPr>
          </a:p>
        </p:txBody>
      </p:sp>
      <p:sp>
        <p:nvSpPr>
          <p:cNvPr id="3" name="TextBox 2">
            <a:extLst>
              <a:ext uri="{FF2B5EF4-FFF2-40B4-BE49-F238E27FC236}">
                <a16:creationId xmlns:a16="http://schemas.microsoft.com/office/drawing/2014/main" id="{5B050EBD-123A-78D4-6387-CC9C67A73AEF}"/>
              </a:ext>
            </a:extLst>
          </p:cNvPr>
          <p:cNvSpPr txBox="1"/>
          <p:nvPr/>
        </p:nvSpPr>
        <p:spPr>
          <a:xfrm>
            <a:off x="152386" y="1068979"/>
            <a:ext cx="11671018" cy="4939814"/>
          </a:xfrm>
          <a:prstGeom prst="rect">
            <a:avLst/>
          </a:prstGeom>
          <a:noFill/>
        </p:spPr>
        <p:txBody>
          <a:bodyPr wrap="square" rtlCol="0">
            <a:spAutoFit/>
          </a:bodyPr>
          <a:lstStyle/>
          <a:p>
            <a:pPr marL="285750" indent="-285750" rtl="0">
              <a:spcBef>
                <a:spcPts val="0"/>
              </a:spcBef>
              <a:spcAft>
                <a:spcPts val="600"/>
              </a:spcAft>
              <a:buFont typeface="Arial" panose="020B0604020202020204" pitchFamily="34" charset="0"/>
              <a:buChar char="•"/>
            </a:pPr>
            <a:r>
              <a:rPr lang="en-GB" sz="1000" i="0" u="none" strike="noStrike" dirty="0">
                <a:solidFill>
                  <a:schemeClr val="tx1">
                    <a:lumMod val="95000"/>
                    <a:lumOff val="5000"/>
                  </a:schemeClr>
                </a:solidFill>
                <a:effectLst/>
                <a:latin typeface="Manrope" pitchFamily="2" charset="0"/>
              </a:rPr>
              <a:t>Bliuc, A.-M., R. A. Ellis, P. Goodyear, and D. M. Hendres. 2011. “</a:t>
            </a:r>
            <a:r>
              <a:rPr lang="en-GB" sz="1000" u="none" strike="noStrike" dirty="0">
                <a:solidFill>
                  <a:schemeClr val="tx1">
                    <a:lumMod val="95000"/>
                    <a:lumOff val="5000"/>
                  </a:schemeClr>
                </a:solidFill>
                <a:effectLst/>
                <a:latin typeface="Manrope" pitchFamily="2" charset="0"/>
              </a:rPr>
              <a:t>The Role of Social Identification as University student in Learning: Relationships between Students’ Social Identity, Approaches to Learning, and Academic Achievement</a:t>
            </a:r>
            <a:r>
              <a:rPr lang="en-GB" sz="1000" i="0" u="none" strike="noStrike" dirty="0">
                <a:solidFill>
                  <a:schemeClr val="tx1">
                    <a:lumMod val="95000"/>
                    <a:lumOff val="5000"/>
                  </a:schemeClr>
                </a:solidFill>
                <a:effectLst/>
                <a:latin typeface="Manrope" pitchFamily="2" charset="0"/>
              </a:rPr>
              <a:t>.” Educational Psychology: an International Journal of Experimental Education Psychology 31 (5): 559–574.  </a:t>
            </a:r>
          </a:p>
          <a:p>
            <a:pPr marL="285750" indent="-285750" rtl="0">
              <a:spcBef>
                <a:spcPts val="0"/>
              </a:spcBef>
              <a:spcAft>
                <a:spcPts val="600"/>
              </a:spcAft>
              <a:buFont typeface="Arial" panose="020B0604020202020204" pitchFamily="34" charset="0"/>
              <a:buChar char="•"/>
            </a:pPr>
            <a:r>
              <a:rPr lang="en-GB" sz="1000" i="0" u="none" strike="noStrike" dirty="0">
                <a:solidFill>
                  <a:schemeClr val="tx1">
                    <a:lumMod val="95000"/>
                    <a:lumOff val="5000"/>
                  </a:schemeClr>
                </a:solidFill>
                <a:effectLst/>
                <a:latin typeface="Manrope" pitchFamily="2" charset="0"/>
              </a:rPr>
              <a:t>Cachia, M., Lynam, S, and Stock, R. (2018). </a:t>
            </a:r>
            <a:r>
              <a:rPr lang="en-GB" sz="1000" dirty="0">
                <a:solidFill>
                  <a:schemeClr val="tx1">
                    <a:lumMod val="95000"/>
                    <a:lumOff val="5000"/>
                  </a:schemeClr>
                </a:solidFill>
                <a:latin typeface="Manrope" pitchFamily="2" charset="0"/>
              </a:rPr>
              <a:t>“</a:t>
            </a:r>
            <a:r>
              <a:rPr lang="en-GB" sz="1000" u="none" strike="noStrike" dirty="0">
                <a:solidFill>
                  <a:schemeClr val="tx1">
                    <a:lumMod val="95000"/>
                    <a:lumOff val="5000"/>
                  </a:schemeClr>
                </a:solidFill>
                <a:effectLst/>
                <a:latin typeface="Manrope" pitchFamily="2" charset="0"/>
              </a:rPr>
              <a:t>Academic success: Is it just about the grades?”, </a:t>
            </a:r>
            <a:r>
              <a:rPr lang="en-GB" sz="1000" i="0" u="none" strike="noStrike" dirty="0">
                <a:solidFill>
                  <a:schemeClr val="tx1">
                    <a:lumMod val="95000"/>
                    <a:lumOff val="5000"/>
                  </a:schemeClr>
                </a:solidFill>
                <a:effectLst/>
                <a:latin typeface="Manrope" pitchFamily="2" charset="0"/>
              </a:rPr>
              <a:t>Higher Education Pedagogies, 3:1, 434-439 </a:t>
            </a:r>
          </a:p>
          <a:p>
            <a:pPr marL="285750" indent="-285750">
              <a:spcAft>
                <a:spcPts val="600"/>
              </a:spcAft>
              <a:buFont typeface="Arial" panose="020B0604020202020204" pitchFamily="34" charset="0"/>
              <a:buChar char="•"/>
            </a:pPr>
            <a:r>
              <a:rPr lang="en-US" sz="1000" dirty="0">
                <a:solidFill>
                  <a:schemeClr val="tx1">
                    <a:lumMod val="95000"/>
                    <a:lumOff val="5000"/>
                  </a:schemeClr>
                </a:solidFill>
                <a:latin typeface="Manrope" pitchFamily="2" charset="0"/>
              </a:rPr>
              <a:t>Crenshaw, Kimberlé. “Demarginalizing the Intersection of Race and Sex: A Black Feminist Critique of Antidiscrimination Doctrine, Feminist Theory and Antiracist Policies.” University of Chicago Legal Forum 1989, no. 1 (1989): 139-167.</a:t>
            </a:r>
          </a:p>
          <a:p>
            <a:pPr marL="285750" indent="-285750">
              <a:spcAft>
                <a:spcPts val="600"/>
              </a:spcAft>
              <a:buFont typeface="Arial" panose="020B0604020202020204" pitchFamily="34" charset="0"/>
              <a:buChar char="•"/>
            </a:pPr>
            <a:r>
              <a:rPr lang="en-GB" sz="1000" i="0" u="none" strike="noStrike" dirty="0">
                <a:solidFill>
                  <a:schemeClr val="tx1">
                    <a:lumMod val="95000"/>
                    <a:lumOff val="5000"/>
                  </a:schemeClr>
                </a:solidFill>
                <a:effectLst/>
                <a:latin typeface="Manrope" pitchFamily="2" charset="0"/>
              </a:rPr>
              <a:t>Freeman, T. M., L. H. Anderman, and J. M. Jensen. 2007. “Sense of Belonging in College Freshmen at the Classroom and Campus Levels.” The Journal of Experimental Education 75 (3): 203–220.</a:t>
            </a:r>
          </a:p>
          <a:p>
            <a:pPr marL="285750" indent="-285750">
              <a:spcAft>
                <a:spcPts val="600"/>
              </a:spcAft>
              <a:buFont typeface="Arial" panose="020B0604020202020204" pitchFamily="34" charset="0"/>
              <a:buChar char="•"/>
            </a:pPr>
            <a:r>
              <a:rPr lang="en-GB" sz="1000" i="0" u="none" strike="noStrike" dirty="0">
                <a:solidFill>
                  <a:schemeClr val="tx1">
                    <a:lumMod val="95000"/>
                    <a:lumOff val="5000"/>
                  </a:schemeClr>
                </a:solidFill>
                <a:effectLst/>
                <a:latin typeface="Manrope" pitchFamily="2" charset="0"/>
              </a:rPr>
              <a:t>Hubbard, K., Gawthorpe, P., Fallin, L., &amp; Henri, D. (2020). “Addressing the hidden curriculum during transition to HE: the importance of empathy.” </a:t>
            </a:r>
            <a:r>
              <a:rPr lang="en-US" sz="1000" dirty="0">
                <a:solidFill>
                  <a:schemeClr val="tx1">
                    <a:lumMod val="95000"/>
                    <a:lumOff val="5000"/>
                  </a:schemeClr>
                </a:solidFill>
                <a:latin typeface="Manrope" pitchFamily="2" charset="0"/>
              </a:rPr>
              <a:t>In T. Hinchcliffe (Ed.), The Hidden Curriculum of Higher Education (59-76). Heslington, York: Advance HE</a:t>
            </a:r>
          </a:p>
          <a:p>
            <a:pPr marL="285750" indent="-285750">
              <a:spcAft>
                <a:spcPts val="600"/>
              </a:spcAft>
              <a:buFont typeface="Arial" panose="020B0604020202020204" pitchFamily="34" charset="0"/>
              <a:buChar char="•"/>
            </a:pPr>
            <a:r>
              <a:rPr lang="en-GB" sz="1000" dirty="0">
                <a:solidFill>
                  <a:schemeClr val="tx1">
                    <a:lumMod val="95000"/>
                    <a:lumOff val="5000"/>
                  </a:schemeClr>
                </a:solidFill>
                <a:latin typeface="Manrope" pitchFamily="2" charset="0"/>
              </a:rPr>
              <a:t>King, N. (1998) “Template analysis”, in G. Symon and C. Cassell (eds.) </a:t>
            </a:r>
            <a:r>
              <a:rPr lang="en-GB" sz="1000" i="1" dirty="0">
                <a:solidFill>
                  <a:schemeClr val="tx1">
                    <a:lumMod val="95000"/>
                    <a:lumOff val="5000"/>
                  </a:schemeClr>
                </a:solidFill>
                <a:latin typeface="Manrope" pitchFamily="2" charset="0"/>
              </a:rPr>
              <a:t>Qualitative Methods and Analysis in Organizational Research.</a:t>
            </a:r>
            <a:r>
              <a:rPr lang="en-GB" sz="1000" dirty="0">
                <a:solidFill>
                  <a:schemeClr val="tx1">
                    <a:lumMod val="95000"/>
                    <a:lumOff val="5000"/>
                  </a:schemeClr>
                </a:solidFill>
                <a:latin typeface="Manrope" pitchFamily="2" charset="0"/>
              </a:rPr>
              <a:t> London: Sage</a:t>
            </a:r>
          </a:p>
          <a:p>
            <a:pPr marL="285750" indent="-285750">
              <a:spcAft>
                <a:spcPts val="600"/>
              </a:spcAft>
              <a:buFont typeface="Arial" panose="020B0604020202020204" pitchFamily="34" charset="0"/>
              <a:buChar char="•"/>
            </a:pPr>
            <a:r>
              <a:rPr lang="en-GB" sz="1000" dirty="0">
                <a:solidFill>
                  <a:schemeClr val="tx1">
                    <a:lumMod val="95000"/>
                    <a:lumOff val="5000"/>
                  </a:schemeClr>
                </a:solidFill>
                <a:latin typeface="Manrope" pitchFamily="2" charset="0"/>
              </a:rPr>
              <a:t>King, N. (2012) ‘Doing template analysis’, in G. Symon and C. Cassell (eds.) </a:t>
            </a:r>
            <a:r>
              <a:rPr lang="en-GB" sz="1000" i="1" dirty="0">
                <a:solidFill>
                  <a:schemeClr val="tx1">
                    <a:lumMod val="95000"/>
                    <a:lumOff val="5000"/>
                  </a:schemeClr>
                </a:solidFill>
                <a:latin typeface="Manrope" pitchFamily="2" charset="0"/>
              </a:rPr>
              <a:t>Qualitative Organizational Research: Core Methods and Current Challenges.</a:t>
            </a:r>
            <a:r>
              <a:rPr lang="en-GB" sz="1000" dirty="0">
                <a:solidFill>
                  <a:schemeClr val="tx1">
                    <a:lumMod val="95000"/>
                    <a:lumOff val="5000"/>
                  </a:schemeClr>
                </a:solidFill>
                <a:latin typeface="Manrope" pitchFamily="2" charset="0"/>
              </a:rPr>
              <a:t> London: Sage</a:t>
            </a:r>
          </a:p>
          <a:p>
            <a:pPr marL="285750" indent="-285750" rtl="0">
              <a:spcBef>
                <a:spcPts val="0"/>
              </a:spcBef>
              <a:spcAft>
                <a:spcPts val="600"/>
              </a:spcAft>
              <a:buFont typeface="Arial" panose="020B0604020202020204" pitchFamily="34" charset="0"/>
              <a:buChar char="•"/>
            </a:pPr>
            <a:r>
              <a:rPr lang="en-GB" sz="1000" i="0" u="none" strike="noStrike" dirty="0">
                <a:solidFill>
                  <a:schemeClr val="tx1">
                    <a:lumMod val="95000"/>
                    <a:lumOff val="5000"/>
                  </a:schemeClr>
                </a:solidFill>
                <a:effectLst/>
                <a:latin typeface="Manrope" pitchFamily="2" charset="0"/>
              </a:rPr>
              <a:t>Krause, K. -L., &amp; Armitage, L. (2014). “Australian Student Engagement, Belonging, Retention and Success: A Synthesis of the Literature”. Retrieved from https://www.heacademy.ac.uk/ node/8683</a:t>
            </a:r>
          </a:p>
          <a:p>
            <a:pPr marL="285750" indent="-285750" rtl="0">
              <a:spcBef>
                <a:spcPts val="0"/>
              </a:spcBef>
              <a:spcAft>
                <a:spcPts val="600"/>
              </a:spcAft>
              <a:buFont typeface="Arial" panose="020B0604020202020204" pitchFamily="34" charset="0"/>
              <a:buChar char="•"/>
            </a:pPr>
            <a:r>
              <a:rPr lang="en-GB" sz="1000" i="0" u="none" strike="noStrike" dirty="0">
                <a:solidFill>
                  <a:schemeClr val="tx1">
                    <a:lumMod val="95000"/>
                    <a:lumOff val="5000"/>
                  </a:schemeClr>
                </a:solidFill>
                <a:effectLst/>
                <a:latin typeface="Manrope" pitchFamily="2" charset="0"/>
              </a:rPr>
              <a:t>Leese, M. (2010) </a:t>
            </a:r>
            <a:r>
              <a:rPr lang="en-GB" sz="1000" dirty="0">
                <a:solidFill>
                  <a:schemeClr val="tx1">
                    <a:lumMod val="95000"/>
                    <a:lumOff val="5000"/>
                  </a:schemeClr>
                </a:solidFill>
                <a:latin typeface="Manrope" pitchFamily="2" charset="0"/>
              </a:rPr>
              <a:t>“</a:t>
            </a:r>
            <a:r>
              <a:rPr lang="en-GB" sz="1000" i="0" u="none" strike="noStrike" dirty="0">
                <a:solidFill>
                  <a:schemeClr val="tx1">
                    <a:lumMod val="95000"/>
                    <a:lumOff val="5000"/>
                  </a:schemeClr>
                </a:solidFill>
                <a:effectLst/>
                <a:latin typeface="Manrope" pitchFamily="2" charset="0"/>
              </a:rPr>
              <a:t>Bridging the gap: supporting student transitions into higher education”, Journal of Further and Higher Education, 34(2), pp. 239–251. doi: 10.1080/03098771003695494.</a:t>
            </a:r>
          </a:p>
          <a:p>
            <a:pPr marL="285750" indent="-285750" rtl="0">
              <a:spcBef>
                <a:spcPts val="0"/>
              </a:spcBef>
              <a:spcAft>
                <a:spcPts val="600"/>
              </a:spcAft>
              <a:buFont typeface="Arial" panose="020B0604020202020204" pitchFamily="34" charset="0"/>
              <a:buChar char="•"/>
            </a:pPr>
            <a:r>
              <a:rPr lang="en-GB" sz="1000" i="0" u="none" strike="noStrike" dirty="0">
                <a:solidFill>
                  <a:schemeClr val="tx1">
                    <a:lumMod val="95000"/>
                    <a:lumOff val="5000"/>
                  </a:schemeClr>
                </a:solidFill>
                <a:effectLst/>
                <a:latin typeface="Manrope" pitchFamily="2" charset="0"/>
              </a:rPr>
              <a:t>Margolis, E (2002) “The hidden curriculum in higher education”. New York and London: Routledge</a:t>
            </a:r>
          </a:p>
          <a:p>
            <a:pPr marL="285750" indent="-285750" rtl="0">
              <a:spcBef>
                <a:spcPts val="0"/>
              </a:spcBef>
              <a:spcAft>
                <a:spcPts val="600"/>
              </a:spcAft>
              <a:buFont typeface="Arial" panose="020B0604020202020204" pitchFamily="34" charset="0"/>
              <a:buChar char="•"/>
            </a:pPr>
            <a:r>
              <a:rPr lang="en-GB" sz="1000" i="0" u="none" strike="noStrike" dirty="0">
                <a:solidFill>
                  <a:schemeClr val="tx1">
                    <a:lumMod val="95000"/>
                    <a:lumOff val="5000"/>
                  </a:schemeClr>
                </a:solidFill>
                <a:effectLst/>
                <a:latin typeface="Manrope" pitchFamily="2" charset="0"/>
              </a:rPr>
              <a:t>Mountford-</a:t>
            </a:r>
            <a:r>
              <a:rPr lang="en-GB" sz="1000" i="0" u="none" strike="noStrike" dirty="0" err="1">
                <a:solidFill>
                  <a:schemeClr val="tx1">
                    <a:lumMod val="95000"/>
                    <a:lumOff val="5000"/>
                  </a:schemeClr>
                </a:solidFill>
                <a:effectLst/>
                <a:latin typeface="Manrope" pitchFamily="2" charset="0"/>
              </a:rPr>
              <a:t>Zimdars</a:t>
            </a:r>
            <a:r>
              <a:rPr lang="en-GB" sz="1000" i="0" u="none" strike="noStrike" dirty="0">
                <a:solidFill>
                  <a:schemeClr val="tx1">
                    <a:lumMod val="95000"/>
                    <a:lumOff val="5000"/>
                  </a:schemeClr>
                </a:solidFill>
                <a:effectLst/>
                <a:latin typeface="Manrope" pitchFamily="2" charset="0"/>
              </a:rPr>
              <a:t> et al (2015) “Causes of differences in student outcomes”. Report to HEFCE by King’s College London, ARC Network and The University of Manchester </a:t>
            </a:r>
          </a:p>
          <a:p>
            <a:pPr marL="285750" indent="-285750" rtl="0">
              <a:spcBef>
                <a:spcPts val="0"/>
              </a:spcBef>
              <a:spcAft>
                <a:spcPts val="600"/>
              </a:spcAft>
              <a:buFont typeface="Arial" panose="020B0604020202020204" pitchFamily="34" charset="0"/>
              <a:buChar char="•"/>
            </a:pPr>
            <a:r>
              <a:rPr lang="en-GB" sz="1000" i="0" u="none" strike="noStrike" dirty="0">
                <a:solidFill>
                  <a:schemeClr val="tx1">
                    <a:lumMod val="95000"/>
                    <a:lumOff val="5000"/>
                  </a:schemeClr>
                </a:solidFill>
                <a:effectLst/>
                <a:latin typeface="Manrope" pitchFamily="2" charset="0"/>
              </a:rPr>
              <a:t>Thomas, L. (2012) “What works? Facilitating an effective transition into higher education”, Widening Participation and Lifelong Learning, 14, pp. 4–24. doi: 10.5456/WPLL.14.S.4.</a:t>
            </a:r>
          </a:p>
          <a:p>
            <a:pPr marL="285750" indent="-285750" rtl="0">
              <a:spcBef>
                <a:spcPts val="0"/>
              </a:spcBef>
              <a:spcAft>
                <a:spcPts val="600"/>
              </a:spcAft>
              <a:buFont typeface="Arial" panose="020B0604020202020204" pitchFamily="34" charset="0"/>
              <a:buChar char="•"/>
            </a:pPr>
            <a:r>
              <a:rPr lang="en-GB" sz="1000" i="0" u="none" strike="noStrike" dirty="0">
                <a:solidFill>
                  <a:schemeClr val="tx1">
                    <a:lumMod val="95000"/>
                    <a:lumOff val="5000"/>
                  </a:schemeClr>
                </a:solidFill>
                <a:effectLst/>
                <a:latin typeface="Manrope" pitchFamily="2" charset="0"/>
              </a:rPr>
              <a:t>Thomas, L. &amp; May, H. (2010) </a:t>
            </a:r>
            <a:r>
              <a:rPr lang="en-GB" sz="1000" dirty="0">
                <a:solidFill>
                  <a:schemeClr val="tx1">
                    <a:lumMod val="95000"/>
                    <a:lumOff val="5000"/>
                  </a:schemeClr>
                </a:solidFill>
                <a:latin typeface="Manrope" pitchFamily="2" charset="0"/>
              </a:rPr>
              <a:t>“</a:t>
            </a:r>
            <a:r>
              <a:rPr lang="en-GB" sz="1000" i="0" u="none" strike="noStrike" dirty="0">
                <a:solidFill>
                  <a:schemeClr val="tx1">
                    <a:lumMod val="95000"/>
                    <a:lumOff val="5000"/>
                  </a:schemeClr>
                </a:solidFill>
                <a:effectLst/>
                <a:latin typeface="Manrope" pitchFamily="2" charset="0"/>
              </a:rPr>
              <a:t>Inclusive Learning and Teaching in Higher Education”, York: Higher Education Academy.</a:t>
            </a:r>
          </a:p>
          <a:p>
            <a:pPr marL="285750" indent="-285750" rtl="0">
              <a:spcBef>
                <a:spcPts val="0"/>
              </a:spcBef>
              <a:spcAft>
                <a:spcPts val="600"/>
              </a:spcAft>
              <a:buFont typeface="Arial" panose="020B0604020202020204" pitchFamily="34" charset="0"/>
              <a:buChar char="•"/>
            </a:pPr>
            <a:r>
              <a:rPr lang="en-GB" sz="1000" i="0" u="none" strike="noStrike" dirty="0">
                <a:solidFill>
                  <a:schemeClr val="tx1">
                    <a:lumMod val="95000"/>
                    <a:lumOff val="5000"/>
                  </a:schemeClr>
                </a:solidFill>
                <a:effectLst/>
                <a:latin typeface="Manrope" pitchFamily="2" charset="0"/>
              </a:rPr>
              <a:t>Tinto, V. (1993). “Leaving College: Rethinking the causes and cures of student attrition” (2nd ed.), Chicago: University Press</a:t>
            </a:r>
          </a:p>
          <a:p>
            <a:pPr marL="285750" indent="-285750" rtl="0">
              <a:spcBef>
                <a:spcPts val="0"/>
              </a:spcBef>
              <a:spcAft>
                <a:spcPts val="600"/>
              </a:spcAft>
              <a:buFont typeface="Arial" panose="020B0604020202020204" pitchFamily="34" charset="0"/>
              <a:buChar char="•"/>
            </a:pPr>
            <a:r>
              <a:rPr lang="en-GB" sz="1000" i="0" u="none" strike="noStrike" dirty="0">
                <a:solidFill>
                  <a:schemeClr val="tx1">
                    <a:lumMod val="95000"/>
                    <a:lumOff val="5000"/>
                  </a:schemeClr>
                </a:solidFill>
                <a:effectLst/>
                <a:latin typeface="Manrope" pitchFamily="2" charset="0"/>
              </a:rPr>
              <a:t>Universities UK and National Union of Students (2019) Black, Asian and Minority Ethnic student attainment at UK universities: #closingthegap. Universities UK; National Union of Students. Available at: https://www.universitiesuk.ac.uk/policy-and-analysis/reports/Documents/2019/bame-student-attainment-uk-universities-closing-the-gap.pdf.</a:t>
            </a:r>
          </a:p>
          <a:p>
            <a:pPr marL="285750" indent="-285750" rtl="0">
              <a:spcBef>
                <a:spcPts val="0"/>
              </a:spcBef>
              <a:spcAft>
                <a:spcPts val="600"/>
              </a:spcAft>
              <a:buFont typeface="Arial" panose="020B0604020202020204" pitchFamily="34" charset="0"/>
              <a:buChar char="•"/>
            </a:pPr>
            <a:r>
              <a:rPr lang="en-GB" sz="1000" i="0" u="none" strike="noStrike" dirty="0">
                <a:solidFill>
                  <a:schemeClr val="tx1">
                    <a:lumMod val="95000"/>
                    <a:lumOff val="5000"/>
                  </a:schemeClr>
                </a:solidFill>
                <a:effectLst/>
                <a:latin typeface="Manrope" pitchFamily="2" charset="0"/>
              </a:rPr>
              <a:t>Waterfield, J. and West, B. (2006) “Inclusive Assessment in Higher Education: A Resource for Change”, University of Plymouth: Plymouth.</a:t>
            </a:r>
          </a:p>
          <a:p>
            <a:pPr marL="285750" indent="-285750" rtl="0">
              <a:spcBef>
                <a:spcPts val="0"/>
              </a:spcBef>
              <a:spcAft>
                <a:spcPts val="600"/>
              </a:spcAft>
              <a:buFont typeface="Arial" panose="020B0604020202020204" pitchFamily="34" charset="0"/>
              <a:buChar char="•"/>
            </a:pPr>
            <a:r>
              <a:rPr lang="en-GB" sz="1000" i="0" u="none" strike="noStrike" dirty="0">
                <a:solidFill>
                  <a:schemeClr val="tx1">
                    <a:lumMod val="95000"/>
                    <a:lumOff val="5000"/>
                  </a:schemeClr>
                </a:solidFill>
                <a:effectLst/>
                <a:latin typeface="Manrope" pitchFamily="2" charset="0"/>
              </a:rPr>
              <a:t>Winstone, N. E. and Nash, R. A. (2016) “The Developing Engagement with Feedback Toolkit (DEFT)”, York: Higher Education Academy.</a:t>
            </a:r>
          </a:p>
          <a:p>
            <a:pPr marL="285750" indent="-285750" rtl="0">
              <a:spcBef>
                <a:spcPts val="0"/>
              </a:spcBef>
              <a:spcAft>
                <a:spcPts val="600"/>
              </a:spcAft>
              <a:buFont typeface="Arial" panose="020B0604020202020204" pitchFamily="34" charset="0"/>
              <a:buChar char="•"/>
            </a:pPr>
            <a:r>
              <a:rPr lang="en-GB" sz="1000" i="0" u="none" strike="noStrike" dirty="0">
                <a:solidFill>
                  <a:schemeClr val="tx1">
                    <a:lumMod val="95000"/>
                    <a:lumOff val="5000"/>
                  </a:schemeClr>
                </a:solidFill>
                <a:effectLst/>
                <a:latin typeface="Manrope" pitchFamily="2" charset="0"/>
              </a:rPr>
              <a:t>York, T.T., Gibson, C., &amp; Rankin, S. (2015). “Defining and measuring academic success”, Practical assessment, research and evaluation: Vol. 20, Article 5, 1–20</a:t>
            </a:r>
          </a:p>
        </p:txBody>
      </p:sp>
      <p:sp>
        <p:nvSpPr>
          <p:cNvPr id="2" name="TextBox 1">
            <a:extLst>
              <a:ext uri="{FF2B5EF4-FFF2-40B4-BE49-F238E27FC236}">
                <a16:creationId xmlns:a16="http://schemas.microsoft.com/office/drawing/2014/main" id="{F6771E1A-06C3-486A-8CE7-12FF6D27DCFC}"/>
              </a:ext>
            </a:extLst>
          </p:cNvPr>
          <p:cNvSpPr txBox="1"/>
          <p:nvPr/>
        </p:nvSpPr>
        <p:spPr>
          <a:xfrm>
            <a:off x="9509065" y="6515366"/>
            <a:ext cx="2562447" cy="246221"/>
          </a:xfrm>
          <a:prstGeom prst="rect">
            <a:avLst/>
          </a:prstGeom>
          <a:noFill/>
        </p:spPr>
        <p:txBody>
          <a:bodyPr wrap="square">
            <a:spAutoFit/>
          </a:bodyPr>
          <a:lstStyle/>
          <a:p>
            <a:r>
              <a:rPr lang="en-GB" sz="1000" dirty="0">
                <a:solidFill>
                  <a:schemeClr val="tx1">
                    <a:lumMod val="95000"/>
                    <a:lumOff val="5000"/>
                  </a:schemeClr>
                </a:solidFill>
                <a:latin typeface="Manrope" pitchFamily="2" charset="0"/>
                <a:hlinkClick r:id="rId3">
                  <a:extLst>
                    <a:ext uri="{A12FA001-AC4F-418D-AE19-62706E023703}">
                      <ahyp:hlinkClr xmlns:ahyp="http://schemas.microsoft.com/office/drawing/2018/hyperlinkcolor" val="tx"/>
                    </a:ext>
                  </a:extLst>
                </a:hlinkClick>
              </a:rPr>
              <a:t>www.inclusiveeducationframework.info</a:t>
            </a:r>
            <a:endParaRPr lang="en-GB" sz="1000" dirty="0">
              <a:solidFill>
                <a:schemeClr val="tx1">
                  <a:lumMod val="95000"/>
                  <a:lumOff val="5000"/>
                </a:schemeClr>
              </a:solidFill>
              <a:latin typeface="Manrope" pitchFamily="2" charset="0"/>
            </a:endParaRPr>
          </a:p>
        </p:txBody>
      </p:sp>
      <p:sp>
        <p:nvSpPr>
          <p:cNvPr id="8" name="object 7">
            <a:extLst>
              <a:ext uri="{FF2B5EF4-FFF2-40B4-BE49-F238E27FC236}">
                <a16:creationId xmlns:a16="http://schemas.microsoft.com/office/drawing/2014/main" id="{89CC9EB8-DD42-6114-8688-1A20B38F5319}"/>
              </a:ext>
              <a:ext uri="{C183D7F6-B498-43B3-948B-1728B52AA6E4}">
                <adec:decorative xmlns:adec="http://schemas.microsoft.com/office/drawing/2017/decorative" val="1"/>
              </a:ext>
            </a:extLst>
          </p:cNvPr>
          <p:cNvSpPr/>
          <p:nvPr/>
        </p:nvSpPr>
        <p:spPr>
          <a:xfrm flipV="1">
            <a:off x="152385" y="6423927"/>
            <a:ext cx="11671018" cy="45719"/>
          </a:xfrm>
          <a:custGeom>
            <a:avLst/>
            <a:gdLst/>
            <a:ahLst/>
            <a:cxnLst/>
            <a:rect l="l" t="t" r="r" b="b"/>
            <a:pathLst>
              <a:path w="9777730">
                <a:moveTo>
                  <a:pt x="0" y="0"/>
                </a:moveTo>
                <a:lnTo>
                  <a:pt x="9777603" y="0"/>
                </a:lnTo>
              </a:path>
            </a:pathLst>
          </a:custGeom>
          <a:ln w="38100">
            <a:solidFill>
              <a:schemeClr val="tx1"/>
            </a:solidFill>
          </a:ln>
        </p:spPr>
        <p:txBody>
          <a:bodyPr wrap="square" lIns="0" tIns="0" rIns="0" bIns="0" rtlCol="0"/>
          <a:lstStyle/>
          <a:p>
            <a:endParaRPr/>
          </a:p>
        </p:txBody>
      </p:sp>
      <p:sp>
        <p:nvSpPr>
          <p:cNvPr id="9" name="object 7">
            <a:extLst>
              <a:ext uri="{FF2B5EF4-FFF2-40B4-BE49-F238E27FC236}">
                <a16:creationId xmlns:a16="http://schemas.microsoft.com/office/drawing/2014/main" id="{8F2BC9C0-EC57-982D-DDE6-C6A9C5B60E0E}"/>
              </a:ext>
              <a:ext uri="{C183D7F6-B498-43B3-948B-1728B52AA6E4}">
                <adec:decorative xmlns:adec="http://schemas.microsoft.com/office/drawing/2017/decorative" val="1"/>
              </a:ext>
            </a:extLst>
          </p:cNvPr>
          <p:cNvSpPr/>
          <p:nvPr/>
        </p:nvSpPr>
        <p:spPr>
          <a:xfrm>
            <a:off x="152387" y="849207"/>
            <a:ext cx="11671018" cy="45719"/>
          </a:xfrm>
          <a:custGeom>
            <a:avLst/>
            <a:gdLst/>
            <a:ahLst/>
            <a:cxnLst/>
            <a:rect l="l" t="t" r="r" b="b"/>
            <a:pathLst>
              <a:path w="9777730">
                <a:moveTo>
                  <a:pt x="0" y="0"/>
                </a:moveTo>
                <a:lnTo>
                  <a:pt x="9777603" y="0"/>
                </a:lnTo>
              </a:path>
            </a:pathLst>
          </a:custGeom>
          <a:ln w="38100">
            <a:solidFill>
              <a:schemeClr val="tx1"/>
            </a:solidFill>
          </a:ln>
          <a:effectLst>
            <a:outerShdw blurRad="50800" dist="38100" dir="2700000" algn="tl" rotWithShape="0">
              <a:prstClr val="black">
                <a:alpha val="40000"/>
              </a:prstClr>
            </a:outerShdw>
          </a:effectLst>
        </p:spPr>
        <p:txBody>
          <a:bodyPr wrap="square" lIns="0" tIns="0" rIns="0" bIns="0" rtlCol="0"/>
          <a:lstStyle/>
          <a:p>
            <a:endParaRPr/>
          </a:p>
        </p:txBody>
      </p:sp>
      <p:sp>
        <p:nvSpPr>
          <p:cNvPr id="10" name="Title 5">
            <a:extLst>
              <a:ext uri="{FF2B5EF4-FFF2-40B4-BE49-F238E27FC236}">
                <a16:creationId xmlns:a16="http://schemas.microsoft.com/office/drawing/2014/main" id="{F780B1A3-244C-4D45-F72F-AFFAE6D394A1}"/>
              </a:ext>
            </a:extLst>
          </p:cNvPr>
          <p:cNvSpPr txBox="1">
            <a:spLocks noGrp="1"/>
          </p:cNvSpPr>
          <p:nvPr>
            <p:ph type="title" idx="4294967295"/>
          </p:nvPr>
        </p:nvSpPr>
        <p:spPr>
          <a:xfrm>
            <a:off x="152385" y="189689"/>
            <a:ext cx="2514614" cy="666404"/>
          </a:xfrm>
          <a:prstGeom prst="rect">
            <a:avLst/>
          </a:prstGeom>
          <a:solidFill>
            <a:schemeClr val="tx1"/>
          </a:solidFill>
          <a:ln w="12700" cap="flat" cmpd="sng" algn="ctr">
            <a:noFill/>
            <a:prstDash val="solid"/>
            <a:miter lim="800000"/>
          </a:ln>
          <a:effectLst/>
        </p:spPr>
        <p:style>
          <a:lnRef idx="2">
            <a:schemeClr val="dk1">
              <a:shade val="50000"/>
            </a:schemeClr>
          </a:lnRef>
          <a:fillRef idx="1">
            <a:schemeClr val="dk1"/>
          </a:fillRef>
          <a:effectRef idx="0">
            <a:schemeClr val="dk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lvl1pPr algn="l" defTabSz="914400" rtl="0" eaLnBrk="1" latinLnBrk="0" hangingPunct="1">
              <a:lnSpc>
                <a:spcPct val="90000"/>
              </a:lnSpc>
              <a:spcBef>
                <a:spcPct val="0"/>
              </a:spcBef>
              <a:buNone/>
              <a:defRPr sz="4400" b="1"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3200" b="1" i="0" u="none" strike="noStrike" kern="1200" cap="none" spc="0" normalizeH="0" baseline="0" noProof="0" dirty="0">
                <a:ln>
                  <a:noFill/>
                </a:ln>
                <a:solidFill>
                  <a:schemeClr val="lt1"/>
                </a:solidFill>
                <a:effectLst/>
                <a:uLnTx/>
                <a:uFillTx/>
                <a:latin typeface="Manrope" pitchFamily="2" charset="0"/>
                <a:ea typeface="+mn-ea"/>
                <a:cs typeface="+mn-cs"/>
              </a:rPr>
              <a:t>References</a:t>
            </a:r>
          </a:p>
        </p:txBody>
      </p:sp>
    </p:spTree>
    <p:extLst>
      <p:ext uri="{BB962C8B-B14F-4D97-AF65-F5344CB8AC3E}">
        <p14:creationId xmlns:p14="http://schemas.microsoft.com/office/powerpoint/2010/main" val="42306642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object 3">
            <a:extLst>
              <a:ext uri="{FF2B5EF4-FFF2-40B4-BE49-F238E27FC236}">
                <a16:creationId xmlns:a16="http://schemas.microsoft.com/office/drawing/2014/main" id="{38230F8B-EB0E-A154-2012-7AA77B0305EE}"/>
              </a:ext>
              <a:ext uri="{C183D7F6-B498-43B3-948B-1728B52AA6E4}">
                <adec:decorative xmlns:adec="http://schemas.microsoft.com/office/drawing/2017/decorative" val="1"/>
              </a:ext>
            </a:extLst>
          </p:cNvPr>
          <p:cNvSpPr/>
          <p:nvPr/>
        </p:nvSpPr>
        <p:spPr>
          <a:xfrm>
            <a:off x="9577518" y="195211"/>
            <a:ext cx="1731006" cy="666404"/>
          </a:xfrm>
          <a:custGeom>
            <a:avLst/>
            <a:gdLst/>
            <a:ahLst/>
            <a:cxnLst/>
            <a:rect l="l" t="t" r="r" b="b"/>
            <a:pathLst>
              <a:path w="3679190" h="614680">
                <a:moveTo>
                  <a:pt x="3408057" y="0"/>
                </a:moveTo>
                <a:lnTo>
                  <a:pt x="0" y="0"/>
                </a:lnTo>
                <a:lnTo>
                  <a:pt x="0" y="614540"/>
                </a:lnTo>
                <a:lnTo>
                  <a:pt x="3408057" y="614540"/>
                </a:lnTo>
                <a:lnTo>
                  <a:pt x="3679190" y="307263"/>
                </a:lnTo>
                <a:lnTo>
                  <a:pt x="3408057" y="0"/>
                </a:lnTo>
                <a:close/>
              </a:path>
            </a:pathLst>
          </a:custGeom>
          <a:solidFill>
            <a:srgbClr val="293A60"/>
          </a:solidFill>
          <a:ln>
            <a:solidFill>
              <a:srgbClr val="293A60"/>
            </a:solidFill>
          </a:ln>
          <a:effectLst/>
        </p:spPr>
        <p:txBody>
          <a:bodyPr wrap="square" lIns="0" tIns="0" rIns="0" bIns="0" rtlCol="0"/>
          <a:lstStyle/>
          <a:p>
            <a:endParaRPr dirty="0">
              <a:solidFill>
                <a:schemeClr val="bg1"/>
              </a:solidFill>
            </a:endParaRPr>
          </a:p>
        </p:txBody>
      </p:sp>
      <p:sp>
        <p:nvSpPr>
          <p:cNvPr id="9" name="TextBox 8">
            <a:extLst>
              <a:ext uri="{FF2B5EF4-FFF2-40B4-BE49-F238E27FC236}">
                <a16:creationId xmlns:a16="http://schemas.microsoft.com/office/drawing/2014/main" id="{A6DA2C2D-445F-4E66-309D-2A9A77A63AAE}"/>
              </a:ext>
            </a:extLst>
          </p:cNvPr>
          <p:cNvSpPr txBox="1"/>
          <p:nvPr/>
        </p:nvSpPr>
        <p:spPr>
          <a:xfrm>
            <a:off x="9410140" y="6525157"/>
            <a:ext cx="2562447" cy="246221"/>
          </a:xfrm>
          <a:prstGeom prst="rect">
            <a:avLst/>
          </a:prstGeom>
          <a:noFill/>
        </p:spPr>
        <p:txBody>
          <a:bodyPr wrap="square">
            <a:spAutoFit/>
          </a:bodyPr>
          <a:lstStyle/>
          <a:p>
            <a:r>
              <a:rPr lang="en-GB" sz="1000" dirty="0">
                <a:solidFill>
                  <a:schemeClr val="tx1">
                    <a:lumMod val="95000"/>
                    <a:lumOff val="5000"/>
                  </a:schemeClr>
                </a:solidFill>
                <a:latin typeface="Manrope" pitchFamily="2" charset="0"/>
                <a:hlinkClick r:id="rId2">
                  <a:extLst>
                    <a:ext uri="{A12FA001-AC4F-418D-AE19-62706E023703}">
                      <ahyp:hlinkClr xmlns:ahyp="http://schemas.microsoft.com/office/drawing/2018/hyperlinkcolor" val="tx"/>
                    </a:ext>
                  </a:extLst>
                </a:hlinkClick>
              </a:rPr>
              <a:t>www.inclusiveeducationframework.info</a:t>
            </a:r>
            <a:endParaRPr lang="en-GB" sz="1000" dirty="0">
              <a:solidFill>
                <a:schemeClr val="tx1">
                  <a:lumMod val="95000"/>
                  <a:lumOff val="5000"/>
                </a:schemeClr>
              </a:solidFill>
              <a:latin typeface="Manrope" pitchFamily="2" charset="0"/>
            </a:endParaRPr>
          </a:p>
        </p:txBody>
      </p:sp>
      <p:sp>
        <p:nvSpPr>
          <p:cNvPr id="10" name="object 7">
            <a:extLst>
              <a:ext uri="{FF2B5EF4-FFF2-40B4-BE49-F238E27FC236}">
                <a16:creationId xmlns:a16="http://schemas.microsoft.com/office/drawing/2014/main" id="{52E4D1E2-133B-0438-F6ED-CC6EC3A583DF}"/>
              </a:ext>
              <a:ext uri="{C183D7F6-B498-43B3-948B-1728B52AA6E4}">
                <adec:decorative xmlns:adec="http://schemas.microsoft.com/office/drawing/2017/decorative" val="1"/>
              </a:ext>
            </a:extLst>
          </p:cNvPr>
          <p:cNvSpPr/>
          <p:nvPr/>
        </p:nvSpPr>
        <p:spPr>
          <a:xfrm>
            <a:off x="154844" y="845299"/>
            <a:ext cx="11668559" cy="45719"/>
          </a:xfrm>
          <a:custGeom>
            <a:avLst/>
            <a:gdLst/>
            <a:ahLst/>
            <a:cxnLst/>
            <a:rect l="l" t="t" r="r" b="b"/>
            <a:pathLst>
              <a:path w="9777730">
                <a:moveTo>
                  <a:pt x="0" y="0"/>
                </a:moveTo>
                <a:lnTo>
                  <a:pt x="9777603" y="0"/>
                </a:lnTo>
              </a:path>
            </a:pathLst>
          </a:custGeom>
          <a:ln w="38100">
            <a:solidFill>
              <a:srgbClr val="293A60"/>
            </a:solidFill>
          </a:ln>
          <a:effectLst>
            <a:outerShdw blurRad="50800" dist="38100" dir="2700000" algn="tl" rotWithShape="0">
              <a:prstClr val="black">
                <a:alpha val="40000"/>
              </a:prstClr>
            </a:outerShdw>
          </a:effectLst>
        </p:spPr>
        <p:txBody>
          <a:bodyPr wrap="square" lIns="0" tIns="0" rIns="0" bIns="0" rtlCol="0"/>
          <a:lstStyle/>
          <a:p>
            <a:endParaRPr/>
          </a:p>
        </p:txBody>
      </p:sp>
      <p:sp>
        <p:nvSpPr>
          <p:cNvPr id="11" name="Title 5">
            <a:extLst>
              <a:ext uri="{FF2B5EF4-FFF2-40B4-BE49-F238E27FC236}">
                <a16:creationId xmlns:a16="http://schemas.microsoft.com/office/drawing/2014/main" id="{6A338C97-593E-9EBA-1DFE-791C59AEF6E9}"/>
              </a:ext>
            </a:extLst>
          </p:cNvPr>
          <p:cNvSpPr txBox="1">
            <a:spLocks noGrp="1"/>
          </p:cNvSpPr>
          <p:nvPr>
            <p:ph type="title" idx="4294967295"/>
          </p:nvPr>
        </p:nvSpPr>
        <p:spPr>
          <a:xfrm>
            <a:off x="152385" y="189601"/>
            <a:ext cx="10963289" cy="666404"/>
          </a:xfrm>
          <a:prstGeom prst="rect">
            <a:avLst/>
          </a:prstGeom>
          <a:solidFill>
            <a:srgbClr val="293A60"/>
          </a:solidFill>
          <a:ln w="12700" cap="flat" cmpd="sng" algn="ctr">
            <a:noFill/>
            <a:prstDash val="solid"/>
            <a:miter lim="800000"/>
          </a:ln>
          <a:effectLst/>
        </p:spPr>
        <p:style>
          <a:lnRef idx="2">
            <a:schemeClr val="dk1">
              <a:shade val="50000"/>
            </a:schemeClr>
          </a:lnRef>
          <a:fillRef idx="1">
            <a:schemeClr val="dk1"/>
          </a:fillRef>
          <a:effectRef idx="0">
            <a:schemeClr val="dk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lvl1pPr algn="l" defTabSz="914400" rtl="0" eaLnBrk="1" latinLnBrk="0" hangingPunct="1">
              <a:lnSpc>
                <a:spcPct val="90000"/>
              </a:lnSpc>
              <a:spcBef>
                <a:spcPct val="0"/>
              </a:spcBef>
              <a:buNone/>
              <a:defRPr sz="4400" b="1"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3200" b="1" i="0" u="none" strike="noStrike" kern="1200" cap="none" spc="0" normalizeH="0" baseline="0" noProof="0" dirty="0">
                <a:ln>
                  <a:noFill/>
                </a:ln>
                <a:solidFill>
                  <a:schemeClr val="lt1"/>
                </a:solidFill>
                <a:effectLst/>
                <a:uLnTx/>
                <a:uFillTx/>
                <a:latin typeface="Manrope" pitchFamily="2" charset="0"/>
                <a:ea typeface="+mn-ea"/>
                <a:cs typeface="+mn-cs"/>
              </a:rPr>
              <a:t>Structures and Processes: Programme Team Checklist</a:t>
            </a:r>
          </a:p>
        </p:txBody>
      </p:sp>
      <p:graphicFrame>
        <p:nvGraphicFramePr>
          <p:cNvPr id="14" name="Table 6">
            <a:extLst>
              <a:ext uri="{FF2B5EF4-FFF2-40B4-BE49-F238E27FC236}">
                <a16:creationId xmlns:a16="http://schemas.microsoft.com/office/drawing/2014/main" id="{60638307-3ED7-5B18-A8EF-E0E84A8E0C8E}"/>
              </a:ext>
            </a:extLst>
          </p:cNvPr>
          <p:cNvGraphicFramePr>
            <a:graphicFrameLocks noGrp="1"/>
          </p:cNvGraphicFramePr>
          <p:nvPr>
            <p:extLst>
              <p:ext uri="{D42A27DB-BD31-4B8C-83A1-F6EECF244321}">
                <p14:modId xmlns:p14="http://schemas.microsoft.com/office/powerpoint/2010/main" val="3226735032"/>
              </p:ext>
            </p:extLst>
          </p:nvPr>
        </p:nvGraphicFramePr>
        <p:xfrm>
          <a:off x="153614" y="1050001"/>
          <a:ext cx="11671017" cy="4597400"/>
        </p:xfrm>
        <a:graphic>
          <a:graphicData uri="http://schemas.openxmlformats.org/drawingml/2006/table">
            <a:tbl>
              <a:tblPr firstRow="1" bandRow="1">
                <a:tableStyleId>{5C22544A-7EE6-4342-B048-85BDC9FD1C3A}</a:tableStyleId>
              </a:tblPr>
              <a:tblGrid>
                <a:gridCol w="9448817">
                  <a:extLst>
                    <a:ext uri="{9D8B030D-6E8A-4147-A177-3AD203B41FA5}">
                      <a16:colId xmlns:a16="http://schemas.microsoft.com/office/drawing/2014/main" val="3533308900"/>
                    </a:ext>
                  </a:extLst>
                </a:gridCol>
                <a:gridCol w="554477">
                  <a:extLst>
                    <a:ext uri="{9D8B030D-6E8A-4147-A177-3AD203B41FA5}">
                      <a16:colId xmlns:a16="http://schemas.microsoft.com/office/drawing/2014/main" val="930880074"/>
                    </a:ext>
                  </a:extLst>
                </a:gridCol>
                <a:gridCol w="437744">
                  <a:extLst>
                    <a:ext uri="{9D8B030D-6E8A-4147-A177-3AD203B41FA5}">
                      <a16:colId xmlns:a16="http://schemas.microsoft.com/office/drawing/2014/main" val="2595874476"/>
                    </a:ext>
                  </a:extLst>
                </a:gridCol>
                <a:gridCol w="700392">
                  <a:extLst>
                    <a:ext uri="{9D8B030D-6E8A-4147-A177-3AD203B41FA5}">
                      <a16:colId xmlns:a16="http://schemas.microsoft.com/office/drawing/2014/main" val="510252667"/>
                    </a:ext>
                  </a:extLst>
                </a:gridCol>
                <a:gridCol w="529587">
                  <a:extLst>
                    <a:ext uri="{9D8B030D-6E8A-4147-A177-3AD203B41FA5}">
                      <a16:colId xmlns:a16="http://schemas.microsoft.com/office/drawing/2014/main" val="4170739222"/>
                    </a:ext>
                  </a:extLst>
                </a:gridCol>
              </a:tblGrid>
              <a:tr h="370840">
                <a:tc>
                  <a:txBody>
                    <a:bodyPr/>
                    <a:lstStyle/>
                    <a:p>
                      <a:r>
                        <a:rPr lang="en-GB" sz="1600" dirty="0">
                          <a:latin typeface="Manrope" pitchFamily="2" charset="0"/>
                        </a:rPr>
                        <a:t>Our programme team ensure that: </a:t>
                      </a:r>
                    </a:p>
                  </a:txBody>
                  <a:tcPr>
                    <a:solidFill>
                      <a:srgbClr val="293A60"/>
                    </a:solidFill>
                  </a:tcPr>
                </a:tc>
                <a:tc>
                  <a:txBody>
                    <a:bodyPr/>
                    <a:lstStyle/>
                    <a:p>
                      <a:r>
                        <a:rPr lang="en-GB" sz="1150" dirty="0">
                          <a:latin typeface="Manrope" pitchFamily="2" charset="0"/>
                          <a:cs typeface="Mangal" panose="020B0502040204020203" pitchFamily="18" charset="0"/>
                        </a:rPr>
                        <a:t>Yes</a:t>
                      </a:r>
                    </a:p>
                  </a:txBody>
                  <a:tcPr>
                    <a:solidFill>
                      <a:srgbClr val="293A60"/>
                    </a:solidFill>
                  </a:tcPr>
                </a:tc>
                <a:tc>
                  <a:txBody>
                    <a:bodyPr/>
                    <a:lstStyle/>
                    <a:p>
                      <a:r>
                        <a:rPr lang="en-GB" sz="1150" dirty="0">
                          <a:latin typeface="Manrope" pitchFamily="2" charset="0"/>
                          <a:cs typeface="Mangal" panose="020B0502040204020203" pitchFamily="18" charset="0"/>
                        </a:rPr>
                        <a:t>No</a:t>
                      </a:r>
                    </a:p>
                  </a:txBody>
                  <a:tcPr>
                    <a:solidFill>
                      <a:srgbClr val="293A60"/>
                    </a:solidFill>
                  </a:tcPr>
                </a:tc>
                <a:tc>
                  <a:txBody>
                    <a:bodyPr/>
                    <a:lstStyle/>
                    <a:p>
                      <a:r>
                        <a:rPr lang="en-GB" sz="1150" dirty="0">
                          <a:latin typeface="Manrope" pitchFamily="2" charset="0"/>
                          <a:cs typeface="Mangal" panose="020B0502040204020203" pitchFamily="18" charset="0"/>
                        </a:rPr>
                        <a:t>Maybe</a:t>
                      </a:r>
                    </a:p>
                  </a:txBody>
                  <a:tcPr>
                    <a:solidFill>
                      <a:srgbClr val="293A60"/>
                    </a:solidFill>
                  </a:tcPr>
                </a:tc>
                <a:tc>
                  <a:txBody>
                    <a:bodyPr/>
                    <a:lstStyle/>
                    <a:p>
                      <a:r>
                        <a:rPr lang="en-GB" sz="1150" dirty="0">
                          <a:latin typeface="Manrope" pitchFamily="2" charset="0"/>
                          <a:cs typeface="Mangal" panose="020B0502040204020203" pitchFamily="18" charset="0"/>
                        </a:rPr>
                        <a:t>N/A</a:t>
                      </a:r>
                    </a:p>
                  </a:txBody>
                  <a:tcPr>
                    <a:solidFill>
                      <a:srgbClr val="293A60"/>
                    </a:solidFill>
                  </a:tcPr>
                </a:tc>
                <a:extLst>
                  <a:ext uri="{0D108BD9-81ED-4DB2-BD59-A6C34878D82A}">
                    <a16:rowId xmlns:a16="http://schemas.microsoft.com/office/drawing/2014/main" val="3046688377"/>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u="none" strike="noStrike" dirty="0">
                          <a:solidFill>
                            <a:schemeClr val="tx1">
                              <a:lumMod val="95000"/>
                              <a:lumOff val="5000"/>
                            </a:schemeClr>
                          </a:solidFill>
                          <a:effectLst/>
                          <a:latin typeface="Manrope" pitchFamily="2" charset="0"/>
                        </a:rPr>
                        <a:t>We work in partnership with professional services teams and students to achieve inclusivity </a:t>
                      </a: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extLst>
                  <a:ext uri="{0D108BD9-81ED-4DB2-BD59-A6C34878D82A}">
                    <a16:rowId xmlns:a16="http://schemas.microsoft.com/office/drawing/2014/main" val="2894567918"/>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kern="1200" dirty="0">
                          <a:solidFill>
                            <a:schemeClr val="dk1"/>
                          </a:solidFill>
                          <a:effectLst/>
                          <a:latin typeface="Manrope" pitchFamily="2" charset="0"/>
                          <a:ea typeface="+mn-ea"/>
                          <a:cs typeface="+mn-cs"/>
                        </a:rPr>
                        <a:t>We report on inclusivity issues and metrics through routine quality processes (e.g., via annual quality monitoring)</a:t>
                      </a:r>
                      <a:endParaRPr lang="en-GB" sz="1200" b="1" i="0" u="none" strike="noStrike" dirty="0">
                        <a:solidFill>
                          <a:schemeClr val="tx1">
                            <a:lumMod val="95000"/>
                            <a:lumOff val="5000"/>
                          </a:schemeClr>
                        </a:solidFill>
                        <a:effectLst/>
                        <a:latin typeface="Manrope" pitchFamily="2"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extLst>
                  <a:ext uri="{0D108BD9-81ED-4DB2-BD59-A6C34878D82A}">
                    <a16:rowId xmlns:a16="http://schemas.microsoft.com/office/drawing/2014/main" val="286442471"/>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kern="1200" dirty="0">
                          <a:solidFill>
                            <a:schemeClr val="dk1"/>
                          </a:solidFill>
                          <a:effectLst/>
                          <a:latin typeface="Manrope" pitchFamily="2" charset="0"/>
                          <a:ea typeface="+mn-ea"/>
                          <a:cs typeface="+mn-cs"/>
                        </a:rPr>
                        <a:t>We work together to establish consistent terminology and ways of working across the programme, minimising 'mixed messages' where possible</a:t>
                      </a:r>
                      <a:endParaRPr lang="en-GB" sz="1200" b="1" i="0" u="none" strike="noStrike" dirty="0">
                        <a:solidFill>
                          <a:schemeClr val="tx1">
                            <a:lumMod val="95000"/>
                            <a:lumOff val="5000"/>
                          </a:schemeClr>
                        </a:solidFill>
                        <a:effectLst/>
                        <a:latin typeface="Manrope" pitchFamily="2"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extLst>
                  <a:ext uri="{0D108BD9-81ED-4DB2-BD59-A6C34878D82A}">
                    <a16:rowId xmlns:a16="http://schemas.microsoft.com/office/drawing/2014/main" val="2643129286"/>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kern="1200" dirty="0">
                          <a:solidFill>
                            <a:schemeClr val="dk1"/>
                          </a:solidFill>
                          <a:effectLst/>
                          <a:latin typeface="Manrope" pitchFamily="2" charset="0"/>
                          <a:ea typeface="+mn-ea"/>
                          <a:cs typeface="+mn-cs"/>
                        </a:rPr>
                        <a:t>We understand the demographics of students on our programme in terms of widening participation (e.g. Ethnicity, Mature students, Disability, POLAR Quintiles of HE participation)</a:t>
                      </a:r>
                      <a:endParaRPr lang="en-GB" sz="1200" b="1" i="0" u="none" strike="noStrike" dirty="0">
                        <a:solidFill>
                          <a:schemeClr val="tx1">
                            <a:lumMod val="95000"/>
                            <a:lumOff val="5000"/>
                          </a:schemeClr>
                        </a:solidFill>
                        <a:effectLst/>
                        <a:latin typeface="Manrope" pitchFamily="2"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extLst>
                  <a:ext uri="{0D108BD9-81ED-4DB2-BD59-A6C34878D82A}">
                    <a16:rowId xmlns:a16="http://schemas.microsoft.com/office/drawing/2014/main" val="48296082"/>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kern="1200" dirty="0">
                          <a:solidFill>
                            <a:schemeClr val="dk1"/>
                          </a:solidFill>
                          <a:effectLst/>
                          <a:latin typeface="Manrope" pitchFamily="2" charset="0"/>
                          <a:ea typeface="+mn-ea"/>
                          <a:cs typeface="+mn-cs"/>
                        </a:rPr>
                        <a:t>We understand policies the university has in place relating to inclusive practice, and how to implement these in our programme</a:t>
                      </a:r>
                      <a:endParaRPr lang="en-GB" sz="1200" b="1" i="0" u="none" strike="noStrike" dirty="0">
                        <a:solidFill>
                          <a:schemeClr val="tx1">
                            <a:lumMod val="95000"/>
                            <a:lumOff val="5000"/>
                          </a:schemeClr>
                        </a:solidFill>
                        <a:effectLst/>
                        <a:latin typeface="Manrope" pitchFamily="2"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extLst>
                  <a:ext uri="{0D108BD9-81ED-4DB2-BD59-A6C34878D82A}">
                    <a16:rowId xmlns:a16="http://schemas.microsoft.com/office/drawing/2014/main" val="3688754998"/>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kern="1200" dirty="0">
                          <a:solidFill>
                            <a:schemeClr val="dk1"/>
                          </a:solidFill>
                          <a:effectLst/>
                          <a:latin typeface="Manrope" pitchFamily="2" charset="0"/>
                          <a:ea typeface="+mn-ea"/>
                          <a:cs typeface="+mn-cs"/>
                        </a:rPr>
                        <a:t>We understand what the university targets are that relate to inclusivity (e.g. awarding gaps, retention), and have identified actions we can take to help achieve these</a:t>
                      </a:r>
                      <a:endParaRPr lang="en-GB" sz="1200" b="1" i="0" u="none" strike="noStrike" dirty="0">
                        <a:solidFill>
                          <a:schemeClr val="tx1">
                            <a:lumMod val="95000"/>
                            <a:lumOff val="5000"/>
                          </a:schemeClr>
                        </a:solidFill>
                        <a:effectLst/>
                        <a:latin typeface="Manrope" pitchFamily="2"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extLst>
                  <a:ext uri="{0D108BD9-81ED-4DB2-BD59-A6C34878D82A}">
                    <a16:rowId xmlns:a16="http://schemas.microsoft.com/office/drawing/2014/main" val="830293754"/>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kern="1200" dirty="0">
                          <a:solidFill>
                            <a:schemeClr val="dk1"/>
                          </a:solidFill>
                          <a:effectLst/>
                          <a:latin typeface="Manrope" pitchFamily="2" charset="0"/>
                          <a:ea typeface="+mn-ea"/>
                          <a:cs typeface="+mn-cs"/>
                        </a:rPr>
                        <a:t>Our programme team know how to access and interpret data relating to university targets around inclusivity (e.g. awarding gaps, retention) and take data-informed actions</a:t>
                      </a:r>
                      <a:endParaRPr lang="en-GB" sz="1200" b="1" i="0" u="none" strike="noStrike" dirty="0">
                        <a:solidFill>
                          <a:schemeClr val="tx1">
                            <a:lumMod val="95000"/>
                            <a:lumOff val="5000"/>
                          </a:schemeClr>
                        </a:solidFill>
                        <a:effectLst/>
                        <a:latin typeface="Manrope" pitchFamily="2"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extLst>
                  <a:ext uri="{0D108BD9-81ED-4DB2-BD59-A6C34878D82A}">
                    <a16:rowId xmlns:a16="http://schemas.microsoft.com/office/drawing/2014/main" val="627231391"/>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kern="1200" dirty="0">
                          <a:solidFill>
                            <a:schemeClr val="dk1"/>
                          </a:solidFill>
                          <a:effectLst/>
                          <a:latin typeface="Manrope" pitchFamily="2" charset="0"/>
                          <a:ea typeface="+mn-ea"/>
                          <a:cs typeface="+mn-cs"/>
                        </a:rPr>
                        <a:t>We all know how to locate information about reasonable adjustments for students we are responsible for, and know how to implement reasonable adjustments.</a:t>
                      </a:r>
                      <a:endParaRPr lang="en-GB" sz="1200" b="1" i="0" u="none" strike="noStrike" dirty="0">
                        <a:solidFill>
                          <a:schemeClr val="tx1">
                            <a:lumMod val="95000"/>
                            <a:lumOff val="5000"/>
                          </a:schemeClr>
                        </a:solidFill>
                        <a:effectLst/>
                        <a:latin typeface="Manrope" pitchFamily="2"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extLst>
                  <a:ext uri="{0D108BD9-81ED-4DB2-BD59-A6C34878D82A}">
                    <a16:rowId xmlns:a16="http://schemas.microsoft.com/office/drawing/2014/main" val="3347223107"/>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kern="1200" dirty="0">
                          <a:solidFill>
                            <a:schemeClr val="dk1"/>
                          </a:solidFill>
                          <a:effectLst/>
                          <a:latin typeface="Manrope" pitchFamily="2" charset="0"/>
                          <a:ea typeface="+mn-ea"/>
                          <a:cs typeface="+mn-cs"/>
                        </a:rPr>
                        <a:t>We all use student-facing materials that meet digital accessibility standards (e.g. closed captions, alt-text for images)</a:t>
                      </a:r>
                      <a:endParaRPr lang="en-GB" sz="1200" b="1" i="0" u="none" strike="noStrike" dirty="0">
                        <a:solidFill>
                          <a:schemeClr val="tx1">
                            <a:lumMod val="95000"/>
                            <a:lumOff val="5000"/>
                          </a:schemeClr>
                        </a:solidFill>
                        <a:effectLst/>
                        <a:latin typeface="Manrope" pitchFamily="2"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extLst>
                  <a:ext uri="{0D108BD9-81ED-4DB2-BD59-A6C34878D82A}">
                    <a16:rowId xmlns:a16="http://schemas.microsoft.com/office/drawing/2014/main" val="3480320104"/>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kern="1200" dirty="0">
                          <a:solidFill>
                            <a:schemeClr val="dk1"/>
                          </a:solidFill>
                          <a:effectLst/>
                          <a:latin typeface="Manrope" pitchFamily="2" charset="0"/>
                          <a:ea typeface="+mn-ea"/>
                          <a:cs typeface="+mn-cs"/>
                        </a:rPr>
                        <a:t>We review our teaching spaces and facilities to ensure accessibility for those physical disabilities (e.g. step-free access, hearing loops installed, microphones etc) and flag issues where identified (e.g. with estates)</a:t>
                      </a:r>
                      <a:endParaRPr lang="en-GB" sz="1200" b="1" i="0" u="none" strike="noStrike" dirty="0">
                        <a:solidFill>
                          <a:schemeClr val="tx1">
                            <a:lumMod val="95000"/>
                            <a:lumOff val="5000"/>
                          </a:schemeClr>
                        </a:solidFill>
                        <a:effectLst/>
                        <a:latin typeface="Manrope" pitchFamily="2"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extLst>
                  <a:ext uri="{0D108BD9-81ED-4DB2-BD59-A6C34878D82A}">
                    <a16:rowId xmlns:a16="http://schemas.microsoft.com/office/drawing/2014/main" val="3510020598"/>
                  </a:ext>
                </a:extLst>
              </a:tr>
            </a:tbl>
          </a:graphicData>
        </a:graphic>
      </p:graphicFrame>
    </p:spTree>
    <p:extLst>
      <p:ext uri="{BB962C8B-B14F-4D97-AF65-F5344CB8AC3E}">
        <p14:creationId xmlns:p14="http://schemas.microsoft.com/office/powerpoint/2010/main" val="34897004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6">
            <a:extLst>
              <a:ext uri="{FF2B5EF4-FFF2-40B4-BE49-F238E27FC236}">
                <a16:creationId xmlns:a16="http://schemas.microsoft.com/office/drawing/2014/main" id="{452B38CA-FB4E-D2E2-A015-E99479730775}"/>
              </a:ext>
            </a:extLst>
          </p:cNvPr>
          <p:cNvGraphicFramePr>
            <a:graphicFrameLocks noGrp="1"/>
          </p:cNvGraphicFramePr>
          <p:nvPr>
            <p:extLst>
              <p:ext uri="{D42A27DB-BD31-4B8C-83A1-F6EECF244321}">
                <p14:modId xmlns:p14="http://schemas.microsoft.com/office/powerpoint/2010/main" val="3049211228"/>
              </p:ext>
            </p:extLst>
          </p:nvPr>
        </p:nvGraphicFramePr>
        <p:xfrm>
          <a:off x="152386" y="1050983"/>
          <a:ext cx="11671017" cy="4597400"/>
        </p:xfrm>
        <a:graphic>
          <a:graphicData uri="http://schemas.openxmlformats.org/drawingml/2006/table">
            <a:tbl>
              <a:tblPr firstRow="1" bandRow="1">
                <a:tableStyleId>{5C22544A-7EE6-4342-B048-85BDC9FD1C3A}</a:tableStyleId>
              </a:tblPr>
              <a:tblGrid>
                <a:gridCol w="9448817">
                  <a:extLst>
                    <a:ext uri="{9D8B030D-6E8A-4147-A177-3AD203B41FA5}">
                      <a16:colId xmlns:a16="http://schemas.microsoft.com/office/drawing/2014/main" val="3533308900"/>
                    </a:ext>
                  </a:extLst>
                </a:gridCol>
                <a:gridCol w="554477">
                  <a:extLst>
                    <a:ext uri="{9D8B030D-6E8A-4147-A177-3AD203B41FA5}">
                      <a16:colId xmlns:a16="http://schemas.microsoft.com/office/drawing/2014/main" val="930880074"/>
                    </a:ext>
                  </a:extLst>
                </a:gridCol>
                <a:gridCol w="437744">
                  <a:extLst>
                    <a:ext uri="{9D8B030D-6E8A-4147-A177-3AD203B41FA5}">
                      <a16:colId xmlns:a16="http://schemas.microsoft.com/office/drawing/2014/main" val="2595874476"/>
                    </a:ext>
                  </a:extLst>
                </a:gridCol>
                <a:gridCol w="700392">
                  <a:extLst>
                    <a:ext uri="{9D8B030D-6E8A-4147-A177-3AD203B41FA5}">
                      <a16:colId xmlns:a16="http://schemas.microsoft.com/office/drawing/2014/main" val="510252667"/>
                    </a:ext>
                  </a:extLst>
                </a:gridCol>
                <a:gridCol w="529587">
                  <a:extLst>
                    <a:ext uri="{9D8B030D-6E8A-4147-A177-3AD203B41FA5}">
                      <a16:colId xmlns:a16="http://schemas.microsoft.com/office/drawing/2014/main" val="4170739222"/>
                    </a:ext>
                  </a:extLst>
                </a:gridCol>
              </a:tblGrid>
              <a:tr h="370840">
                <a:tc>
                  <a:txBody>
                    <a:bodyPr/>
                    <a:lstStyle/>
                    <a:p>
                      <a:r>
                        <a:rPr lang="en-GB" sz="1600" dirty="0">
                          <a:latin typeface="Manrope" pitchFamily="2" charset="0"/>
                        </a:rPr>
                        <a:t>Our institution systems and processes ensure that:</a:t>
                      </a:r>
                    </a:p>
                  </a:txBody>
                  <a:tcPr>
                    <a:solidFill>
                      <a:srgbClr val="293A60"/>
                    </a:solidFill>
                  </a:tcPr>
                </a:tc>
                <a:tc>
                  <a:txBody>
                    <a:bodyPr/>
                    <a:lstStyle/>
                    <a:p>
                      <a:r>
                        <a:rPr lang="en-GB" sz="1150" dirty="0">
                          <a:latin typeface="Manrope" pitchFamily="2" charset="0"/>
                          <a:cs typeface="Mangal" panose="020B0502040204020203" pitchFamily="18" charset="0"/>
                        </a:rPr>
                        <a:t>Yes</a:t>
                      </a:r>
                    </a:p>
                  </a:txBody>
                  <a:tcPr>
                    <a:solidFill>
                      <a:srgbClr val="293A60"/>
                    </a:solidFill>
                  </a:tcPr>
                </a:tc>
                <a:tc>
                  <a:txBody>
                    <a:bodyPr/>
                    <a:lstStyle/>
                    <a:p>
                      <a:r>
                        <a:rPr lang="en-GB" sz="1150" dirty="0">
                          <a:latin typeface="Manrope" pitchFamily="2" charset="0"/>
                          <a:cs typeface="Mangal" panose="020B0502040204020203" pitchFamily="18" charset="0"/>
                        </a:rPr>
                        <a:t>No</a:t>
                      </a:r>
                    </a:p>
                  </a:txBody>
                  <a:tcPr>
                    <a:solidFill>
                      <a:srgbClr val="293A60"/>
                    </a:solidFill>
                  </a:tcPr>
                </a:tc>
                <a:tc>
                  <a:txBody>
                    <a:bodyPr/>
                    <a:lstStyle/>
                    <a:p>
                      <a:r>
                        <a:rPr lang="en-GB" sz="1150" dirty="0">
                          <a:latin typeface="Manrope" pitchFamily="2" charset="0"/>
                          <a:cs typeface="Mangal" panose="020B0502040204020203" pitchFamily="18" charset="0"/>
                        </a:rPr>
                        <a:t>Maybe</a:t>
                      </a:r>
                    </a:p>
                  </a:txBody>
                  <a:tcPr>
                    <a:solidFill>
                      <a:srgbClr val="293A60"/>
                    </a:solidFill>
                  </a:tcPr>
                </a:tc>
                <a:tc>
                  <a:txBody>
                    <a:bodyPr/>
                    <a:lstStyle/>
                    <a:p>
                      <a:r>
                        <a:rPr lang="en-GB" sz="1150" dirty="0">
                          <a:latin typeface="Manrope" pitchFamily="2" charset="0"/>
                          <a:cs typeface="Mangal" panose="020B0502040204020203" pitchFamily="18" charset="0"/>
                        </a:rPr>
                        <a:t>N/A</a:t>
                      </a:r>
                    </a:p>
                  </a:txBody>
                  <a:tcPr>
                    <a:solidFill>
                      <a:srgbClr val="293A60"/>
                    </a:solidFill>
                  </a:tcPr>
                </a:tc>
                <a:extLst>
                  <a:ext uri="{0D108BD9-81ED-4DB2-BD59-A6C34878D82A}">
                    <a16:rowId xmlns:a16="http://schemas.microsoft.com/office/drawing/2014/main" val="3046688377"/>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u="none" strike="noStrike" dirty="0">
                          <a:solidFill>
                            <a:schemeClr val="tx1">
                              <a:lumMod val="95000"/>
                              <a:lumOff val="5000"/>
                            </a:schemeClr>
                          </a:solidFill>
                          <a:effectLst/>
                          <a:latin typeface="Manrope" pitchFamily="2" charset="0"/>
                        </a:rPr>
                        <a:t>Academics, Professional services teams and students are supported and encouraged to work in partnership to achieve inclusivity.</a:t>
                      </a: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extLst>
                  <a:ext uri="{0D108BD9-81ED-4DB2-BD59-A6C34878D82A}">
                    <a16:rowId xmlns:a16="http://schemas.microsoft.com/office/drawing/2014/main" val="2894567918"/>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kern="1200" dirty="0">
                          <a:solidFill>
                            <a:schemeClr val="dk1"/>
                          </a:solidFill>
                          <a:effectLst/>
                          <a:latin typeface="Manrope" pitchFamily="2" charset="0"/>
                          <a:ea typeface="+mn-ea"/>
                          <a:cs typeface="+mn-cs"/>
                        </a:rPr>
                        <a:t>Routine quality assurance processes report on inclusivity issues and metrics, and systemic issues identified are addressed as appropriate</a:t>
                      </a:r>
                      <a:endParaRPr lang="en-GB" sz="1200" b="1" i="0" u="none" strike="noStrike" dirty="0">
                        <a:solidFill>
                          <a:schemeClr val="tx1">
                            <a:lumMod val="95000"/>
                            <a:lumOff val="5000"/>
                          </a:schemeClr>
                        </a:solidFill>
                        <a:effectLst/>
                        <a:latin typeface="Manrope" pitchFamily="2"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extLst>
                  <a:ext uri="{0D108BD9-81ED-4DB2-BD59-A6C34878D82A}">
                    <a16:rowId xmlns:a16="http://schemas.microsoft.com/office/drawing/2014/main" val="286442471"/>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kern="1200" dirty="0">
                          <a:solidFill>
                            <a:schemeClr val="dk1"/>
                          </a:solidFill>
                          <a:effectLst/>
                          <a:latin typeface="Manrope" pitchFamily="2" charset="0"/>
                          <a:ea typeface="+mn-ea"/>
                          <a:cs typeface="+mn-cs"/>
                        </a:rPr>
                        <a:t>Staff are supported to use consistent terminology and ways of working, minimising 'mixed messages' where possible</a:t>
                      </a:r>
                      <a:endParaRPr lang="en-GB" sz="1200" b="1" i="0" u="none" strike="noStrike" dirty="0">
                        <a:solidFill>
                          <a:schemeClr val="tx1">
                            <a:lumMod val="95000"/>
                            <a:lumOff val="5000"/>
                          </a:schemeClr>
                        </a:solidFill>
                        <a:effectLst/>
                        <a:latin typeface="Manrope" pitchFamily="2"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extLst>
                  <a:ext uri="{0D108BD9-81ED-4DB2-BD59-A6C34878D82A}">
                    <a16:rowId xmlns:a16="http://schemas.microsoft.com/office/drawing/2014/main" val="2643129286"/>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kern="1200" dirty="0">
                          <a:solidFill>
                            <a:schemeClr val="dk1"/>
                          </a:solidFill>
                          <a:effectLst/>
                          <a:latin typeface="Manrope" pitchFamily="2" charset="0"/>
                          <a:ea typeface="+mn-ea"/>
                          <a:cs typeface="+mn-cs"/>
                        </a:rPr>
                        <a:t>Staff can easily access and understand information on demographics of students in terms of widening participation (e.g. Ethnicity, Mature students, Disability, POLAR Quintiles of HE participation)</a:t>
                      </a:r>
                      <a:endParaRPr lang="en-GB" sz="1200" b="1" i="0" u="none" strike="noStrike" dirty="0">
                        <a:solidFill>
                          <a:schemeClr val="tx1">
                            <a:lumMod val="95000"/>
                            <a:lumOff val="5000"/>
                          </a:schemeClr>
                        </a:solidFill>
                        <a:effectLst/>
                        <a:latin typeface="Manrope" pitchFamily="2"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extLst>
                  <a:ext uri="{0D108BD9-81ED-4DB2-BD59-A6C34878D82A}">
                    <a16:rowId xmlns:a16="http://schemas.microsoft.com/office/drawing/2014/main" val="48296082"/>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kern="1200" dirty="0">
                          <a:solidFill>
                            <a:schemeClr val="dk1"/>
                          </a:solidFill>
                          <a:effectLst/>
                          <a:latin typeface="Manrope" pitchFamily="2" charset="0"/>
                          <a:ea typeface="+mn-ea"/>
                          <a:cs typeface="+mn-cs"/>
                        </a:rPr>
                        <a:t>Policies in place relating to inclusive practice are clearly communicated to staff, who are supported to implement these in practice</a:t>
                      </a:r>
                      <a:endParaRPr lang="en-GB" sz="1200" b="1" i="0" u="none" strike="noStrike" dirty="0">
                        <a:solidFill>
                          <a:schemeClr val="tx1">
                            <a:lumMod val="95000"/>
                            <a:lumOff val="5000"/>
                          </a:schemeClr>
                        </a:solidFill>
                        <a:effectLst/>
                        <a:latin typeface="Manrope" pitchFamily="2"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extLst>
                  <a:ext uri="{0D108BD9-81ED-4DB2-BD59-A6C34878D82A}">
                    <a16:rowId xmlns:a16="http://schemas.microsoft.com/office/drawing/2014/main" val="3688754998"/>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kern="1200" dirty="0">
                          <a:solidFill>
                            <a:schemeClr val="dk1"/>
                          </a:solidFill>
                          <a:effectLst/>
                          <a:latin typeface="Manrope" pitchFamily="2" charset="0"/>
                          <a:ea typeface="+mn-ea"/>
                          <a:cs typeface="+mn-cs"/>
                        </a:rPr>
                        <a:t>Targets are established that relate to inclusivity (e.g. awarding gaps, retention), which are clearly communicated to staff who are supported to implement these in practice</a:t>
                      </a:r>
                      <a:endParaRPr lang="en-GB" sz="1200" b="1" i="0" u="none" strike="noStrike" dirty="0">
                        <a:solidFill>
                          <a:schemeClr val="tx1">
                            <a:lumMod val="95000"/>
                            <a:lumOff val="5000"/>
                          </a:schemeClr>
                        </a:solidFill>
                        <a:effectLst/>
                        <a:latin typeface="Manrope" pitchFamily="2"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extLst>
                  <a:ext uri="{0D108BD9-81ED-4DB2-BD59-A6C34878D82A}">
                    <a16:rowId xmlns:a16="http://schemas.microsoft.com/office/drawing/2014/main" val="830293754"/>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kern="1200" dirty="0">
                          <a:solidFill>
                            <a:schemeClr val="dk1"/>
                          </a:solidFill>
                          <a:effectLst/>
                          <a:latin typeface="Manrope" pitchFamily="2" charset="0"/>
                          <a:ea typeface="+mn-ea"/>
                          <a:cs typeface="+mn-cs"/>
                        </a:rPr>
                        <a:t>Data are provided to staff relating to university targets around inclusivity (e.g. awarding gaps, retention). Staff are supported to interpret the data and take data-informed actions</a:t>
                      </a:r>
                      <a:endParaRPr lang="en-GB" sz="1200" b="1" i="0" u="none" strike="noStrike" dirty="0">
                        <a:solidFill>
                          <a:schemeClr val="tx1">
                            <a:lumMod val="95000"/>
                            <a:lumOff val="5000"/>
                          </a:schemeClr>
                        </a:solidFill>
                        <a:effectLst/>
                        <a:latin typeface="Manrope" pitchFamily="2"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extLst>
                  <a:ext uri="{0D108BD9-81ED-4DB2-BD59-A6C34878D82A}">
                    <a16:rowId xmlns:a16="http://schemas.microsoft.com/office/drawing/2014/main" val="627231391"/>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kern="1200" dirty="0">
                          <a:solidFill>
                            <a:schemeClr val="dk1"/>
                          </a:solidFill>
                          <a:effectLst/>
                          <a:latin typeface="Manrope" pitchFamily="2" charset="0"/>
                          <a:ea typeface="+mn-ea"/>
                          <a:cs typeface="+mn-cs"/>
                        </a:rPr>
                        <a:t>Information about reasonable adjustments for students is provided to staff in a timely and transparent manner, and staff are supported to implement reasonable adjustments</a:t>
                      </a:r>
                      <a:endParaRPr lang="en-GB" sz="1200" b="1" i="0" u="none" strike="noStrike" dirty="0">
                        <a:solidFill>
                          <a:schemeClr val="tx1">
                            <a:lumMod val="95000"/>
                            <a:lumOff val="5000"/>
                          </a:schemeClr>
                        </a:solidFill>
                        <a:effectLst/>
                        <a:latin typeface="Manrope" pitchFamily="2"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extLst>
                  <a:ext uri="{0D108BD9-81ED-4DB2-BD59-A6C34878D82A}">
                    <a16:rowId xmlns:a16="http://schemas.microsoft.com/office/drawing/2014/main" val="3347223107"/>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kern="1200" dirty="0">
                          <a:solidFill>
                            <a:schemeClr val="dk1"/>
                          </a:solidFill>
                          <a:effectLst/>
                          <a:latin typeface="Manrope" pitchFamily="2" charset="0"/>
                          <a:ea typeface="+mn-ea"/>
                          <a:cs typeface="+mn-cs"/>
                        </a:rPr>
                        <a:t>All student-facing materials meet digital accessibility standards (e.g. closed captions, alt-text for images)</a:t>
                      </a:r>
                      <a:endParaRPr lang="en-GB" sz="1200" b="1" i="0" u="none" strike="noStrike" dirty="0">
                        <a:solidFill>
                          <a:schemeClr val="tx1">
                            <a:lumMod val="95000"/>
                            <a:lumOff val="5000"/>
                          </a:schemeClr>
                        </a:solidFill>
                        <a:effectLst/>
                        <a:latin typeface="Manrope" pitchFamily="2"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extLst>
                  <a:ext uri="{0D108BD9-81ED-4DB2-BD59-A6C34878D82A}">
                    <a16:rowId xmlns:a16="http://schemas.microsoft.com/office/drawing/2014/main" val="3480320104"/>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kern="1200" dirty="0">
                          <a:solidFill>
                            <a:schemeClr val="dk1"/>
                          </a:solidFill>
                          <a:effectLst/>
                          <a:latin typeface="Manrope" pitchFamily="2" charset="0"/>
                          <a:ea typeface="+mn-ea"/>
                          <a:cs typeface="+mn-cs"/>
                        </a:rPr>
                        <a:t>All teaching spaces and facilities are accessible to those with physical disabilities (e.g. step-free access, hearing loops installed, microphones etc)</a:t>
                      </a:r>
                      <a:endParaRPr lang="en-GB" sz="1200" b="1" i="0" u="none" strike="noStrike" dirty="0">
                        <a:solidFill>
                          <a:schemeClr val="tx1">
                            <a:lumMod val="95000"/>
                            <a:lumOff val="5000"/>
                          </a:schemeClr>
                        </a:solidFill>
                        <a:effectLst/>
                        <a:latin typeface="Manrope" pitchFamily="2"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extLst>
                  <a:ext uri="{0D108BD9-81ED-4DB2-BD59-A6C34878D82A}">
                    <a16:rowId xmlns:a16="http://schemas.microsoft.com/office/drawing/2014/main" val="3510020598"/>
                  </a:ext>
                </a:extLst>
              </a:tr>
            </a:tbl>
          </a:graphicData>
        </a:graphic>
      </p:graphicFrame>
      <p:sp>
        <p:nvSpPr>
          <p:cNvPr id="3" name="object 3">
            <a:extLst>
              <a:ext uri="{FF2B5EF4-FFF2-40B4-BE49-F238E27FC236}">
                <a16:creationId xmlns:a16="http://schemas.microsoft.com/office/drawing/2014/main" id="{02DDDDCD-87F6-4716-7F32-EC33F7215E93}"/>
              </a:ext>
              <a:ext uri="{C183D7F6-B498-43B3-948B-1728B52AA6E4}">
                <adec:decorative xmlns:adec="http://schemas.microsoft.com/office/drawing/2017/decorative" val="1"/>
              </a:ext>
            </a:extLst>
          </p:cNvPr>
          <p:cNvSpPr/>
          <p:nvPr/>
        </p:nvSpPr>
        <p:spPr>
          <a:xfrm>
            <a:off x="8814350" y="195211"/>
            <a:ext cx="1731006" cy="666404"/>
          </a:xfrm>
          <a:custGeom>
            <a:avLst/>
            <a:gdLst/>
            <a:ahLst/>
            <a:cxnLst/>
            <a:rect l="l" t="t" r="r" b="b"/>
            <a:pathLst>
              <a:path w="3679190" h="614680">
                <a:moveTo>
                  <a:pt x="3408057" y="0"/>
                </a:moveTo>
                <a:lnTo>
                  <a:pt x="0" y="0"/>
                </a:lnTo>
                <a:lnTo>
                  <a:pt x="0" y="614540"/>
                </a:lnTo>
                <a:lnTo>
                  <a:pt x="3408057" y="614540"/>
                </a:lnTo>
                <a:lnTo>
                  <a:pt x="3679190" y="307263"/>
                </a:lnTo>
                <a:lnTo>
                  <a:pt x="3408057" y="0"/>
                </a:lnTo>
                <a:close/>
              </a:path>
            </a:pathLst>
          </a:custGeom>
          <a:solidFill>
            <a:srgbClr val="293A60"/>
          </a:solidFill>
          <a:ln>
            <a:solidFill>
              <a:srgbClr val="293A60"/>
            </a:solidFill>
          </a:ln>
          <a:effectLst/>
        </p:spPr>
        <p:txBody>
          <a:bodyPr wrap="square" lIns="0" tIns="0" rIns="0" bIns="0" rtlCol="0"/>
          <a:lstStyle/>
          <a:p>
            <a:endParaRPr dirty="0">
              <a:solidFill>
                <a:schemeClr val="bg1"/>
              </a:solidFill>
            </a:endParaRPr>
          </a:p>
        </p:txBody>
      </p:sp>
      <p:sp>
        <p:nvSpPr>
          <p:cNvPr id="7" name="TextBox 6">
            <a:extLst>
              <a:ext uri="{FF2B5EF4-FFF2-40B4-BE49-F238E27FC236}">
                <a16:creationId xmlns:a16="http://schemas.microsoft.com/office/drawing/2014/main" id="{8DD57D7A-0370-0BB3-AAB4-DC893EA30F29}"/>
              </a:ext>
            </a:extLst>
          </p:cNvPr>
          <p:cNvSpPr txBox="1"/>
          <p:nvPr/>
        </p:nvSpPr>
        <p:spPr>
          <a:xfrm>
            <a:off x="9410140" y="6525157"/>
            <a:ext cx="2562447" cy="246221"/>
          </a:xfrm>
          <a:prstGeom prst="rect">
            <a:avLst/>
          </a:prstGeom>
          <a:noFill/>
        </p:spPr>
        <p:txBody>
          <a:bodyPr wrap="square">
            <a:spAutoFit/>
          </a:bodyPr>
          <a:lstStyle/>
          <a:p>
            <a:r>
              <a:rPr lang="en-GB" sz="1000" dirty="0">
                <a:solidFill>
                  <a:schemeClr val="tx1">
                    <a:lumMod val="95000"/>
                    <a:lumOff val="5000"/>
                  </a:schemeClr>
                </a:solidFill>
                <a:latin typeface="Manrope" pitchFamily="2" charset="0"/>
                <a:hlinkClick r:id="rId2">
                  <a:extLst>
                    <a:ext uri="{A12FA001-AC4F-418D-AE19-62706E023703}">
                      <ahyp:hlinkClr xmlns:ahyp="http://schemas.microsoft.com/office/drawing/2018/hyperlinkcolor" val="tx"/>
                    </a:ext>
                  </a:extLst>
                </a:hlinkClick>
              </a:rPr>
              <a:t>www.inclusiveeducationframework.info</a:t>
            </a:r>
            <a:endParaRPr lang="en-GB" sz="1000" dirty="0">
              <a:solidFill>
                <a:schemeClr val="tx1">
                  <a:lumMod val="95000"/>
                  <a:lumOff val="5000"/>
                </a:schemeClr>
              </a:solidFill>
              <a:latin typeface="Manrope" pitchFamily="2" charset="0"/>
            </a:endParaRPr>
          </a:p>
        </p:txBody>
      </p:sp>
      <p:sp>
        <p:nvSpPr>
          <p:cNvPr id="8" name="object 7">
            <a:extLst>
              <a:ext uri="{FF2B5EF4-FFF2-40B4-BE49-F238E27FC236}">
                <a16:creationId xmlns:a16="http://schemas.microsoft.com/office/drawing/2014/main" id="{B2FF6724-5EC1-C9B1-F88F-965B13670036}"/>
              </a:ext>
              <a:ext uri="{C183D7F6-B498-43B3-948B-1728B52AA6E4}">
                <adec:decorative xmlns:adec="http://schemas.microsoft.com/office/drawing/2017/decorative" val="1"/>
              </a:ext>
            </a:extLst>
          </p:cNvPr>
          <p:cNvSpPr/>
          <p:nvPr/>
        </p:nvSpPr>
        <p:spPr>
          <a:xfrm flipV="1">
            <a:off x="152385" y="6423927"/>
            <a:ext cx="11671018" cy="45719"/>
          </a:xfrm>
          <a:custGeom>
            <a:avLst/>
            <a:gdLst/>
            <a:ahLst/>
            <a:cxnLst/>
            <a:rect l="l" t="t" r="r" b="b"/>
            <a:pathLst>
              <a:path w="9777730">
                <a:moveTo>
                  <a:pt x="0" y="0"/>
                </a:moveTo>
                <a:lnTo>
                  <a:pt x="9777603" y="0"/>
                </a:lnTo>
              </a:path>
            </a:pathLst>
          </a:custGeom>
          <a:ln w="38100">
            <a:solidFill>
              <a:srgbClr val="293A60"/>
            </a:solidFill>
          </a:ln>
        </p:spPr>
        <p:txBody>
          <a:bodyPr wrap="square" lIns="0" tIns="0" rIns="0" bIns="0" rtlCol="0"/>
          <a:lstStyle/>
          <a:p>
            <a:endParaRPr/>
          </a:p>
        </p:txBody>
      </p:sp>
      <p:sp>
        <p:nvSpPr>
          <p:cNvPr id="9" name="object 7">
            <a:extLst>
              <a:ext uri="{FF2B5EF4-FFF2-40B4-BE49-F238E27FC236}">
                <a16:creationId xmlns:a16="http://schemas.microsoft.com/office/drawing/2014/main" id="{B9A9CCC1-C350-6D26-A1B9-28FD93496BE3}"/>
              </a:ext>
              <a:ext uri="{C183D7F6-B498-43B3-948B-1728B52AA6E4}">
                <adec:decorative xmlns:adec="http://schemas.microsoft.com/office/drawing/2017/decorative" val="1"/>
              </a:ext>
            </a:extLst>
          </p:cNvPr>
          <p:cNvSpPr/>
          <p:nvPr/>
        </p:nvSpPr>
        <p:spPr>
          <a:xfrm>
            <a:off x="154844" y="845299"/>
            <a:ext cx="11668559" cy="45719"/>
          </a:xfrm>
          <a:custGeom>
            <a:avLst/>
            <a:gdLst/>
            <a:ahLst/>
            <a:cxnLst/>
            <a:rect l="l" t="t" r="r" b="b"/>
            <a:pathLst>
              <a:path w="9777730">
                <a:moveTo>
                  <a:pt x="0" y="0"/>
                </a:moveTo>
                <a:lnTo>
                  <a:pt x="9777603" y="0"/>
                </a:lnTo>
              </a:path>
            </a:pathLst>
          </a:custGeom>
          <a:ln w="38100">
            <a:solidFill>
              <a:srgbClr val="293A60"/>
            </a:solidFill>
          </a:ln>
          <a:effectLst>
            <a:outerShdw blurRad="50800" dist="38100" dir="2700000" algn="tl" rotWithShape="0">
              <a:prstClr val="black">
                <a:alpha val="40000"/>
              </a:prstClr>
            </a:outerShdw>
          </a:effectLst>
        </p:spPr>
        <p:txBody>
          <a:bodyPr wrap="square" lIns="0" tIns="0" rIns="0" bIns="0" rtlCol="0"/>
          <a:lstStyle/>
          <a:p>
            <a:endParaRPr/>
          </a:p>
        </p:txBody>
      </p:sp>
      <p:sp>
        <p:nvSpPr>
          <p:cNvPr id="10" name="Title 5">
            <a:extLst>
              <a:ext uri="{FF2B5EF4-FFF2-40B4-BE49-F238E27FC236}">
                <a16:creationId xmlns:a16="http://schemas.microsoft.com/office/drawing/2014/main" id="{F0C44A9D-6171-DAAC-D5A3-0D88E6A8839A}"/>
              </a:ext>
            </a:extLst>
          </p:cNvPr>
          <p:cNvSpPr txBox="1">
            <a:spLocks noGrp="1"/>
          </p:cNvSpPr>
          <p:nvPr>
            <p:ph type="title" idx="4294967295"/>
          </p:nvPr>
        </p:nvSpPr>
        <p:spPr>
          <a:xfrm>
            <a:off x="152385" y="189601"/>
            <a:ext cx="10220340" cy="666404"/>
          </a:xfrm>
          <a:prstGeom prst="rect">
            <a:avLst/>
          </a:prstGeom>
          <a:solidFill>
            <a:srgbClr val="293A60"/>
          </a:solidFill>
          <a:ln w="12700" cap="flat" cmpd="sng" algn="ctr">
            <a:noFill/>
            <a:prstDash val="solid"/>
            <a:miter lim="800000"/>
          </a:ln>
          <a:effectLst/>
        </p:spPr>
        <p:style>
          <a:lnRef idx="2">
            <a:schemeClr val="dk1">
              <a:shade val="50000"/>
            </a:schemeClr>
          </a:lnRef>
          <a:fillRef idx="1">
            <a:schemeClr val="dk1"/>
          </a:fillRef>
          <a:effectRef idx="0">
            <a:schemeClr val="dk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lvl1pPr algn="l" defTabSz="914400" rtl="0" eaLnBrk="1" latinLnBrk="0" hangingPunct="1">
              <a:lnSpc>
                <a:spcPct val="90000"/>
              </a:lnSpc>
              <a:spcBef>
                <a:spcPct val="0"/>
              </a:spcBef>
              <a:buNone/>
              <a:defRPr sz="4400" b="1"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3200" b="1" i="0" u="none" strike="noStrike" kern="1200" cap="none" spc="0" normalizeH="0" baseline="0" noProof="0" dirty="0">
                <a:ln>
                  <a:noFill/>
                </a:ln>
                <a:solidFill>
                  <a:schemeClr val="lt1"/>
                </a:solidFill>
                <a:effectLst/>
                <a:uLnTx/>
                <a:uFillTx/>
                <a:latin typeface="Manrope" pitchFamily="2" charset="0"/>
                <a:ea typeface="+mn-ea"/>
                <a:cs typeface="+mn-cs"/>
              </a:rPr>
              <a:t>Structures and Processes: Senior Leader Checklist</a:t>
            </a:r>
          </a:p>
        </p:txBody>
      </p:sp>
    </p:spTree>
    <p:extLst>
      <p:ext uri="{BB962C8B-B14F-4D97-AF65-F5344CB8AC3E}">
        <p14:creationId xmlns:p14="http://schemas.microsoft.com/office/powerpoint/2010/main" val="41772541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a:extLst>
              <a:ext uri="{FF2B5EF4-FFF2-40B4-BE49-F238E27FC236}">
                <a16:creationId xmlns:a16="http://schemas.microsoft.com/office/drawing/2014/main" id="{96E04F72-B2F7-7E8D-FB74-F7659C1FB21F}"/>
              </a:ext>
              <a:ext uri="{C183D7F6-B498-43B3-948B-1728B52AA6E4}">
                <adec:decorative xmlns:adec="http://schemas.microsoft.com/office/drawing/2017/decorative" val="1"/>
              </a:ext>
            </a:extLst>
          </p:cNvPr>
          <p:cNvSpPr/>
          <p:nvPr/>
        </p:nvSpPr>
        <p:spPr>
          <a:xfrm>
            <a:off x="7806634" y="179830"/>
            <a:ext cx="1731006" cy="666404"/>
          </a:xfrm>
          <a:custGeom>
            <a:avLst/>
            <a:gdLst/>
            <a:ahLst/>
            <a:cxnLst/>
            <a:rect l="l" t="t" r="r" b="b"/>
            <a:pathLst>
              <a:path w="3679190" h="614680">
                <a:moveTo>
                  <a:pt x="3408057" y="0"/>
                </a:moveTo>
                <a:lnTo>
                  <a:pt x="0" y="0"/>
                </a:lnTo>
                <a:lnTo>
                  <a:pt x="0" y="614540"/>
                </a:lnTo>
                <a:lnTo>
                  <a:pt x="3408057" y="614540"/>
                </a:lnTo>
                <a:lnTo>
                  <a:pt x="3679190" y="307263"/>
                </a:lnTo>
                <a:lnTo>
                  <a:pt x="3408057" y="0"/>
                </a:lnTo>
                <a:close/>
              </a:path>
            </a:pathLst>
          </a:custGeom>
          <a:solidFill>
            <a:srgbClr val="5777B4"/>
          </a:solidFill>
          <a:ln>
            <a:solidFill>
              <a:srgbClr val="5777B4"/>
            </a:solidFill>
          </a:ln>
          <a:effectLst/>
        </p:spPr>
        <p:txBody>
          <a:bodyPr wrap="square" lIns="0" tIns="0" rIns="0" bIns="0" rtlCol="0"/>
          <a:lstStyle/>
          <a:p>
            <a:endParaRPr dirty="0">
              <a:solidFill>
                <a:schemeClr val="bg1"/>
              </a:solidFill>
            </a:endParaRPr>
          </a:p>
        </p:txBody>
      </p:sp>
      <p:sp>
        <p:nvSpPr>
          <p:cNvPr id="4" name="object 7">
            <a:extLst>
              <a:ext uri="{FF2B5EF4-FFF2-40B4-BE49-F238E27FC236}">
                <a16:creationId xmlns:a16="http://schemas.microsoft.com/office/drawing/2014/main" id="{57D0E618-32E6-EB30-391F-311D26DC63F4}"/>
              </a:ext>
              <a:ext uri="{C183D7F6-B498-43B3-948B-1728B52AA6E4}">
                <adec:decorative xmlns:adec="http://schemas.microsoft.com/office/drawing/2017/decorative" val="1"/>
              </a:ext>
            </a:extLst>
          </p:cNvPr>
          <p:cNvSpPr/>
          <p:nvPr/>
        </p:nvSpPr>
        <p:spPr>
          <a:xfrm>
            <a:off x="152387" y="849207"/>
            <a:ext cx="11671018" cy="45719"/>
          </a:xfrm>
          <a:custGeom>
            <a:avLst/>
            <a:gdLst/>
            <a:ahLst/>
            <a:cxnLst/>
            <a:rect l="l" t="t" r="r" b="b"/>
            <a:pathLst>
              <a:path w="9777730">
                <a:moveTo>
                  <a:pt x="0" y="0"/>
                </a:moveTo>
                <a:lnTo>
                  <a:pt x="9777603" y="0"/>
                </a:lnTo>
              </a:path>
            </a:pathLst>
          </a:custGeom>
          <a:ln w="38100">
            <a:solidFill>
              <a:srgbClr val="5777B4"/>
            </a:solidFill>
          </a:ln>
          <a:effectLst>
            <a:outerShdw blurRad="50800" dist="38100" dir="2700000" algn="tl" rotWithShape="0">
              <a:prstClr val="black">
                <a:alpha val="40000"/>
              </a:prstClr>
            </a:outerShdw>
          </a:effectLst>
        </p:spPr>
        <p:txBody>
          <a:bodyPr wrap="square" lIns="0" tIns="0" rIns="0" bIns="0" rtlCol="0"/>
          <a:lstStyle/>
          <a:p>
            <a:endParaRPr/>
          </a:p>
        </p:txBody>
      </p:sp>
      <p:sp>
        <p:nvSpPr>
          <p:cNvPr id="6" name="Title 5">
            <a:extLst>
              <a:ext uri="{FF2B5EF4-FFF2-40B4-BE49-F238E27FC236}">
                <a16:creationId xmlns:a16="http://schemas.microsoft.com/office/drawing/2014/main" id="{0E96FF7A-0EDF-773C-1949-2F0071172AC2}"/>
              </a:ext>
            </a:extLst>
          </p:cNvPr>
          <p:cNvSpPr>
            <a:spLocks noGrp="1"/>
          </p:cNvSpPr>
          <p:nvPr>
            <p:ph type="title" idx="4294967295"/>
          </p:nvPr>
        </p:nvSpPr>
        <p:spPr>
          <a:xfrm>
            <a:off x="152386" y="174220"/>
            <a:ext cx="9153539" cy="666404"/>
          </a:xfrm>
          <a:prstGeom prst="rect">
            <a:avLst/>
          </a:prstGeom>
          <a:solidFill>
            <a:srgbClr val="5777B4"/>
          </a:solidFill>
          <a:ln w="12700" cap="flat" cmpd="sng" algn="ctr">
            <a:noFill/>
            <a:prstDash val="solid"/>
            <a:miter lim="800000"/>
          </a:ln>
          <a:effectLst/>
        </p:spPr>
        <p:style>
          <a:lnRef idx="2">
            <a:schemeClr val="dk1">
              <a:shade val="50000"/>
            </a:schemeClr>
          </a:lnRef>
          <a:fillRef idx="1">
            <a:schemeClr val="dk1"/>
          </a:fillRef>
          <a:effectRef idx="0">
            <a:schemeClr val="dk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nSpc>
                <a:spcPct val="100000"/>
              </a:lnSpc>
              <a:spcBef>
                <a:spcPts val="0"/>
              </a:spcBef>
              <a:defRPr/>
            </a:pPr>
            <a:r>
              <a:rPr lang="en-GB" sz="3200" dirty="0">
                <a:latin typeface="Manrope" pitchFamily="2" charset="0"/>
              </a:rPr>
              <a:t>Curriculum Design and Delivery: My </a:t>
            </a:r>
            <a:r>
              <a:rPr kumimoji="0" lang="en-GB" sz="3200" b="1" i="0" u="none" strike="noStrike" kern="1200" cap="none" spc="0" normalizeH="0" baseline="0" noProof="0" dirty="0">
                <a:ln>
                  <a:noFill/>
                </a:ln>
                <a:solidFill>
                  <a:schemeClr val="lt1"/>
                </a:solidFill>
                <a:effectLst/>
                <a:uLnTx/>
                <a:uFillTx/>
                <a:latin typeface="Manrope" pitchFamily="2" charset="0"/>
              </a:rPr>
              <a:t>Checklist</a:t>
            </a:r>
          </a:p>
        </p:txBody>
      </p:sp>
      <p:graphicFrame>
        <p:nvGraphicFramePr>
          <p:cNvPr id="5" name="Table 6">
            <a:extLst>
              <a:ext uri="{FF2B5EF4-FFF2-40B4-BE49-F238E27FC236}">
                <a16:creationId xmlns:a16="http://schemas.microsoft.com/office/drawing/2014/main" id="{452B38CA-FB4E-D2E2-A015-E99479730775}"/>
              </a:ext>
            </a:extLst>
          </p:cNvPr>
          <p:cNvGraphicFramePr>
            <a:graphicFrameLocks noGrp="1"/>
          </p:cNvGraphicFramePr>
          <p:nvPr>
            <p:extLst>
              <p:ext uri="{D42A27DB-BD31-4B8C-83A1-F6EECF244321}">
                <p14:modId xmlns:p14="http://schemas.microsoft.com/office/powerpoint/2010/main" val="782699250"/>
              </p:ext>
            </p:extLst>
          </p:nvPr>
        </p:nvGraphicFramePr>
        <p:xfrm>
          <a:off x="152383" y="1030951"/>
          <a:ext cx="11671017" cy="4597400"/>
        </p:xfrm>
        <a:graphic>
          <a:graphicData uri="http://schemas.openxmlformats.org/drawingml/2006/table">
            <a:tbl>
              <a:tblPr firstRow="1" bandRow="1">
                <a:tableStyleId>{5C22544A-7EE6-4342-B048-85BDC9FD1C3A}</a:tableStyleId>
              </a:tblPr>
              <a:tblGrid>
                <a:gridCol w="9448817">
                  <a:extLst>
                    <a:ext uri="{9D8B030D-6E8A-4147-A177-3AD203B41FA5}">
                      <a16:colId xmlns:a16="http://schemas.microsoft.com/office/drawing/2014/main" val="3533308900"/>
                    </a:ext>
                  </a:extLst>
                </a:gridCol>
                <a:gridCol w="554477">
                  <a:extLst>
                    <a:ext uri="{9D8B030D-6E8A-4147-A177-3AD203B41FA5}">
                      <a16:colId xmlns:a16="http://schemas.microsoft.com/office/drawing/2014/main" val="930880074"/>
                    </a:ext>
                  </a:extLst>
                </a:gridCol>
                <a:gridCol w="437744">
                  <a:extLst>
                    <a:ext uri="{9D8B030D-6E8A-4147-A177-3AD203B41FA5}">
                      <a16:colId xmlns:a16="http://schemas.microsoft.com/office/drawing/2014/main" val="2595874476"/>
                    </a:ext>
                  </a:extLst>
                </a:gridCol>
                <a:gridCol w="700392">
                  <a:extLst>
                    <a:ext uri="{9D8B030D-6E8A-4147-A177-3AD203B41FA5}">
                      <a16:colId xmlns:a16="http://schemas.microsoft.com/office/drawing/2014/main" val="510252667"/>
                    </a:ext>
                  </a:extLst>
                </a:gridCol>
                <a:gridCol w="529587">
                  <a:extLst>
                    <a:ext uri="{9D8B030D-6E8A-4147-A177-3AD203B41FA5}">
                      <a16:colId xmlns:a16="http://schemas.microsoft.com/office/drawing/2014/main" val="4170739222"/>
                    </a:ext>
                  </a:extLst>
                </a:gridCol>
              </a:tblGrid>
              <a:tr h="370840">
                <a:tc>
                  <a:txBody>
                    <a:bodyPr/>
                    <a:lstStyle/>
                    <a:p>
                      <a:r>
                        <a:rPr lang="en-GB" sz="1600" dirty="0">
                          <a:latin typeface="Manrope" pitchFamily="2" charset="0"/>
                        </a:rPr>
                        <a:t>Within my personal teaching practice I ensure that: </a:t>
                      </a:r>
                    </a:p>
                  </a:txBody>
                  <a:tcPr>
                    <a:solidFill>
                      <a:srgbClr val="5777B4"/>
                    </a:solidFill>
                  </a:tcPr>
                </a:tc>
                <a:tc>
                  <a:txBody>
                    <a:bodyPr/>
                    <a:lstStyle/>
                    <a:p>
                      <a:r>
                        <a:rPr lang="en-GB" sz="1150" dirty="0">
                          <a:solidFill>
                            <a:schemeClr val="tx1"/>
                          </a:solidFill>
                          <a:latin typeface="Manrope" pitchFamily="2" charset="0"/>
                          <a:cs typeface="Mangal" panose="020B0502040204020203" pitchFamily="18" charset="0"/>
                        </a:rPr>
                        <a:t>Yes</a:t>
                      </a:r>
                    </a:p>
                  </a:txBody>
                  <a:tcPr>
                    <a:solidFill>
                      <a:srgbClr val="5777B4"/>
                    </a:solidFill>
                  </a:tcPr>
                </a:tc>
                <a:tc>
                  <a:txBody>
                    <a:bodyPr/>
                    <a:lstStyle/>
                    <a:p>
                      <a:r>
                        <a:rPr lang="en-GB" sz="1150" dirty="0">
                          <a:solidFill>
                            <a:schemeClr val="tx1"/>
                          </a:solidFill>
                          <a:latin typeface="Manrope" pitchFamily="2" charset="0"/>
                          <a:cs typeface="Mangal" panose="020B0502040204020203" pitchFamily="18" charset="0"/>
                        </a:rPr>
                        <a:t>No</a:t>
                      </a:r>
                    </a:p>
                  </a:txBody>
                  <a:tcPr>
                    <a:solidFill>
                      <a:srgbClr val="5777B4"/>
                    </a:solidFill>
                  </a:tcPr>
                </a:tc>
                <a:tc>
                  <a:txBody>
                    <a:bodyPr/>
                    <a:lstStyle/>
                    <a:p>
                      <a:r>
                        <a:rPr lang="en-GB" sz="1150" dirty="0">
                          <a:solidFill>
                            <a:schemeClr val="tx1"/>
                          </a:solidFill>
                          <a:latin typeface="Manrope" pitchFamily="2" charset="0"/>
                          <a:cs typeface="Mangal" panose="020B0502040204020203" pitchFamily="18" charset="0"/>
                        </a:rPr>
                        <a:t>Maybe</a:t>
                      </a:r>
                    </a:p>
                  </a:txBody>
                  <a:tcPr>
                    <a:solidFill>
                      <a:srgbClr val="5777B4"/>
                    </a:solidFill>
                  </a:tcPr>
                </a:tc>
                <a:tc>
                  <a:txBody>
                    <a:bodyPr/>
                    <a:lstStyle/>
                    <a:p>
                      <a:r>
                        <a:rPr lang="en-GB" sz="1150" dirty="0">
                          <a:solidFill>
                            <a:schemeClr val="tx1"/>
                          </a:solidFill>
                          <a:latin typeface="Manrope" pitchFamily="2" charset="0"/>
                          <a:cs typeface="Mangal" panose="020B0502040204020203" pitchFamily="18" charset="0"/>
                        </a:rPr>
                        <a:t>N/A</a:t>
                      </a:r>
                    </a:p>
                  </a:txBody>
                  <a:tcPr>
                    <a:solidFill>
                      <a:srgbClr val="5777B4"/>
                    </a:solidFill>
                  </a:tcPr>
                </a:tc>
                <a:extLst>
                  <a:ext uri="{0D108BD9-81ED-4DB2-BD59-A6C34878D82A}">
                    <a16:rowId xmlns:a16="http://schemas.microsoft.com/office/drawing/2014/main" val="3046688377"/>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u="none" strike="noStrike" dirty="0">
                          <a:solidFill>
                            <a:schemeClr val="tx1">
                              <a:lumMod val="95000"/>
                              <a:lumOff val="5000"/>
                            </a:schemeClr>
                          </a:solidFill>
                          <a:effectLst/>
                          <a:latin typeface="Manrope" pitchFamily="2" charset="0"/>
                        </a:rPr>
                        <a:t>I embed inclusive education practices within my teaching and assessment planning, design and delivery, with support from the programme team</a:t>
                      </a: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extLst>
                  <a:ext uri="{0D108BD9-81ED-4DB2-BD59-A6C34878D82A}">
                    <a16:rowId xmlns:a16="http://schemas.microsoft.com/office/drawing/2014/main" val="2894567918"/>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kern="1200" dirty="0">
                          <a:solidFill>
                            <a:schemeClr val="dk1"/>
                          </a:solidFill>
                          <a:effectLst/>
                          <a:latin typeface="Manrope" pitchFamily="2" charset="0"/>
                          <a:ea typeface="+mn-ea"/>
                          <a:cs typeface="+mn-cs"/>
                        </a:rPr>
                        <a:t>I work with students as active partners in curriculum design and delivery</a:t>
                      </a:r>
                      <a:endParaRPr lang="en-GB" sz="1200" b="1" i="0" u="none" strike="noStrike" dirty="0">
                        <a:solidFill>
                          <a:schemeClr val="tx1">
                            <a:lumMod val="95000"/>
                            <a:lumOff val="5000"/>
                          </a:schemeClr>
                        </a:solidFill>
                        <a:effectLst/>
                        <a:latin typeface="Manrope" pitchFamily="2"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extLst>
                  <a:ext uri="{0D108BD9-81ED-4DB2-BD59-A6C34878D82A}">
                    <a16:rowId xmlns:a16="http://schemas.microsoft.com/office/drawing/2014/main" val="286442471"/>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kern="1200" dirty="0">
                          <a:solidFill>
                            <a:schemeClr val="dk1"/>
                          </a:solidFill>
                          <a:effectLst/>
                          <a:latin typeface="Manrope" pitchFamily="2" charset="0"/>
                          <a:ea typeface="+mn-ea"/>
                          <a:cs typeface="+mn-cs"/>
                        </a:rPr>
                        <a:t>I actively consider the content that students are likely to have covered before university (e.g. A level, GCSE, BTEC syllabus) and design interventions to address disparities and gaps in knowledge</a:t>
                      </a:r>
                      <a:endParaRPr lang="en-GB" sz="1200" b="1" i="0" u="none" strike="noStrike" dirty="0">
                        <a:solidFill>
                          <a:schemeClr val="tx1">
                            <a:lumMod val="95000"/>
                            <a:lumOff val="5000"/>
                          </a:schemeClr>
                        </a:solidFill>
                        <a:effectLst/>
                        <a:latin typeface="Manrope" pitchFamily="2"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extLst>
                  <a:ext uri="{0D108BD9-81ED-4DB2-BD59-A6C34878D82A}">
                    <a16:rowId xmlns:a16="http://schemas.microsoft.com/office/drawing/2014/main" val="2643129286"/>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kern="1200" dirty="0">
                          <a:solidFill>
                            <a:schemeClr val="dk1"/>
                          </a:solidFill>
                          <a:effectLst/>
                          <a:latin typeface="Manrope" pitchFamily="2" charset="0"/>
                          <a:ea typeface="+mn-ea"/>
                          <a:cs typeface="+mn-cs"/>
                        </a:rPr>
                        <a:t>I include opportunities for students to test relevant pre-existing knowledge before introducing new content, and support students to address any gaps identified</a:t>
                      </a:r>
                      <a:endParaRPr lang="en-GB" sz="1200" b="1" i="0" u="none" strike="noStrike" dirty="0">
                        <a:solidFill>
                          <a:schemeClr val="tx1">
                            <a:lumMod val="95000"/>
                            <a:lumOff val="5000"/>
                          </a:schemeClr>
                        </a:solidFill>
                        <a:effectLst/>
                        <a:latin typeface="Manrope" pitchFamily="2"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extLst>
                  <a:ext uri="{0D108BD9-81ED-4DB2-BD59-A6C34878D82A}">
                    <a16:rowId xmlns:a16="http://schemas.microsoft.com/office/drawing/2014/main" val="48296082"/>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kern="1200" dirty="0">
                          <a:solidFill>
                            <a:schemeClr val="dk1"/>
                          </a:solidFill>
                          <a:effectLst/>
                          <a:latin typeface="Manrope" pitchFamily="2" charset="0"/>
                          <a:ea typeface="+mn-ea"/>
                          <a:cs typeface="+mn-cs"/>
                        </a:rPr>
                        <a:t>My teaching content has been reviewed to ensure it goes beyond white European perspectives i.e. has been decolonised</a:t>
                      </a:r>
                      <a:endParaRPr lang="en-GB" sz="1200" b="1" i="0" u="none" strike="noStrike" dirty="0">
                        <a:solidFill>
                          <a:schemeClr val="tx1">
                            <a:lumMod val="95000"/>
                            <a:lumOff val="5000"/>
                          </a:schemeClr>
                        </a:solidFill>
                        <a:effectLst/>
                        <a:latin typeface="Manrope" pitchFamily="2"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extLst>
                  <a:ext uri="{0D108BD9-81ED-4DB2-BD59-A6C34878D82A}">
                    <a16:rowId xmlns:a16="http://schemas.microsoft.com/office/drawing/2014/main" val="3688754998"/>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kern="1200" dirty="0">
                          <a:solidFill>
                            <a:schemeClr val="dk1"/>
                          </a:solidFill>
                          <a:effectLst/>
                          <a:latin typeface="Manrope" pitchFamily="2" charset="0"/>
                          <a:ea typeface="+mn-ea"/>
                          <a:cs typeface="+mn-cs"/>
                        </a:rPr>
                        <a:t>My teaching highlights diverse figures within the discipline to students (e.g. LGBTQIA+/Black/Asian/Disabled researchers, authors, or policy makers)</a:t>
                      </a:r>
                      <a:endParaRPr lang="en-GB" sz="1200" b="1" i="0" u="none" strike="noStrike" dirty="0">
                        <a:solidFill>
                          <a:schemeClr val="tx1">
                            <a:lumMod val="95000"/>
                            <a:lumOff val="5000"/>
                          </a:schemeClr>
                        </a:solidFill>
                        <a:effectLst/>
                        <a:latin typeface="Manrope" pitchFamily="2"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extLst>
                  <a:ext uri="{0D108BD9-81ED-4DB2-BD59-A6C34878D82A}">
                    <a16:rowId xmlns:a16="http://schemas.microsoft.com/office/drawing/2014/main" val="830293754"/>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kern="1200" dirty="0">
                          <a:solidFill>
                            <a:schemeClr val="dk1"/>
                          </a:solidFill>
                          <a:effectLst/>
                          <a:latin typeface="Manrope" pitchFamily="2" charset="0"/>
                          <a:ea typeface="+mn-ea"/>
                          <a:cs typeface="+mn-cs"/>
                        </a:rPr>
                        <a:t>My students can personalise their curriculum where appropriate, i.e. can focus on relevant topics of personal interest</a:t>
                      </a:r>
                      <a:endParaRPr lang="en-GB" sz="1200" b="1" i="0" u="none" strike="noStrike" dirty="0">
                        <a:solidFill>
                          <a:schemeClr val="tx1">
                            <a:lumMod val="95000"/>
                            <a:lumOff val="5000"/>
                          </a:schemeClr>
                        </a:solidFill>
                        <a:effectLst/>
                        <a:latin typeface="Manrope" pitchFamily="2"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extLst>
                  <a:ext uri="{0D108BD9-81ED-4DB2-BD59-A6C34878D82A}">
                    <a16:rowId xmlns:a16="http://schemas.microsoft.com/office/drawing/2014/main" val="627231391"/>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kern="1200" dirty="0">
                          <a:solidFill>
                            <a:schemeClr val="dk1"/>
                          </a:solidFill>
                          <a:effectLst/>
                          <a:latin typeface="Manrope" pitchFamily="2" charset="0"/>
                          <a:ea typeface="+mn-ea"/>
                          <a:cs typeface="+mn-cs"/>
                        </a:rPr>
                        <a:t>I work with students to review my teaching materials to pro-actively point out any language that is not clear and consistent</a:t>
                      </a:r>
                      <a:endParaRPr lang="en-GB" sz="1200" b="1" i="0" u="none" strike="noStrike" dirty="0">
                        <a:solidFill>
                          <a:schemeClr val="tx1">
                            <a:lumMod val="95000"/>
                            <a:lumOff val="5000"/>
                          </a:schemeClr>
                        </a:solidFill>
                        <a:effectLst/>
                        <a:latin typeface="Manrope" pitchFamily="2"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extLst>
                  <a:ext uri="{0D108BD9-81ED-4DB2-BD59-A6C34878D82A}">
                    <a16:rowId xmlns:a16="http://schemas.microsoft.com/office/drawing/2014/main" val="3347223107"/>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kern="1200" dirty="0">
                          <a:solidFill>
                            <a:schemeClr val="dk1"/>
                          </a:solidFill>
                          <a:effectLst/>
                          <a:latin typeface="Manrope" pitchFamily="2" charset="0"/>
                          <a:ea typeface="+mn-ea"/>
                          <a:cs typeface="+mn-cs"/>
                        </a:rPr>
                        <a:t>My teaching resources are made available in appropriate accessible formats in advance of scheduled teaching sessions wherever possible</a:t>
                      </a:r>
                      <a:endParaRPr lang="en-GB" sz="1200" b="1" i="0" u="none" strike="noStrike" dirty="0">
                        <a:solidFill>
                          <a:schemeClr val="tx1">
                            <a:lumMod val="95000"/>
                            <a:lumOff val="5000"/>
                          </a:schemeClr>
                        </a:solidFill>
                        <a:effectLst/>
                        <a:latin typeface="Manrope" pitchFamily="2"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extLst>
                  <a:ext uri="{0D108BD9-81ED-4DB2-BD59-A6C34878D82A}">
                    <a16:rowId xmlns:a16="http://schemas.microsoft.com/office/drawing/2014/main" val="3480320104"/>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kern="1200" dirty="0">
                          <a:solidFill>
                            <a:schemeClr val="dk1"/>
                          </a:solidFill>
                          <a:effectLst/>
                          <a:latin typeface="Manrope" pitchFamily="2" charset="0"/>
                          <a:ea typeface="+mn-ea"/>
                          <a:cs typeface="+mn-cs"/>
                        </a:rPr>
                        <a:t>My teaching adopts an active and authentic learning approach, not being overly reliant on didactic lecturing, and designed to be accessible to all students (considering e.g. disability, international students, those with limited financial resources)</a:t>
                      </a:r>
                      <a:endParaRPr lang="en-GB" sz="1200" b="1" i="0" u="none" strike="noStrike" dirty="0">
                        <a:solidFill>
                          <a:schemeClr val="tx1">
                            <a:lumMod val="95000"/>
                            <a:lumOff val="5000"/>
                          </a:schemeClr>
                        </a:solidFill>
                        <a:effectLst/>
                        <a:latin typeface="Manrope" pitchFamily="2"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extLst>
                  <a:ext uri="{0D108BD9-81ED-4DB2-BD59-A6C34878D82A}">
                    <a16:rowId xmlns:a16="http://schemas.microsoft.com/office/drawing/2014/main" val="3510020598"/>
                  </a:ext>
                </a:extLst>
              </a:tr>
            </a:tbl>
          </a:graphicData>
        </a:graphic>
      </p:graphicFrame>
      <p:sp>
        <p:nvSpPr>
          <p:cNvPr id="7" name="TextBox 6">
            <a:extLst>
              <a:ext uri="{FF2B5EF4-FFF2-40B4-BE49-F238E27FC236}">
                <a16:creationId xmlns:a16="http://schemas.microsoft.com/office/drawing/2014/main" id="{6ABAF8CB-B0FD-7CEF-21D5-85DEACD690DB}"/>
              </a:ext>
            </a:extLst>
          </p:cNvPr>
          <p:cNvSpPr txBox="1"/>
          <p:nvPr/>
        </p:nvSpPr>
        <p:spPr>
          <a:xfrm>
            <a:off x="9410140" y="6525157"/>
            <a:ext cx="2562447" cy="246221"/>
          </a:xfrm>
          <a:prstGeom prst="rect">
            <a:avLst/>
          </a:prstGeom>
          <a:noFill/>
        </p:spPr>
        <p:txBody>
          <a:bodyPr wrap="square">
            <a:spAutoFit/>
          </a:bodyPr>
          <a:lstStyle/>
          <a:p>
            <a:r>
              <a:rPr lang="en-GB" sz="1000" dirty="0">
                <a:solidFill>
                  <a:schemeClr val="tx1">
                    <a:lumMod val="95000"/>
                    <a:lumOff val="5000"/>
                  </a:schemeClr>
                </a:solidFill>
                <a:latin typeface="Manrope" pitchFamily="2" charset="0"/>
                <a:hlinkClick r:id="rId2">
                  <a:extLst>
                    <a:ext uri="{A12FA001-AC4F-418D-AE19-62706E023703}">
                      <ahyp:hlinkClr xmlns:ahyp="http://schemas.microsoft.com/office/drawing/2018/hyperlinkcolor" val="tx"/>
                    </a:ext>
                  </a:extLst>
                </a:hlinkClick>
              </a:rPr>
              <a:t>www.inclusiveeducationframework.info</a:t>
            </a:r>
            <a:endParaRPr lang="en-GB" sz="1000" dirty="0">
              <a:solidFill>
                <a:schemeClr val="tx1">
                  <a:lumMod val="95000"/>
                  <a:lumOff val="5000"/>
                </a:schemeClr>
              </a:solidFill>
              <a:latin typeface="Manrope" pitchFamily="2" charset="0"/>
            </a:endParaRPr>
          </a:p>
        </p:txBody>
      </p:sp>
      <p:sp>
        <p:nvSpPr>
          <p:cNvPr id="8" name="object 7">
            <a:extLst>
              <a:ext uri="{FF2B5EF4-FFF2-40B4-BE49-F238E27FC236}">
                <a16:creationId xmlns:a16="http://schemas.microsoft.com/office/drawing/2014/main" id="{0BC945FB-114A-1F41-8DEC-CC7FB79AF168}"/>
              </a:ext>
              <a:ext uri="{C183D7F6-B498-43B3-948B-1728B52AA6E4}">
                <adec:decorative xmlns:adec="http://schemas.microsoft.com/office/drawing/2017/decorative" val="1"/>
              </a:ext>
            </a:extLst>
          </p:cNvPr>
          <p:cNvSpPr/>
          <p:nvPr/>
        </p:nvSpPr>
        <p:spPr>
          <a:xfrm flipV="1">
            <a:off x="152385" y="6423927"/>
            <a:ext cx="11671018" cy="45719"/>
          </a:xfrm>
          <a:custGeom>
            <a:avLst/>
            <a:gdLst/>
            <a:ahLst/>
            <a:cxnLst/>
            <a:rect l="l" t="t" r="r" b="b"/>
            <a:pathLst>
              <a:path w="9777730">
                <a:moveTo>
                  <a:pt x="0" y="0"/>
                </a:moveTo>
                <a:lnTo>
                  <a:pt x="9777603" y="0"/>
                </a:lnTo>
              </a:path>
            </a:pathLst>
          </a:custGeom>
          <a:ln w="38100">
            <a:solidFill>
              <a:srgbClr val="5777B4"/>
            </a:solidFill>
          </a:ln>
        </p:spPr>
        <p:txBody>
          <a:bodyPr wrap="square" lIns="0" tIns="0" rIns="0" bIns="0" rtlCol="0"/>
          <a:lstStyle/>
          <a:p>
            <a:endParaRPr/>
          </a:p>
        </p:txBody>
      </p:sp>
    </p:spTree>
    <p:extLst>
      <p:ext uri="{BB962C8B-B14F-4D97-AF65-F5344CB8AC3E}">
        <p14:creationId xmlns:p14="http://schemas.microsoft.com/office/powerpoint/2010/main" val="26737535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6">
            <a:extLst>
              <a:ext uri="{FF2B5EF4-FFF2-40B4-BE49-F238E27FC236}">
                <a16:creationId xmlns:a16="http://schemas.microsoft.com/office/drawing/2014/main" id="{452B38CA-FB4E-D2E2-A015-E99479730775}"/>
              </a:ext>
            </a:extLst>
          </p:cNvPr>
          <p:cNvGraphicFramePr>
            <a:graphicFrameLocks noGrp="1"/>
          </p:cNvGraphicFramePr>
          <p:nvPr>
            <p:extLst>
              <p:ext uri="{D42A27DB-BD31-4B8C-83A1-F6EECF244321}">
                <p14:modId xmlns:p14="http://schemas.microsoft.com/office/powerpoint/2010/main" val="3910910627"/>
              </p:ext>
            </p:extLst>
          </p:nvPr>
        </p:nvGraphicFramePr>
        <p:xfrm>
          <a:off x="152383" y="1030951"/>
          <a:ext cx="11671017" cy="4597400"/>
        </p:xfrm>
        <a:graphic>
          <a:graphicData uri="http://schemas.openxmlformats.org/drawingml/2006/table">
            <a:tbl>
              <a:tblPr firstRow="1" bandRow="1">
                <a:tableStyleId>{5C22544A-7EE6-4342-B048-85BDC9FD1C3A}</a:tableStyleId>
              </a:tblPr>
              <a:tblGrid>
                <a:gridCol w="9448817">
                  <a:extLst>
                    <a:ext uri="{9D8B030D-6E8A-4147-A177-3AD203B41FA5}">
                      <a16:colId xmlns:a16="http://schemas.microsoft.com/office/drawing/2014/main" val="3533308900"/>
                    </a:ext>
                  </a:extLst>
                </a:gridCol>
                <a:gridCol w="554477">
                  <a:extLst>
                    <a:ext uri="{9D8B030D-6E8A-4147-A177-3AD203B41FA5}">
                      <a16:colId xmlns:a16="http://schemas.microsoft.com/office/drawing/2014/main" val="930880074"/>
                    </a:ext>
                  </a:extLst>
                </a:gridCol>
                <a:gridCol w="437744">
                  <a:extLst>
                    <a:ext uri="{9D8B030D-6E8A-4147-A177-3AD203B41FA5}">
                      <a16:colId xmlns:a16="http://schemas.microsoft.com/office/drawing/2014/main" val="2595874476"/>
                    </a:ext>
                  </a:extLst>
                </a:gridCol>
                <a:gridCol w="700392">
                  <a:extLst>
                    <a:ext uri="{9D8B030D-6E8A-4147-A177-3AD203B41FA5}">
                      <a16:colId xmlns:a16="http://schemas.microsoft.com/office/drawing/2014/main" val="510252667"/>
                    </a:ext>
                  </a:extLst>
                </a:gridCol>
                <a:gridCol w="529587">
                  <a:extLst>
                    <a:ext uri="{9D8B030D-6E8A-4147-A177-3AD203B41FA5}">
                      <a16:colId xmlns:a16="http://schemas.microsoft.com/office/drawing/2014/main" val="4170739222"/>
                    </a:ext>
                  </a:extLst>
                </a:gridCol>
              </a:tblGrid>
              <a:tr h="370840">
                <a:tc>
                  <a:txBody>
                    <a:bodyPr/>
                    <a:lstStyle/>
                    <a:p>
                      <a:r>
                        <a:rPr lang="en-GB" sz="1600" dirty="0">
                          <a:latin typeface="Manrope" pitchFamily="2" charset="0"/>
                        </a:rPr>
                        <a:t>Our programme team ensure that: </a:t>
                      </a:r>
                    </a:p>
                  </a:txBody>
                  <a:tcPr>
                    <a:solidFill>
                      <a:srgbClr val="5777B4"/>
                    </a:solidFill>
                  </a:tcPr>
                </a:tc>
                <a:tc>
                  <a:txBody>
                    <a:bodyPr/>
                    <a:lstStyle/>
                    <a:p>
                      <a:r>
                        <a:rPr lang="en-GB" sz="1150" dirty="0">
                          <a:solidFill>
                            <a:schemeClr val="tx1"/>
                          </a:solidFill>
                          <a:latin typeface="Manrope" pitchFamily="2" charset="0"/>
                          <a:cs typeface="Mangal" panose="020B0502040204020203" pitchFamily="18" charset="0"/>
                        </a:rPr>
                        <a:t>Yes</a:t>
                      </a:r>
                    </a:p>
                  </a:txBody>
                  <a:tcPr>
                    <a:solidFill>
                      <a:srgbClr val="5777B4"/>
                    </a:solidFill>
                  </a:tcPr>
                </a:tc>
                <a:tc>
                  <a:txBody>
                    <a:bodyPr/>
                    <a:lstStyle/>
                    <a:p>
                      <a:r>
                        <a:rPr lang="en-GB" sz="1150" dirty="0">
                          <a:solidFill>
                            <a:schemeClr val="tx1"/>
                          </a:solidFill>
                          <a:latin typeface="Manrope" pitchFamily="2" charset="0"/>
                          <a:cs typeface="Mangal" panose="020B0502040204020203" pitchFamily="18" charset="0"/>
                        </a:rPr>
                        <a:t>No</a:t>
                      </a:r>
                    </a:p>
                  </a:txBody>
                  <a:tcPr>
                    <a:solidFill>
                      <a:srgbClr val="5777B4"/>
                    </a:solidFill>
                  </a:tcPr>
                </a:tc>
                <a:tc>
                  <a:txBody>
                    <a:bodyPr/>
                    <a:lstStyle/>
                    <a:p>
                      <a:r>
                        <a:rPr lang="en-GB" sz="1150" dirty="0">
                          <a:solidFill>
                            <a:schemeClr val="tx1"/>
                          </a:solidFill>
                          <a:latin typeface="Manrope" pitchFamily="2" charset="0"/>
                          <a:cs typeface="Mangal" panose="020B0502040204020203" pitchFamily="18" charset="0"/>
                        </a:rPr>
                        <a:t>Maybe</a:t>
                      </a:r>
                    </a:p>
                  </a:txBody>
                  <a:tcPr>
                    <a:solidFill>
                      <a:srgbClr val="5777B4"/>
                    </a:solidFill>
                  </a:tcPr>
                </a:tc>
                <a:tc>
                  <a:txBody>
                    <a:bodyPr/>
                    <a:lstStyle/>
                    <a:p>
                      <a:r>
                        <a:rPr lang="en-GB" sz="1150" dirty="0">
                          <a:solidFill>
                            <a:schemeClr val="tx1"/>
                          </a:solidFill>
                          <a:latin typeface="Manrope" pitchFamily="2" charset="0"/>
                          <a:cs typeface="Mangal" panose="020B0502040204020203" pitchFamily="18" charset="0"/>
                        </a:rPr>
                        <a:t>N/A</a:t>
                      </a:r>
                    </a:p>
                  </a:txBody>
                  <a:tcPr>
                    <a:solidFill>
                      <a:srgbClr val="5777B4"/>
                    </a:solidFill>
                  </a:tcPr>
                </a:tc>
                <a:extLst>
                  <a:ext uri="{0D108BD9-81ED-4DB2-BD59-A6C34878D82A}">
                    <a16:rowId xmlns:a16="http://schemas.microsoft.com/office/drawing/2014/main" val="3046688377"/>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u="none" strike="noStrike" dirty="0">
                          <a:solidFill>
                            <a:schemeClr val="tx1">
                              <a:lumMod val="95000"/>
                              <a:lumOff val="5000"/>
                            </a:schemeClr>
                          </a:solidFill>
                          <a:effectLst/>
                          <a:latin typeface="Manrope" pitchFamily="2" charset="0"/>
                        </a:rPr>
                        <a:t>Our curriculum planning, design and delivery actively embed inclusive education, and staff are supported to achieve these in practice</a:t>
                      </a: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extLst>
                  <a:ext uri="{0D108BD9-81ED-4DB2-BD59-A6C34878D82A}">
                    <a16:rowId xmlns:a16="http://schemas.microsoft.com/office/drawing/2014/main" val="2894567918"/>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kern="1200" dirty="0">
                          <a:solidFill>
                            <a:schemeClr val="dk1"/>
                          </a:solidFill>
                          <a:effectLst/>
                          <a:latin typeface="Manrope" pitchFamily="2" charset="0"/>
                          <a:ea typeface="+mn-ea"/>
                          <a:cs typeface="+mn-cs"/>
                        </a:rPr>
                        <a:t>Our students are active partners in curriculum design, development and delivery</a:t>
                      </a:r>
                      <a:endParaRPr lang="en-GB" sz="1200" b="1" i="0" u="none" strike="noStrike" dirty="0">
                        <a:solidFill>
                          <a:schemeClr val="tx1">
                            <a:lumMod val="95000"/>
                            <a:lumOff val="5000"/>
                          </a:schemeClr>
                        </a:solidFill>
                        <a:effectLst/>
                        <a:latin typeface="Manrope" pitchFamily="2"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extLst>
                  <a:ext uri="{0D108BD9-81ED-4DB2-BD59-A6C34878D82A}">
                    <a16:rowId xmlns:a16="http://schemas.microsoft.com/office/drawing/2014/main" val="286442471"/>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kern="1200" dirty="0">
                          <a:solidFill>
                            <a:schemeClr val="dk1"/>
                          </a:solidFill>
                          <a:effectLst/>
                          <a:latin typeface="Manrope" pitchFamily="2" charset="0"/>
                          <a:ea typeface="+mn-ea"/>
                          <a:cs typeface="+mn-cs"/>
                        </a:rPr>
                        <a:t>Our programme actively considers the content that students are likely to have covered before university (e.g. A level, GCSE, BTEC syllabus) and design interventions to address disparities and gaps in knowledge</a:t>
                      </a:r>
                      <a:endParaRPr lang="en-GB" sz="1200" b="1" i="0" u="none" strike="noStrike" dirty="0">
                        <a:solidFill>
                          <a:schemeClr val="tx1">
                            <a:lumMod val="95000"/>
                            <a:lumOff val="5000"/>
                          </a:schemeClr>
                        </a:solidFill>
                        <a:effectLst/>
                        <a:latin typeface="Manrope" pitchFamily="2"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extLst>
                  <a:ext uri="{0D108BD9-81ED-4DB2-BD59-A6C34878D82A}">
                    <a16:rowId xmlns:a16="http://schemas.microsoft.com/office/drawing/2014/main" val="2643129286"/>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kern="1200" dirty="0">
                          <a:solidFill>
                            <a:schemeClr val="dk1"/>
                          </a:solidFill>
                          <a:effectLst/>
                          <a:latin typeface="Manrope" pitchFamily="2" charset="0"/>
                          <a:ea typeface="+mn-ea"/>
                          <a:cs typeface="+mn-cs"/>
                        </a:rPr>
                        <a:t>Our programme includes opportunities for students to test relevant pre-existing knowledge before introducing new content, and address any gaps identified</a:t>
                      </a:r>
                      <a:endParaRPr lang="en-GB" sz="1200" b="1" i="0" u="none" strike="noStrike" dirty="0">
                        <a:solidFill>
                          <a:schemeClr val="tx1">
                            <a:lumMod val="95000"/>
                            <a:lumOff val="5000"/>
                          </a:schemeClr>
                        </a:solidFill>
                        <a:effectLst/>
                        <a:latin typeface="Manrope" pitchFamily="2"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extLst>
                  <a:ext uri="{0D108BD9-81ED-4DB2-BD59-A6C34878D82A}">
                    <a16:rowId xmlns:a16="http://schemas.microsoft.com/office/drawing/2014/main" val="48296082"/>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kern="1200" dirty="0">
                          <a:solidFill>
                            <a:schemeClr val="dk1"/>
                          </a:solidFill>
                          <a:effectLst/>
                          <a:latin typeface="Manrope" pitchFamily="2" charset="0"/>
                          <a:ea typeface="+mn-ea"/>
                          <a:cs typeface="+mn-cs"/>
                        </a:rPr>
                        <a:t>Our teaching content has been reviewed to ensure it goes beyond white European perspectives i.e. has been decolonised</a:t>
                      </a:r>
                      <a:endParaRPr lang="en-GB" sz="1200" b="1" i="0" u="none" strike="noStrike" dirty="0">
                        <a:solidFill>
                          <a:schemeClr val="tx1">
                            <a:lumMod val="95000"/>
                            <a:lumOff val="5000"/>
                          </a:schemeClr>
                        </a:solidFill>
                        <a:effectLst/>
                        <a:latin typeface="Manrope" pitchFamily="2"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extLst>
                  <a:ext uri="{0D108BD9-81ED-4DB2-BD59-A6C34878D82A}">
                    <a16:rowId xmlns:a16="http://schemas.microsoft.com/office/drawing/2014/main" val="3688754998"/>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kern="1200" dirty="0">
                          <a:solidFill>
                            <a:schemeClr val="dk1"/>
                          </a:solidFill>
                          <a:effectLst/>
                          <a:latin typeface="Manrope" pitchFamily="2" charset="0"/>
                          <a:ea typeface="+mn-ea"/>
                          <a:cs typeface="+mn-cs"/>
                        </a:rPr>
                        <a:t>Our curriculum highlights diverse figures within the discipline to students (e.g. LGBTQIA+/Black/Asian/Disabled researchers, authors, or policy makers)</a:t>
                      </a:r>
                      <a:endParaRPr lang="en-GB" sz="1200" b="1" i="0" u="none" strike="noStrike" dirty="0">
                        <a:solidFill>
                          <a:schemeClr val="tx1">
                            <a:lumMod val="95000"/>
                            <a:lumOff val="5000"/>
                          </a:schemeClr>
                        </a:solidFill>
                        <a:effectLst/>
                        <a:latin typeface="Manrope" pitchFamily="2"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extLst>
                  <a:ext uri="{0D108BD9-81ED-4DB2-BD59-A6C34878D82A}">
                    <a16:rowId xmlns:a16="http://schemas.microsoft.com/office/drawing/2014/main" val="830293754"/>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kern="1200" dirty="0">
                          <a:solidFill>
                            <a:schemeClr val="dk1"/>
                          </a:solidFill>
                          <a:effectLst/>
                          <a:latin typeface="Manrope" pitchFamily="2" charset="0"/>
                          <a:ea typeface="+mn-ea"/>
                          <a:cs typeface="+mn-cs"/>
                        </a:rPr>
                        <a:t>Our students can personalise their curriculum, i.e. can focus on relevant topics of personal interest</a:t>
                      </a:r>
                      <a:endParaRPr lang="en-GB" sz="1200" b="1" i="0" u="none" strike="noStrike" dirty="0">
                        <a:solidFill>
                          <a:schemeClr val="tx1">
                            <a:lumMod val="95000"/>
                            <a:lumOff val="5000"/>
                          </a:schemeClr>
                        </a:solidFill>
                        <a:effectLst/>
                        <a:latin typeface="Manrope" pitchFamily="2"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extLst>
                  <a:ext uri="{0D108BD9-81ED-4DB2-BD59-A6C34878D82A}">
                    <a16:rowId xmlns:a16="http://schemas.microsoft.com/office/drawing/2014/main" val="627231391"/>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kern="1200" dirty="0">
                          <a:solidFill>
                            <a:schemeClr val="dk1"/>
                          </a:solidFill>
                          <a:effectLst/>
                          <a:latin typeface="Manrope" pitchFamily="2" charset="0"/>
                          <a:ea typeface="+mn-ea"/>
                          <a:cs typeface="+mn-cs"/>
                        </a:rPr>
                        <a:t>We work with students to review our teaching materials to pro-actively point out any language that is not clear and consistent</a:t>
                      </a:r>
                      <a:endParaRPr lang="en-GB" sz="1200" b="1" i="0" u="none" strike="noStrike" dirty="0">
                        <a:solidFill>
                          <a:schemeClr val="tx1">
                            <a:lumMod val="95000"/>
                            <a:lumOff val="5000"/>
                          </a:schemeClr>
                        </a:solidFill>
                        <a:effectLst/>
                        <a:latin typeface="Manrope" pitchFamily="2"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extLst>
                  <a:ext uri="{0D108BD9-81ED-4DB2-BD59-A6C34878D82A}">
                    <a16:rowId xmlns:a16="http://schemas.microsoft.com/office/drawing/2014/main" val="3347223107"/>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kern="1200" dirty="0">
                          <a:solidFill>
                            <a:schemeClr val="dk1"/>
                          </a:solidFill>
                          <a:effectLst/>
                          <a:latin typeface="Manrope" pitchFamily="2" charset="0"/>
                          <a:ea typeface="+mn-ea"/>
                          <a:cs typeface="+mn-cs"/>
                        </a:rPr>
                        <a:t>Our teaching resources are made available in appropriate accessible formats in advance of scheduled teaching sessions wherever possible.</a:t>
                      </a:r>
                      <a:endParaRPr lang="en-GB" sz="1200" b="1" i="0" u="none" strike="noStrike" dirty="0">
                        <a:solidFill>
                          <a:schemeClr val="tx1">
                            <a:lumMod val="95000"/>
                            <a:lumOff val="5000"/>
                          </a:schemeClr>
                        </a:solidFill>
                        <a:effectLst/>
                        <a:latin typeface="Manrope" pitchFamily="2"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extLst>
                  <a:ext uri="{0D108BD9-81ED-4DB2-BD59-A6C34878D82A}">
                    <a16:rowId xmlns:a16="http://schemas.microsoft.com/office/drawing/2014/main" val="3480320104"/>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kern="1200" dirty="0">
                          <a:solidFill>
                            <a:schemeClr val="dk1"/>
                          </a:solidFill>
                          <a:effectLst/>
                          <a:latin typeface="Manrope" pitchFamily="2" charset="0"/>
                          <a:ea typeface="+mn-ea"/>
                          <a:cs typeface="+mn-cs"/>
                        </a:rPr>
                        <a:t>Our teaching adopts an active and authentic learning approach, not being overly reliant on didactic lecturing, and designed to be accessible to all students (considering e.g. disability, international students, those with limited financial resources)</a:t>
                      </a:r>
                      <a:endParaRPr lang="en-GB" sz="1200" b="1" i="0" u="none" strike="noStrike" dirty="0">
                        <a:solidFill>
                          <a:schemeClr val="tx1">
                            <a:lumMod val="95000"/>
                            <a:lumOff val="5000"/>
                          </a:schemeClr>
                        </a:solidFill>
                        <a:effectLst/>
                        <a:latin typeface="Manrope" pitchFamily="2"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extLst>
                  <a:ext uri="{0D108BD9-81ED-4DB2-BD59-A6C34878D82A}">
                    <a16:rowId xmlns:a16="http://schemas.microsoft.com/office/drawing/2014/main" val="3510020598"/>
                  </a:ext>
                </a:extLst>
              </a:tr>
            </a:tbl>
          </a:graphicData>
        </a:graphic>
      </p:graphicFrame>
      <p:sp>
        <p:nvSpPr>
          <p:cNvPr id="4" name="object 7">
            <a:extLst>
              <a:ext uri="{FF2B5EF4-FFF2-40B4-BE49-F238E27FC236}">
                <a16:creationId xmlns:a16="http://schemas.microsoft.com/office/drawing/2014/main" id="{57D0E618-32E6-EB30-391F-311D26DC63F4}"/>
              </a:ext>
              <a:ext uri="{C183D7F6-B498-43B3-948B-1728B52AA6E4}">
                <adec:decorative xmlns:adec="http://schemas.microsoft.com/office/drawing/2017/decorative" val="1"/>
              </a:ext>
            </a:extLst>
          </p:cNvPr>
          <p:cNvSpPr/>
          <p:nvPr/>
        </p:nvSpPr>
        <p:spPr>
          <a:xfrm>
            <a:off x="152387" y="849207"/>
            <a:ext cx="11671018" cy="45719"/>
          </a:xfrm>
          <a:custGeom>
            <a:avLst/>
            <a:gdLst/>
            <a:ahLst/>
            <a:cxnLst/>
            <a:rect l="l" t="t" r="r" b="b"/>
            <a:pathLst>
              <a:path w="9777730">
                <a:moveTo>
                  <a:pt x="0" y="0"/>
                </a:moveTo>
                <a:lnTo>
                  <a:pt x="9777603" y="0"/>
                </a:lnTo>
              </a:path>
            </a:pathLst>
          </a:custGeom>
          <a:ln w="38100">
            <a:solidFill>
              <a:srgbClr val="5777B4"/>
            </a:solidFill>
          </a:ln>
          <a:effectLst>
            <a:outerShdw blurRad="50800" dist="38100" dir="2700000" algn="tl" rotWithShape="0">
              <a:prstClr val="black">
                <a:alpha val="40000"/>
              </a:prstClr>
            </a:outerShdw>
          </a:effectLst>
        </p:spPr>
        <p:txBody>
          <a:bodyPr wrap="square" lIns="0" tIns="0" rIns="0" bIns="0" rtlCol="0"/>
          <a:lstStyle/>
          <a:p>
            <a:endParaRPr/>
          </a:p>
        </p:txBody>
      </p:sp>
      <p:sp>
        <p:nvSpPr>
          <p:cNvPr id="8" name="TextBox 7">
            <a:extLst>
              <a:ext uri="{FF2B5EF4-FFF2-40B4-BE49-F238E27FC236}">
                <a16:creationId xmlns:a16="http://schemas.microsoft.com/office/drawing/2014/main" id="{F798E627-210F-6749-B2BF-A787A286CE94}"/>
              </a:ext>
            </a:extLst>
          </p:cNvPr>
          <p:cNvSpPr txBox="1"/>
          <p:nvPr/>
        </p:nvSpPr>
        <p:spPr>
          <a:xfrm>
            <a:off x="9410140" y="6525157"/>
            <a:ext cx="2562447" cy="246221"/>
          </a:xfrm>
          <a:prstGeom prst="rect">
            <a:avLst/>
          </a:prstGeom>
          <a:noFill/>
        </p:spPr>
        <p:txBody>
          <a:bodyPr wrap="square">
            <a:spAutoFit/>
          </a:bodyPr>
          <a:lstStyle/>
          <a:p>
            <a:r>
              <a:rPr lang="en-GB" sz="1000" dirty="0">
                <a:solidFill>
                  <a:schemeClr val="tx1">
                    <a:lumMod val="95000"/>
                    <a:lumOff val="5000"/>
                  </a:schemeClr>
                </a:solidFill>
                <a:latin typeface="Manrope" pitchFamily="2" charset="0"/>
                <a:hlinkClick r:id="rId2">
                  <a:extLst>
                    <a:ext uri="{A12FA001-AC4F-418D-AE19-62706E023703}">
                      <ahyp:hlinkClr xmlns:ahyp="http://schemas.microsoft.com/office/drawing/2018/hyperlinkcolor" val="tx"/>
                    </a:ext>
                  </a:extLst>
                </a:hlinkClick>
              </a:rPr>
              <a:t>www.inclusiveeducationframework.info</a:t>
            </a:r>
            <a:endParaRPr lang="en-GB" sz="1000" dirty="0">
              <a:solidFill>
                <a:schemeClr val="tx1">
                  <a:lumMod val="95000"/>
                  <a:lumOff val="5000"/>
                </a:schemeClr>
              </a:solidFill>
              <a:latin typeface="Manrope" pitchFamily="2" charset="0"/>
            </a:endParaRPr>
          </a:p>
        </p:txBody>
      </p:sp>
      <p:sp>
        <p:nvSpPr>
          <p:cNvPr id="9" name="object 7">
            <a:extLst>
              <a:ext uri="{FF2B5EF4-FFF2-40B4-BE49-F238E27FC236}">
                <a16:creationId xmlns:a16="http://schemas.microsoft.com/office/drawing/2014/main" id="{531AB333-6CAC-F431-86D7-C47908D67736}"/>
              </a:ext>
              <a:ext uri="{C183D7F6-B498-43B3-948B-1728B52AA6E4}">
                <adec:decorative xmlns:adec="http://schemas.microsoft.com/office/drawing/2017/decorative" val="1"/>
              </a:ext>
            </a:extLst>
          </p:cNvPr>
          <p:cNvSpPr/>
          <p:nvPr/>
        </p:nvSpPr>
        <p:spPr>
          <a:xfrm flipV="1">
            <a:off x="152385" y="6423927"/>
            <a:ext cx="11671018" cy="45719"/>
          </a:xfrm>
          <a:custGeom>
            <a:avLst/>
            <a:gdLst/>
            <a:ahLst/>
            <a:cxnLst/>
            <a:rect l="l" t="t" r="r" b="b"/>
            <a:pathLst>
              <a:path w="9777730">
                <a:moveTo>
                  <a:pt x="0" y="0"/>
                </a:moveTo>
                <a:lnTo>
                  <a:pt x="9777603" y="0"/>
                </a:lnTo>
              </a:path>
            </a:pathLst>
          </a:custGeom>
          <a:ln w="38100">
            <a:solidFill>
              <a:srgbClr val="5777B4"/>
            </a:solidFill>
          </a:ln>
        </p:spPr>
        <p:txBody>
          <a:bodyPr wrap="square" lIns="0" tIns="0" rIns="0" bIns="0" rtlCol="0"/>
          <a:lstStyle/>
          <a:p>
            <a:endParaRPr/>
          </a:p>
        </p:txBody>
      </p:sp>
      <p:sp>
        <p:nvSpPr>
          <p:cNvPr id="10" name="object 3">
            <a:extLst>
              <a:ext uri="{FF2B5EF4-FFF2-40B4-BE49-F238E27FC236}">
                <a16:creationId xmlns:a16="http://schemas.microsoft.com/office/drawing/2014/main" id="{2F28F593-44D6-0774-F0F8-21BC62B7D966}"/>
              </a:ext>
              <a:ext uri="{C183D7F6-B498-43B3-948B-1728B52AA6E4}">
                <adec:decorative xmlns:adec="http://schemas.microsoft.com/office/drawing/2017/decorative" val="1"/>
              </a:ext>
            </a:extLst>
          </p:cNvPr>
          <p:cNvSpPr/>
          <p:nvPr/>
        </p:nvSpPr>
        <p:spPr>
          <a:xfrm>
            <a:off x="9252856" y="179830"/>
            <a:ext cx="1731006" cy="666404"/>
          </a:xfrm>
          <a:custGeom>
            <a:avLst/>
            <a:gdLst/>
            <a:ahLst/>
            <a:cxnLst/>
            <a:rect l="l" t="t" r="r" b="b"/>
            <a:pathLst>
              <a:path w="3679190" h="614680">
                <a:moveTo>
                  <a:pt x="3408057" y="0"/>
                </a:moveTo>
                <a:lnTo>
                  <a:pt x="0" y="0"/>
                </a:lnTo>
                <a:lnTo>
                  <a:pt x="0" y="614540"/>
                </a:lnTo>
                <a:lnTo>
                  <a:pt x="3408057" y="614540"/>
                </a:lnTo>
                <a:lnTo>
                  <a:pt x="3679190" y="307263"/>
                </a:lnTo>
                <a:lnTo>
                  <a:pt x="3408057" y="0"/>
                </a:lnTo>
                <a:close/>
              </a:path>
            </a:pathLst>
          </a:custGeom>
          <a:solidFill>
            <a:srgbClr val="5777B4"/>
          </a:solidFill>
          <a:ln>
            <a:solidFill>
              <a:srgbClr val="5777B4"/>
            </a:solidFill>
          </a:ln>
          <a:effectLst/>
        </p:spPr>
        <p:txBody>
          <a:bodyPr wrap="square" lIns="0" tIns="0" rIns="0" bIns="0" rtlCol="0"/>
          <a:lstStyle/>
          <a:p>
            <a:endParaRPr dirty="0">
              <a:solidFill>
                <a:schemeClr val="bg1"/>
              </a:solidFill>
            </a:endParaRPr>
          </a:p>
        </p:txBody>
      </p:sp>
      <p:sp>
        <p:nvSpPr>
          <p:cNvPr id="11" name="object 7">
            <a:extLst>
              <a:ext uri="{FF2B5EF4-FFF2-40B4-BE49-F238E27FC236}">
                <a16:creationId xmlns:a16="http://schemas.microsoft.com/office/drawing/2014/main" id="{2C2DE856-B016-DB54-A8C6-A8EF2B721404}"/>
              </a:ext>
              <a:ext uri="{C183D7F6-B498-43B3-948B-1728B52AA6E4}">
                <adec:decorative xmlns:adec="http://schemas.microsoft.com/office/drawing/2017/decorative" val="1"/>
              </a:ext>
            </a:extLst>
          </p:cNvPr>
          <p:cNvSpPr/>
          <p:nvPr/>
        </p:nvSpPr>
        <p:spPr>
          <a:xfrm>
            <a:off x="152387" y="849207"/>
            <a:ext cx="11671018" cy="45719"/>
          </a:xfrm>
          <a:custGeom>
            <a:avLst/>
            <a:gdLst/>
            <a:ahLst/>
            <a:cxnLst/>
            <a:rect l="l" t="t" r="r" b="b"/>
            <a:pathLst>
              <a:path w="9777730">
                <a:moveTo>
                  <a:pt x="0" y="0"/>
                </a:moveTo>
                <a:lnTo>
                  <a:pt x="9777603" y="0"/>
                </a:lnTo>
              </a:path>
            </a:pathLst>
          </a:custGeom>
          <a:ln w="38100">
            <a:solidFill>
              <a:srgbClr val="5777B4"/>
            </a:solidFill>
          </a:ln>
          <a:effectLst>
            <a:outerShdw blurRad="50800" dist="38100" dir="2700000" algn="tl" rotWithShape="0">
              <a:prstClr val="black">
                <a:alpha val="40000"/>
              </a:prstClr>
            </a:outerShdw>
          </a:effectLst>
        </p:spPr>
        <p:txBody>
          <a:bodyPr wrap="square" lIns="0" tIns="0" rIns="0" bIns="0" rtlCol="0"/>
          <a:lstStyle/>
          <a:p>
            <a:endParaRPr/>
          </a:p>
        </p:txBody>
      </p:sp>
      <p:sp>
        <p:nvSpPr>
          <p:cNvPr id="12" name="Title 5">
            <a:extLst>
              <a:ext uri="{FF2B5EF4-FFF2-40B4-BE49-F238E27FC236}">
                <a16:creationId xmlns:a16="http://schemas.microsoft.com/office/drawing/2014/main" id="{BFD0C3F4-8C8D-EEAD-1082-3DFBEB8E5BEF}"/>
              </a:ext>
            </a:extLst>
          </p:cNvPr>
          <p:cNvSpPr txBox="1">
            <a:spLocks noGrp="1"/>
          </p:cNvSpPr>
          <p:nvPr>
            <p:ph type="title" idx="4294967295"/>
          </p:nvPr>
        </p:nvSpPr>
        <p:spPr>
          <a:xfrm>
            <a:off x="152386" y="174220"/>
            <a:ext cx="10601339" cy="666404"/>
          </a:xfrm>
          <a:prstGeom prst="rect">
            <a:avLst/>
          </a:prstGeom>
          <a:solidFill>
            <a:srgbClr val="5777B4"/>
          </a:solidFill>
          <a:ln w="12700" cap="flat" cmpd="sng" algn="ctr">
            <a:noFill/>
            <a:prstDash val="solid"/>
            <a:miter lim="800000"/>
          </a:ln>
          <a:effectLst/>
        </p:spPr>
        <p:style>
          <a:lnRef idx="2">
            <a:schemeClr val="dk1">
              <a:shade val="50000"/>
            </a:schemeClr>
          </a:lnRef>
          <a:fillRef idx="1">
            <a:schemeClr val="dk1"/>
          </a:fillRef>
          <a:effectRef idx="0">
            <a:schemeClr val="dk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lvl1pPr algn="l" defTabSz="914400" rtl="0" eaLnBrk="1" latinLnBrk="0" hangingPunct="1">
              <a:lnSpc>
                <a:spcPct val="90000"/>
              </a:lnSpc>
              <a:spcBef>
                <a:spcPct val="0"/>
              </a:spcBef>
              <a:buNone/>
              <a:defRPr sz="4400" b="1"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800" b="1" i="0" u="none" strike="noStrike" kern="1200" cap="none" spc="0" normalizeH="0" baseline="0" noProof="0" dirty="0">
                <a:ln>
                  <a:noFill/>
                </a:ln>
                <a:solidFill>
                  <a:schemeClr val="lt1"/>
                </a:solidFill>
                <a:effectLst/>
                <a:uLnTx/>
                <a:uFillTx/>
                <a:latin typeface="Manrope" pitchFamily="2" charset="0"/>
                <a:ea typeface="+mn-ea"/>
                <a:cs typeface="+mn-cs"/>
              </a:rPr>
              <a:t>Curriculum Design and Delivery: Programme Team Checklist</a:t>
            </a:r>
          </a:p>
        </p:txBody>
      </p:sp>
    </p:spTree>
    <p:extLst>
      <p:ext uri="{BB962C8B-B14F-4D97-AF65-F5344CB8AC3E}">
        <p14:creationId xmlns:p14="http://schemas.microsoft.com/office/powerpoint/2010/main" val="271407380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6">
            <a:extLst>
              <a:ext uri="{FF2B5EF4-FFF2-40B4-BE49-F238E27FC236}">
                <a16:creationId xmlns:a16="http://schemas.microsoft.com/office/drawing/2014/main" id="{452B38CA-FB4E-D2E2-A015-E99479730775}"/>
              </a:ext>
            </a:extLst>
          </p:cNvPr>
          <p:cNvGraphicFramePr>
            <a:graphicFrameLocks noGrp="1"/>
          </p:cNvGraphicFramePr>
          <p:nvPr>
            <p:extLst>
              <p:ext uri="{D42A27DB-BD31-4B8C-83A1-F6EECF244321}">
                <p14:modId xmlns:p14="http://schemas.microsoft.com/office/powerpoint/2010/main" val="3792325749"/>
              </p:ext>
            </p:extLst>
          </p:nvPr>
        </p:nvGraphicFramePr>
        <p:xfrm>
          <a:off x="152383" y="1030951"/>
          <a:ext cx="11671017" cy="4683760"/>
        </p:xfrm>
        <a:graphic>
          <a:graphicData uri="http://schemas.openxmlformats.org/drawingml/2006/table">
            <a:tbl>
              <a:tblPr firstRow="1" bandRow="1">
                <a:tableStyleId>{5C22544A-7EE6-4342-B048-85BDC9FD1C3A}</a:tableStyleId>
              </a:tblPr>
              <a:tblGrid>
                <a:gridCol w="9448817">
                  <a:extLst>
                    <a:ext uri="{9D8B030D-6E8A-4147-A177-3AD203B41FA5}">
                      <a16:colId xmlns:a16="http://schemas.microsoft.com/office/drawing/2014/main" val="3533308900"/>
                    </a:ext>
                  </a:extLst>
                </a:gridCol>
                <a:gridCol w="554477">
                  <a:extLst>
                    <a:ext uri="{9D8B030D-6E8A-4147-A177-3AD203B41FA5}">
                      <a16:colId xmlns:a16="http://schemas.microsoft.com/office/drawing/2014/main" val="930880074"/>
                    </a:ext>
                  </a:extLst>
                </a:gridCol>
                <a:gridCol w="437744">
                  <a:extLst>
                    <a:ext uri="{9D8B030D-6E8A-4147-A177-3AD203B41FA5}">
                      <a16:colId xmlns:a16="http://schemas.microsoft.com/office/drawing/2014/main" val="2595874476"/>
                    </a:ext>
                  </a:extLst>
                </a:gridCol>
                <a:gridCol w="700392">
                  <a:extLst>
                    <a:ext uri="{9D8B030D-6E8A-4147-A177-3AD203B41FA5}">
                      <a16:colId xmlns:a16="http://schemas.microsoft.com/office/drawing/2014/main" val="510252667"/>
                    </a:ext>
                  </a:extLst>
                </a:gridCol>
                <a:gridCol w="529587">
                  <a:extLst>
                    <a:ext uri="{9D8B030D-6E8A-4147-A177-3AD203B41FA5}">
                      <a16:colId xmlns:a16="http://schemas.microsoft.com/office/drawing/2014/main" val="4170739222"/>
                    </a:ext>
                  </a:extLst>
                </a:gridCol>
              </a:tblGrid>
              <a:tr h="370840">
                <a:tc>
                  <a:txBody>
                    <a:bodyPr/>
                    <a:lstStyle/>
                    <a:p>
                      <a:r>
                        <a:rPr lang="en-GB" sz="1600" dirty="0">
                          <a:latin typeface="Manrope" pitchFamily="2" charset="0"/>
                        </a:rPr>
                        <a:t>Our institution systems and processes ensure that:</a:t>
                      </a:r>
                    </a:p>
                  </a:txBody>
                  <a:tcPr>
                    <a:solidFill>
                      <a:srgbClr val="5777B4"/>
                    </a:solidFill>
                  </a:tcPr>
                </a:tc>
                <a:tc>
                  <a:txBody>
                    <a:bodyPr/>
                    <a:lstStyle/>
                    <a:p>
                      <a:r>
                        <a:rPr lang="en-GB" sz="1100" dirty="0">
                          <a:solidFill>
                            <a:schemeClr val="tx1"/>
                          </a:solidFill>
                          <a:latin typeface="Manrope" pitchFamily="2" charset="0"/>
                          <a:cs typeface="Mangal" panose="020B0502040204020203" pitchFamily="18" charset="0"/>
                        </a:rPr>
                        <a:t>Yes</a:t>
                      </a:r>
                    </a:p>
                  </a:txBody>
                  <a:tcPr>
                    <a:solidFill>
                      <a:srgbClr val="5777B4"/>
                    </a:solidFill>
                  </a:tcPr>
                </a:tc>
                <a:tc>
                  <a:txBody>
                    <a:bodyPr/>
                    <a:lstStyle/>
                    <a:p>
                      <a:r>
                        <a:rPr lang="en-GB" sz="1100" dirty="0">
                          <a:solidFill>
                            <a:schemeClr val="tx1"/>
                          </a:solidFill>
                          <a:latin typeface="Manrope" pitchFamily="2" charset="0"/>
                          <a:cs typeface="Mangal" panose="020B0502040204020203" pitchFamily="18" charset="0"/>
                        </a:rPr>
                        <a:t>No</a:t>
                      </a:r>
                    </a:p>
                  </a:txBody>
                  <a:tcPr>
                    <a:solidFill>
                      <a:srgbClr val="5777B4"/>
                    </a:solidFill>
                  </a:tcPr>
                </a:tc>
                <a:tc>
                  <a:txBody>
                    <a:bodyPr/>
                    <a:lstStyle/>
                    <a:p>
                      <a:r>
                        <a:rPr lang="en-GB" sz="1100" dirty="0">
                          <a:solidFill>
                            <a:schemeClr val="tx1"/>
                          </a:solidFill>
                          <a:latin typeface="Manrope" pitchFamily="2" charset="0"/>
                          <a:cs typeface="Mangal" panose="020B0502040204020203" pitchFamily="18" charset="0"/>
                        </a:rPr>
                        <a:t>Maybe</a:t>
                      </a:r>
                    </a:p>
                  </a:txBody>
                  <a:tcPr>
                    <a:solidFill>
                      <a:srgbClr val="5777B4"/>
                    </a:solidFill>
                  </a:tcPr>
                </a:tc>
                <a:tc>
                  <a:txBody>
                    <a:bodyPr/>
                    <a:lstStyle/>
                    <a:p>
                      <a:r>
                        <a:rPr lang="en-GB" sz="1100" dirty="0">
                          <a:solidFill>
                            <a:schemeClr val="tx1"/>
                          </a:solidFill>
                          <a:latin typeface="Manrope" pitchFamily="2" charset="0"/>
                          <a:cs typeface="Mangal" panose="020B0502040204020203" pitchFamily="18" charset="0"/>
                        </a:rPr>
                        <a:t>N/A</a:t>
                      </a:r>
                    </a:p>
                  </a:txBody>
                  <a:tcPr>
                    <a:solidFill>
                      <a:srgbClr val="5777B4"/>
                    </a:solidFill>
                  </a:tcPr>
                </a:tc>
                <a:extLst>
                  <a:ext uri="{0D108BD9-81ED-4DB2-BD59-A6C34878D82A}">
                    <a16:rowId xmlns:a16="http://schemas.microsoft.com/office/drawing/2014/main" val="3046688377"/>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u="none" strike="noStrike" dirty="0">
                          <a:solidFill>
                            <a:schemeClr val="tx1">
                              <a:lumMod val="95000"/>
                              <a:lumOff val="5000"/>
                            </a:schemeClr>
                          </a:solidFill>
                          <a:effectLst/>
                          <a:latin typeface="Manrope" pitchFamily="2" charset="0"/>
                        </a:rPr>
                        <a:t>Curriculum planning and design processes embed inclusive education, and staff are supported to achieve these in practice</a:t>
                      </a: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extLst>
                  <a:ext uri="{0D108BD9-81ED-4DB2-BD59-A6C34878D82A}">
                    <a16:rowId xmlns:a16="http://schemas.microsoft.com/office/drawing/2014/main" val="2894567918"/>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kern="1200" dirty="0">
                          <a:solidFill>
                            <a:schemeClr val="dk1"/>
                          </a:solidFill>
                          <a:effectLst/>
                          <a:latin typeface="Manrope" pitchFamily="2" charset="0"/>
                          <a:ea typeface="+mn-ea"/>
                          <a:cs typeface="+mn-cs"/>
                        </a:rPr>
                        <a:t>Students are active partners in curriculum design, development and delivery</a:t>
                      </a:r>
                      <a:endParaRPr lang="en-GB" sz="1200" b="1" i="0" u="none" strike="noStrike" dirty="0">
                        <a:solidFill>
                          <a:schemeClr val="tx1">
                            <a:lumMod val="95000"/>
                            <a:lumOff val="5000"/>
                          </a:schemeClr>
                        </a:solidFill>
                        <a:effectLst/>
                        <a:latin typeface="Manrope" pitchFamily="2"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extLst>
                  <a:ext uri="{0D108BD9-81ED-4DB2-BD59-A6C34878D82A}">
                    <a16:rowId xmlns:a16="http://schemas.microsoft.com/office/drawing/2014/main" val="286442471"/>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kern="1200" dirty="0">
                          <a:solidFill>
                            <a:schemeClr val="dk1"/>
                          </a:solidFill>
                          <a:effectLst/>
                          <a:latin typeface="Manrope" pitchFamily="2" charset="0"/>
                          <a:ea typeface="+mn-ea"/>
                          <a:cs typeface="+mn-cs"/>
                        </a:rPr>
                        <a:t>Programmes actively consider the content that students are likely to have covered before university (e.g. A level, GCSE, BTEC syllabus) and staff are supported to design interventions to address disparities and gaps in knowledge</a:t>
                      </a:r>
                      <a:endParaRPr lang="en-GB" sz="1200" b="1" i="0" u="none" strike="noStrike" dirty="0">
                        <a:solidFill>
                          <a:schemeClr val="tx1">
                            <a:lumMod val="95000"/>
                            <a:lumOff val="5000"/>
                          </a:schemeClr>
                        </a:solidFill>
                        <a:effectLst/>
                        <a:latin typeface="Manrope" pitchFamily="2"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extLst>
                  <a:ext uri="{0D108BD9-81ED-4DB2-BD59-A6C34878D82A}">
                    <a16:rowId xmlns:a16="http://schemas.microsoft.com/office/drawing/2014/main" val="2643129286"/>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kern="1200" dirty="0">
                          <a:solidFill>
                            <a:schemeClr val="dk1"/>
                          </a:solidFill>
                          <a:effectLst/>
                          <a:latin typeface="Manrope" pitchFamily="2" charset="0"/>
                          <a:ea typeface="+mn-ea"/>
                          <a:cs typeface="+mn-cs"/>
                        </a:rPr>
                        <a:t>Programmes include opportunities for students to test relevant pre-existing knowledge before introducing new content and staff are supported to address any gaps identified</a:t>
                      </a:r>
                      <a:endParaRPr lang="en-GB" sz="1200" b="1" i="0" u="none" strike="noStrike" dirty="0">
                        <a:solidFill>
                          <a:schemeClr val="tx1">
                            <a:lumMod val="95000"/>
                            <a:lumOff val="5000"/>
                          </a:schemeClr>
                        </a:solidFill>
                        <a:effectLst/>
                        <a:latin typeface="Manrope" pitchFamily="2"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extLst>
                  <a:ext uri="{0D108BD9-81ED-4DB2-BD59-A6C34878D82A}">
                    <a16:rowId xmlns:a16="http://schemas.microsoft.com/office/drawing/2014/main" val="48296082"/>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kern="1200" dirty="0">
                          <a:solidFill>
                            <a:schemeClr val="dk1"/>
                          </a:solidFill>
                          <a:effectLst/>
                          <a:latin typeface="Manrope" pitchFamily="2" charset="0"/>
                          <a:ea typeface="+mn-ea"/>
                          <a:cs typeface="+mn-cs"/>
                        </a:rPr>
                        <a:t>Curriculum design processes ensure content has been reviewed to go beyond white European perspectives i.e. has been decolonised, and staff are supported to implement this in their areas</a:t>
                      </a:r>
                      <a:endParaRPr lang="en-GB" sz="1200" b="1" i="0" u="none" strike="noStrike" dirty="0">
                        <a:solidFill>
                          <a:schemeClr val="tx1">
                            <a:lumMod val="95000"/>
                            <a:lumOff val="5000"/>
                          </a:schemeClr>
                        </a:solidFill>
                        <a:effectLst/>
                        <a:latin typeface="Manrope" pitchFamily="2"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extLst>
                  <a:ext uri="{0D108BD9-81ED-4DB2-BD59-A6C34878D82A}">
                    <a16:rowId xmlns:a16="http://schemas.microsoft.com/office/drawing/2014/main" val="3688754998"/>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kern="1200" dirty="0">
                          <a:solidFill>
                            <a:schemeClr val="dk1"/>
                          </a:solidFill>
                          <a:effectLst/>
                          <a:latin typeface="Manrope" pitchFamily="2" charset="0"/>
                          <a:ea typeface="+mn-ea"/>
                          <a:cs typeface="+mn-cs"/>
                        </a:rPr>
                        <a:t>Curriculum design processes enable staff to highlight diverse figures within the discipline to students (e.g. LGBTQIA+/Black/Asian/Disabled researchers, authors, or policy makers)</a:t>
                      </a:r>
                      <a:endParaRPr lang="en-GB" sz="1200" b="1" i="0" u="none" strike="noStrike" dirty="0">
                        <a:solidFill>
                          <a:schemeClr val="tx1">
                            <a:lumMod val="95000"/>
                            <a:lumOff val="5000"/>
                          </a:schemeClr>
                        </a:solidFill>
                        <a:effectLst/>
                        <a:latin typeface="Manrope" pitchFamily="2"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extLst>
                  <a:ext uri="{0D108BD9-81ED-4DB2-BD59-A6C34878D82A}">
                    <a16:rowId xmlns:a16="http://schemas.microsoft.com/office/drawing/2014/main" val="830293754"/>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kern="1200" dirty="0">
                          <a:solidFill>
                            <a:schemeClr val="dk1"/>
                          </a:solidFill>
                          <a:effectLst/>
                          <a:latin typeface="Manrope" pitchFamily="2" charset="0"/>
                          <a:ea typeface="+mn-ea"/>
                          <a:cs typeface="+mn-cs"/>
                        </a:rPr>
                        <a:t>Curriculum design enables students to personalise their curriculum, i.e. can focus on relevant topics of personal interest</a:t>
                      </a:r>
                      <a:endParaRPr lang="en-GB" sz="1200" b="1" i="0" u="none" strike="noStrike" dirty="0">
                        <a:solidFill>
                          <a:schemeClr val="tx1">
                            <a:lumMod val="95000"/>
                            <a:lumOff val="5000"/>
                          </a:schemeClr>
                        </a:solidFill>
                        <a:effectLst/>
                        <a:latin typeface="Manrope" pitchFamily="2"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extLst>
                  <a:ext uri="{0D108BD9-81ED-4DB2-BD59-A6C34878D82A}">
                    <a16:rowId xmlns:a16="http://schemas.microsoft.com/office/drawing/2014/main" val="627231391"/>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kern="1200" dirty="0">
                          <a:solidFill>
                            <a:schemeClr val="dk1"/>
                          </a:solidFill>
                          <a:effectLst/>
                          <a:latin typeface="Manrope" pitchFamily="2" charset="0"/>
                          <a:ea typeface="+mn-ea"/>
                          <a:cs typeface="+mn-cs"/>
                        </a:rPr>
                        <a:t>Staff are supported to work in partnership with students to review teaching materials, and pro-actively point out any language that is not clear and consistent</a:t>
                      </a:r>
                      <a:endParaRPr lang="en-GB" sz="1200" b="1" i="0" u="none" strike="noStrike" dirty="0">
                        <a:solidFill>
                          <a:schemeClr val="tx1">
                            <a:lumMod val="95000"/>
                            <a:lumOff val="5000"/>
                          </a:schemeClr>
                        </a:solidFill>
                        <a:effectLst/>
                        <a:latin typeface="Manrope" pitchFamily="2"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extLst>
                  <a:ext uri="{0D108BD9-81ED-4DB2-BD59-A6C34878D82A}">
                    <a16:rowId xmlns:a16="http://schemas.microsoft.com/office/drawing/2014/main" val="3347223107"/>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kern="1200" dirty="0">
                          <a:solidFill>
                            <a:schemeClr val="dk1"/>
                          </a:solidFill>
                          <a:effectLst/>
                          <a:latin typeface="Manrope" pitchFamily="2" charset="0"/>
                          <a:ea typeface="+mn-ea"/>
                          <a:cs typeface="+mn-cs"/>
                        </a:rPr>
                        <a:t>Staff make teaching resources available in appropriate accessible formats in advance of scheduled teaching sessions wherever possible.</a:t>
                      </a:r>
                      <a:endParaRPr lang="en-GB" sz="1200" b="1" i="0" u="none" strike="noStrike" dirty="0">
                        <a:solidFill>
                          <a:schemeClr val="tx1">
                            <a:lumMod val="95000"/>
                            <a:lumOff val="5000"/>
                          </a:schemeClr>
                        </a:solidFill>
                        <a:effectLst/>
                        <a:latin typeface="Manrope" pitchFamily="2"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extLst>
                  <a:ext uri="{0D108BD9-81ED-4DB2-BD59-A6C34878D82A}">
                    <a16:rowId xmlns:a16="http://schemas.microsoft.com/office/drawing/2014/main" val="3480320104"/>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kern="1200" dirty="0">
                          <a:solidFill>
                            <a:schemeClr val="dk1"/>
                          </a:solidFill>
                          <a:effectLst/>
                          <a:latin typeface="Manrope" pitchFamily="2" charset="0"/>
                          <a:ea typeface="+mn-ea"/>
                          <a:cs typeface="+mn-cs"/>
                        </a:rPr>
                        <a:t>Staff are supported to adopt an active and authentic learning approach, not being overly reliant on didactic lecturing, and designed to be accessible to all students (considering e.g. disability, international students, those with limited financial resources)</a:t>
                      </a:r>
                      <a:endParaRPr lang="en-GB" sz="1200" b="1" i="0" u="none" strike="noStrike" dirty="0">
                        <a:solidFill>
                          <a:schemeClr val="tx1">
                            <a:lumMod val="95000"/>
                            <a:lumOff val="5000"/>
                          </a:schemeClr>
                        </a:solidFill>
                        <a:effectLst/>
                        <a:latin typeface="Manrope" pitchFamily="2"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extLst>
                  <a:ext uri="{0D108BD9-81ED-4DB2-BD59-A6C34878D82A}">
                    <a16:rowId xmlns:a16="http://schemas.microsoft.com/office/drawing/2014/main" val="3510020598"/>
                  </a:ext>
                </a:extLst>
              </a:tr>
            </a:tbl>
          </a:graphicData>
        </a:graphic>
      </p:graphicFrame>
      <p:sp>
        <p:nvSpPr>
          <p:cNvPr id="9" name="TextBox 8">
            <a:extLst>
              <a:ext uri="{FF2B5EF4-FFF2-40B4-BE49-F238E27FC236}">
                <a16:creationId xmlns:a16="http://schemas.microsoft.com/office/drawing/2014/main" id="{6F17090F-E272-6AC7-2DFE-B4ACCD420DC1}"/>
              </a:ext>
            </a:extLst>
          </p:cNvPr>
          <p:cNvSpPr txBox="1"/>
          <p:nvPr/>
        </p:nvSpPr>
        <p:spPr>
          <a:xfrm>
            <a:off x="9410140" y="6525157"/>
            <a:ext cx="2562447" cy="246221"/>
          </a:xfrm>
          <a:prstGeom prst="rect">
            <a:avLst/>
          </a:prstGeom>
          <a:noFill/>
        </p:spPr>
        <p:txBody>
          <a:bodyPr wrap="square">
            <a:spAutoFit/>
          </a:bodyPr>
          <a:lstStyle/>
          <a:p>
            <a:r>
              <a:rPr lang="en-GB" sz="1000" dirty="0">
                <a:solidFill>
                  <a:schemeClr val="tx1">
                    <a:lumMod val="95000"/>
                    <a:lumOff val="5000"/>
                  </a:schemeClr>
                </a:solidFill>
                <a:latin typeface="Manrope" pitchFamily="2" charset="0"/>
                <a:hlinkClick r:id="rId2">
                  <a:extLst>
                    <a:ext uri="{A12FA001-AC4F-418D-AE19-62706E023703}">
                      <ahyp:hlinkClr xmlns:ahyp="http://schemas.microsoft.com/office/drawing/2018/hyperlinkcolor" val="tx"/>
                    </a:ext>
                  </a:extLst>
                </a:hlinkClick>
              </a:rPr>
              <a:t>www.inclusiveeducationframework.info</a:t>
            </a:r>
            <a:endParaRPr lang="en-GB" sz="1000" dirty="0">
              <a:solidFill>
                <a:schemeClr val="tx1">
                  <a:lumMod val="95000"/>
                  <a:lumOff val="5000"/>
                </a:schemeClr>
              </a:solidFill>
              <a:latin typeface="Manrope" pitchFamily="2" charset="0"/>
            </a:endParaRPr>
          </a:p>
        </p:txBody>
      </p:sp>
      <p:sp>
        <p:nvSpPr>
          <p:cNvPr id="10" name="object 7">
            <a:extLst>
              <a:ext uri="{FF2B5EF4-FFF2-40B4-BE49-F238E27FC236}">
                <a16:creationId xmlns:a16="http://schemas.microsoft.com/office/drawing/2014/main" id="{6E194BC6-41F1-A8B8-9237-02E6D36AF439}"/>
              </a:ext>
              <a:ext uri="{C183D7F6-B498-43B3-948B-1728B52AA6E4}">
                <adec:decorative xmlns:adec="http://schemas.microsoft.com/office/drawing/2017/decorative" val="1"/>
              </a:ext>
            </a:extLst>
          </p:cNvPr>
          <p:cNvSpPr/>
          <p:nvPr/>
        </p:nvSpPr>
        <p:spPr>
          <a:xfrm flipV="1">
            <a:off x="152385" y="6423927"/>
            <a:ext cx="11671018" cy="45719"/>
          </a:xfrm>
          <a:custGeom>
            <a:avLst/>
            <a:gdLst/>
            <a:ahLst/>
            <a:cxnLst/>
            <a:rect l="l" t="t" r="r" b="b"/>
            <a:pathLst>
              <a:path w="9777730">
                <a:moveTo>
                  <a:pt x="0" y="0"/>
                </a:moveTo>
                <a:lnTo>
                  <a:pt x="9777603" y="0"/>
                </a:lnTo>
              </a:path>
            </a:pathLst>
          </a:custGeom>
          <a:ln w="38100">
            <a:solidFill>
              <a:srgbClr val="5777B4"/>
            </a:solidFill>
          </a:ln>
        </p:spPr>
        <p:txBody>
          <a:bodyPr wrap="square" lIns="0" tIns="0" rIns="0" bIns="0" rtlCol="0"/>
          <a:lstStyle/>
          <a:p>
            <a:endParaRPr/>
          </a:p>
        </p:txBody>
      </p:sp>
      <p:sp>
        <p:nvSpPr>
          <p:cNvPr id="11" name="object 3">
            <a:extLst>
              <a:ext uri="{FF2B5EF4-FFF2-40B4-BE49-F238E27FC236}">
                <a16:creationId xmlns:a16="http://schemas.microsoft.com/office/drawing/2014/main" id="{06B9E99F-011F-FCA0-F1E3-49704890AE80}"/>
              </a:ext>
              <a:ext uri="{C183D7F6-B498-43B3-948B-1728B52AA6E4}">
                <adec:decorative xmlns:adec="http://schemas.microsoft.com/office/drawing/2017/decorative" val="1"/>
              </a:ext>
            </a:extLst>
          </p:cNvPr>
          <p:cNvSpPr/>
          <p:nvPr/>
        </p:nvSpPr>
        <p:spPr>
          <a:xfrm>
            <a:off x="7968559" y="179830"/>
            <a:ext cx="1731006" cy="666404"/>
          </a:xfrm>
          <a:custGeom>
            <a:avLst/>
            <a:gdLst/>
            <a:ahLst/>
            <a:cxnLst/>
            <a:rect l="l" t="t" r="r" b="b"/>
            <a:pathLst>
              <a:path w="3679190" h="614680">
                <a:moveTo>
                  <a:pt x="3408057" y="0"/>
                </a:moveTo>
                <a:lnTo>
                  <a:pt x="0" y="0"/>
                </a:lnTo>
                <a:lnTo>
                  <a:pt x="0" y="614540"/>
                </a:lnTo>
                <a:lnTo>
                  <a:pt x="3408057" y="614540"/>
                </a:lnTo>
                <a:lnTo>
                  <a:pt x="3679190" y="307263"/>
                </a:lnTo>
                <a:lnTo>
                  <a:pt x="3408057" y="0"/>
                </a:lnTo>
                <a:close/>
              </a:path>
            </a:pathLst>
          </a:custGeom>
          <a:solidFill>
            <a:srgbClr val="5777B4"/>
          </a:solidFill>
          <a:ln>
            <a:solidFill>
              <a:srgbClr val="5777B4"/>
            </a:solidFill>
          </a:ln>
          <a:effectLst/>
        </p:spPr>
        <p:txBody>
          <a:bodyPr wrap="square" lIns="0" tIns="0" rIns="0" bIns="0" rtlCol="0"/>
          <a:lstStyle/>
          <a:p>
            <a:endParaRPr dirty="0">
              <a:solidFill>
                <a:schemeClr val="bg1"/>
              </a:solidFill>
            </a:endParaRPr>
          </a:p>
        </p:txBody>
      </p:sp>
      <p:sp>
        <p:nvSpPr>
          <p:cNvPr id="12" name="object 7">
            <a:extLst>
              <a:ext uri="{FF2B5EF4-FFF2-40B4-BE49-F238E27FC236}">
                <a16:creationId xmlns:a16="http://schemas.microsoft.com/office/drawing/2014/main" id="{C2BDA8C1-D69C-CA97-CC27-C059555DC85E}"/>
              </a:ext>
              <a:ext uri="{C183D7F6-B498-43B3-948B-1728B52AA6E4}">
                <adec:decorative xmlns:adec="http://schemas.microsoft.com/office/drawing/2017/decorative" val="1"/>
              </a:ext>
            </a:extLst>
          </p:cNvPr>
          <p:cNvSpPr/>
          <p:nvPr/>
        </p:nvSpPr>
        <p:spPr>
          <a:xfrm>
            <a:off x="152387" y="849207"/>
            <a:ext cx="11671018" cy="45719"/>
          </a:xfrm>
          <a:custGeom>
            <a:avLst/>
            <a:gdLst/>
            <a:ahLst/>
            <a:cxnLst/>
            <a:rect l="l" t="t" r="r" b="b"/>
            <a:pathLst>
              <a:path w="9777730">
                <a:moveTo>
                  <a:pt x="0" y="0"/>
                </a:moveTo>
                <a:lnTo>
                  <a:pt x="9777603" y="0"/>
                </a:lnTo>
              </a:path>
            </a:pathLst>
          </a:custGeom>
          <a:ln w="38100">
            <a:solidFill>
              <a:srgbClr val="5777B4"/>
            </a:solidFill>
          </a:ln>
          <a:effectLst>
            <a:outerShdw blurRad="50800" dist="38100" dir="2700000" algn="tl" rotWithShape="0">
              <a:prstClr val="black">
                <a:alpha val="40000"/>
              </a:prstClr>
            </a:outerShdw>
          </a:effectLst>
        </p:spPr>
        <p:txBody>
          <a:bodyPr wrap="square" lIns="0" tIns="0" rIns="0" bIns="0" rtlCol="0"/>
          <a:lstStyle/>
          <a:p>
            <a:endParaRPr/>
          </a:p>
        </p:txBody>
      </p:sp>
      <p:sp>
        <p:nvSpPr>
          <p:cNvPr id="14" name="Title 5">
            <a:extLst>
              <a:ext uri="{FF2B5EF4-FFF2-40B4-BE49-F238E27FC236}">
                <a16:creationId xmlns:a16="http://schemas.microsoft.com/office/drawing/2014/main" id="{F6BCE704-14C3-F302-316C-7BF188AA3F10}"/>
              </a:ext>
            </a:extLst>
          </p:cNvPr>
          <p:cNvSpPr txBox="1">
            <a:spLocks noGrp="1"/>
          </p:cNvSpPr>
          <p:nvPr>
            <p:ph type="title" idx="4294967295"/>
          </p:nvPr>
        </p:nvSpPr>
        <p:spPr>
          <a:xfrm>
            <a:off x="152386" y="174220"/>
            <a:ext cx="9420239" cy="666404"/>
          </a:xfrm>
          <a:prstGeom prst="rect">
            <a:avLst/>
          </a:prstGeom>
          <a:solidFill>
            <a:srgbClr val="5777B4"/>
          </a:solidFill>
          <a:ln w="12700" cap="flat" cmpd="sng" algn="ctr">
            <a:noFill/>
            <a:prstDash val="solid"/>
            <a:miter lim="800000"/>
          </a:ln>
          <a:effectLst/>
        </p:spPr>
        <p:style>
          <a:lnRef idx="2">
            <a:schemeClr val="dk1">
              <a:shade val="50000"/>
            </a:schemeClr>
          </a:lnRef>
          <a:fillRef idx="1">
            <a:schemeClr val="dk1"/>
          </a:fillRef>
          <a:effectRef idx="0">
            <a:schemeClr val="dk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lvl1pPr algn="l" defTabSz="914400" rtl="0" eaLnBrk="1" latinLnBrk="0" hangingPunct="1">
              <a:lnSpc>
                <a:spcPct val="90000"/>
              </a:lnSpc>
              <a:spcBef>
                <a:spcPct val="0"/>
              </a:spcBef>
              <a:buNone/>
              <a:defRPr sz="4400" b="1"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3200" b="1" i="0" u="none" strike="noStrike" kern="1200" cap="none" spc="0" normalizeH="0" baseline="0" noProof="0" dirty="0">
                <a:ln>
                  <a:noFill/>
                </a:ln>
                <a:solidFill>
                  <a:schemeClr val="lt1"/>
                </a:solidFill>
                <a:effectLst/>
                <a:uLnTx/>
                <a:uFillTx/>
                <a:latin typeface="Manrope" pitchFamily="2" charset="0"/>
                <a:ea typeface="+mn-ea"/>
                <a:cs typeface="+mn-cs"/>
              </a:rPr>
              <a:t>Curriculum Design and Delivery: Senior Leader</a:t>
            </a:r>
          </a:p>
        </p:txBody>
      </p:sp>
    </p:spTree>
    <p:extLst>
      <p:ext uri="{BB962C8B-B14F-4D97-AF65-F5344CB8AC3E}">
        <p14:creationId xmlns:p14="http://schemas.microsoft.com/office/powerpoint/2010/main" val="370268457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object 3">
            <a:extLst>
              <a:ext uri="{FF2B5EF4-FFF2-40B4-BE49-F238E27FC236}">
                <a16:creationId xmlns:a16="http://schemas.microsoft.com/office/drawing/2014/main" id="{5945094F-80C0-BAE3-E50B-18B2D2C39852}"/>
              </a:ext>
              <a:ext uri="{C183D7F6-B498-43B3-948B-1728B52AA6E4}">
                <adec:decorative xmlns:adec="http://schemas.microsoft.com/office/drawing/2017/decorative" val="1"/>
              </a:ext>
            </a:extLst>
          </p:cNvPr>
          <p:cNvSpPr/>
          <p:nvPr/>
        </p:nvSpPr>
        <p:spPr>
          <a:xfrm>
            <a:off x="6727257" y="180772"/>
            <a:ext cx="1731006" cy="666404"/>
          </a:xfrm>
          <a:custGeom>
            <a:avLst/>
            <a:gdLst/>
            <a:ahLst/>
            <a:cxnLst/>
            <a:rect l="l" t="t" r="r" b="b"/>
            <a:pathLst>
              <a:path w="3679190" h="614680">
                <a:moveTo>
                  <a:pt x="3408057" y="0"/>
                </a:moveTo>
                <a:lnTo>
                  <a:pt x="0" y="0"/>
                </a:lnTo>
                <a:lnTo>
                  <a:pt x="0" y="614540"/>
                </a:lnTo>
                <a:lnTo>
                  <a:pt x="3408057" y="614540"/>
                </a:lnTo>
                <a:lnTo>
                  <a:pt x="3679190" y="307263"/>
                </a:lnTo>
                <a:lnTo>
                  <a:pt x="3408057" y="0"/>
                </a:lnTo>
                <a:close/>
              </a:path>
            </a:pathLst>
          </a:custGeom>
          <a:solidFill>
            <a:srgbClr val="0F607E"/>
          </a:solidFill>
          <a:ln>
            <a:solidFill>
              <a:srgbClr val="0F607E"/>
            </a:solidFill>
          </a:ln>
          <a:effectLst/>
        </p:spPr>
        <p:txBody>
          <a:bodyPr wrap="square" lIns="0" tIns="0" rIns="0" bIns="0" rtlCol="0"/>
          <a:lstStyle/>
          <a:p>
            <a:endParaRPr dirty="0">
              <a:solidFill>
                <a:schemeClr val="bg1"/>
              </a:solidFill>
            </a:endParaRPr>
          </a:p>
        </p:txBody>
      </p:sp>
      <p:graphicFrame>
        <p:nvGraphicFramePr>
          <p:cNvPr id="5" name="Table 6">
            <a:extLst>
              <a:ext uri="{FF2B5EF4-FFF2-40B4-BE49-F238E27FC236}">
                <a16:creationId xmlns:a16="http://schemas.microsoft.com/office/drawing/2014/main" id="{452B38CA-FB4E-D2E2-A015-E99479730775}"/>
              </a:ext>
            </a:extLst>
          </p:cNvPr>
          <p:cNvGraphicFramePr>
            <a:graphicFrameLocks noGrp="1"/>
          </p:cNvGraphicFramePr>
          <p:nvPr>
            <p:extLst>
              <p:ext uri="{D42A27DB-BD31-4B8C-83A1-F6EECF244321}">
                <p14:modId xmlns:p14="http://schemas.microsoft.com/office/powerpoint/2010/main" val="1317395955"/>
              </p:ext>
            </p:extLst>
          </p:nvPr>
        </p:nvGraphicFramePr>
        <p:xfrm>
          <a:off x="152383" y="1030951"/>
          <a:ext cx="11671017" cy="4597400"/>
        </p:xfrm>
        <a:graphic>
          <a:graphicData uri="http://schemas.openxmlformats.org/drawingml/2006/table">
            <a:tbl>
              <a:tblPr firstRow="1" bandRow="1">
                <a:tableStyleId>{5C22544A-7EE6-4342-B048-85BDC9FD1C3A}</a:tableStyleId>
              </a:tblPr>
              <a:tblGrid>
                <a:gridCol w="9448817">
                  <a:extLst>
                    <a:ext uri="{9D8B030D-6E8A-4147-A177-3AD203B41FA5}">
                      <a16:colId xmlns:a16="http://schemas.microsoft.com/office/drawing/2014/main" val="3533308900"/>
                    </a:ext>
                  </a:extLst>
                </a:gridCol>
                <a:gridCol w="554477">
                  <a:extLst>
                    <a:ext uri="{9D8B030D-6E8A-4147-A177-3AD203B41FA5}">
                      <a16:colId xmlns:a16="http://schemas.microsoft.com/office/drawing/2014/main" val="930880074"/>
                    </a:ext>
                  </a:extLst>
                </a:gridCol>
                <a:gridCol w="437744">
                  <a:extLst>
                    <a:ext uri="{9D8B030D-6E8A-4147-A177-3AD203B41FA5}">
                      <a16:colId xmlns:a16="http://schemas.microsoft.com/office/drawing/2014/main" val="2595874476"/>
                    </a:ext>
                  </a:extLst>
                </a:gridCol>
                <a:gridCol w="700392">
                  <a:extLst>
                    <a:ext uri="{9D8B030D-6E8A-4147-A177-3AD203B41FA5}">
                      <a16:colId xmlns:a16="http://schemas.microsoft.com/office/drawing/2014/main" val="510252667"/>
                    </a:ext>
                  </a:extLst>
                </a:gridCol>
                <a:gridCol w="529587">
                  <a:extLst>
                    <a:ext uri="{9D8B030D-6E8A-4147-A177-3AD203B41FA5}">
                      <a16:colId xmlns:a16="http://schemas.microsoft.com/office/drawing/2014/main" val="4170739222"/>
                    </a:ext>
                  </a:extLst>
                </a:gridCol>
              </a:tblGrid>
              <a:tr h="370840">
                <a:tc>
                  <a:txBody>
                    <a:bodyPr/>
                    <a:lstStyle/>
                    <a:p>
                      <a:r>
                        <a:rPr lang="en-GB" sz="1600" dirty="0">
                          <a:latin typeface="Manrope" pitchFamily="2" charset="0"/>
                        </a:rPr>
                        <a:t>Within my personal teaching practice I ensure that: </a:t>
                      </a:r>
                    </a:p>
                  </a:txBody>
                  <a:tcPr>
                    <a:solidFill>
                      <a:srgbClr val="0F607E"/>
                    </a:solidFill>
                  </a:tcPr>
                </a:tc>
                <a:tc>
                  <a:txBody>
                    <a:bodyPr/>
                    <a:lstStyle/>
                    <a:p>
                      <a:r>
                        <a:rPr lang="en-GB" sz="1150" dirty="0">
                          <a:latin typeface="Manrope" pitchFamily="2" charset="0"/>
                          <a:cs typeface="Mangal" panose="020B0502040204020203" pitchFamily="18" charset="0"/>
                        </a:rPr>
                        <a:t>Yes</a:t>
                      </a:r>
                    </a:p>
                  </a:txBody>
                  <a:tcPr>
                    <a:solidFill>
                      <a:srgbClr val="0F607E"/>
                    </a:solidFill>
                  </a:tcPr>
                </a:tc>
                <a:tc>
                  <a:txBody>
                    <a:bodyPr/>
                    <a:lstStyle/>
                    <a:p>
                      <a:r>
                        <a:rPr lang="en-GB" sz="1150" dirty="0">
                          <a:latin typeface="Manrope" pitchFamily="2" charset="0"/>
                          <a:cs typeface="Mangal" panose="020B0502040204020203" pitchFamily="18" charset="0"/>
                        </a:rPr>
                        <a:t>No</a:t>
                      </a:r>
                    </a:p>
                  </a:txBody>
                  <a:tcPr>
                    <a:solidFill>
                      <a:srgbClr val="0F607E"/>
                    </a:solidFill>
                  </a:tcPr>
                </a:tc>
                <a:tc>
                  <a:txBody>
                    <a:bodyPr/>
                    <a:lstStyle/>
                    <a:p>
                      <a:r>
                        <a:rPr lang="en-GB" sz="1150" dirty="0">
                          <a:latin typeface="Manrope" pitchFamily="2" charset="0"/>
                          <a:cs typeface="Mangal" panose="020B0502040204020203" pitchFamily="18" charset="0"/>
                        </a:rPr>
                        <a:t>Maybe</a:t>
                      </a:r>
                    </a:p>
                  </a:txBody>
                  <a:tcPr>
                    <a:solidFill>
                      <a:srgbClr val="0F607E"/>
                    </a:solidFill>
                  </a:tcPr>
                </a:tc>
                <a:tc>
                  <a:txBody>
                    <a:bodyPr/>
                    <a:lstStyle/>
                    <a:p>
                      <a:r>
                        <a:rPr lang="en-GB" sz="1150" dirty="0">
                          <a:latin typeface="Manrope" pitchFamily="2" charset="0"/>
                          <a:cs typeface="Mangal" panose="020B0502040204020203" pitchFamily="18" charset="0"/>
                        </a:rPr>
                        <a:t>N/A</a:t>
                      </a:r>
                    </a:p>
                  </a:txBody>
                  <a:tcPr>
                    <a:solidFill>
                      <a:srgbClr val="0F607E"/>
                    </a:solidFill>
                  </a:tcPr>
                </a:tc>
                <a:extLst>
                  <a:ext uri="{0D108BD9-81ED-4DB2-BD59-A6C34878D82A}">
                    <a16:rowId xmlns:a16="http://schemas.microsoft.com/office/drawing/2014/main" val="3046688377"/>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u="none" strike="noStrike" dirty="0">
                          <a:solidFill>
                            <a:schemeClr val="tx1">
                              <a:lumMod val="95000"/>
                              <a:lumOff val="5000"/>
                            </a:schemeClr>
                          </a:solidFill>
                          <a:effectLst/>
                          <a:latin typeface="Manrope" pitchFamily="2" charset="0"/>
                        </a:rPr>
                        <a:t>I understand how my assessments relate to the programme level assessment design, and work with colleagues to minimise clashes of hand-in dates in order to achieve manageable assessment workloads</a:t>
                      </a: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extLst>
                  <a:ext uri="{0D108BD9-81ED-4DB2-BD59-A6C34878D82A}">
                    <a16:rowId xmlns:a16="http://schemas.microsoft.com/office/drawing/2014/main" val="2894567918"/>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kern="1200" dirty="0">
                          <a:solidFill>
                            <a:schemeClr val="dk1"/>
                          </a:solidFill>
                          <a:effectLst/>
                          <a:latin typeface="Manrope" pitchFamily="2" charset="0"/>
                          <a:ea typeface="+mn-ea"/>
                          <a:cs typeface="+mn-cs"/>
                        </a:rPr>
                        <a:t>I use a range of assessment formats, and enable student personalisation or choice of assessment format where appropriate</a:t>
                      </a:r>
                      <a:endParaRPr lang="en-GB" sz="1200" b="1" i="0" u="none" strike="noStrike" dirty="0">
                        <a:solidFill>
                          <a:schemeClr val="tx1">
                            <a:lumMod val="95000"/>
                            <a:lumOff val="5000"/>
                          </a:schemeClr>
                        </a:solidFill>
                        <a:effectLst/>
                        <a:latin typeface="Manrope" pitchFamily="2"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extLst>
                  <a:ext uri="{0D108BD9-81ED-4DB2-BD59-A6C34878D82A}">
                    <a16:rowId xmlns:a16="http://schemas.microsoft.com/office/drawing/2014/main" val="286442471"/>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kern="1200" dirty="0">
                          <a:solidFill>
                            <a:schemeClr val="dk1"/>
                          </a:solidFill>
                          <a:effectLst/>
                          <a:latin typeface="Manrope" pitchFamily="2" charset="0"/>
                          <a:ea typeface="+mn-ea"/>
                          <a:cs typeface="+mn-cs"/>
                        </a:rPr>
                        <a:t>I understand how my assessments build towards final year summative assessments throughout the programme, and explain to students the relationships between assessments at different levels</a:t>
                      </a:r>
                      <a:endParaRPr lang="en-GB" sz="1200" b="1" i="0" u="none" strike="noStrike" dirty="0">
                        <a:solidFill>
                          <a:schemeClr val="tx1">
                            <a:lumMod val="95000"/>
                            <a:lumOff val="5000"/>
                          </a:schemeClr>
                        </a:solidFill>
                        <a:effectLst/>
                        <a:latin typeface="Manrope" pitchFamily="2"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extLst>
                  <a:ext uri="{0D108BD9-81ED-4DB2-BD59-A6C34878D82A}">
                    <a16:rowId xmlns:a16="http://schemas.microsoft.com/office/drawing/2014/main" val="2643129286"/>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kern="1200" dirty="0">
                          <a:solidFill>
                            <a:schemeClr val="dk1"/>
                          </a:solidFill>
                          <a:effectLst/>
                          <a:latin typeface="Manrope" pitchFamily="2" charset="0"/>
                          <a:ea typeface="+mn-ea"/>
                          <a:cs typeface="+mn-cs"/>
                        </a:rPr>
                        <a:t>My assessments are clearly explained to students through module documentation, written materials and activities in class, using transparent and consistent language to make requirements clear</a:t>
                      </a:r>
                      <a:endParaRPr lang="en-GB" sz="1200" b="1" i="0" u="none" strike="noStrike" dirty="0">
                        <a:solidFill>
                          <a:schemeClr val="tx1">
                            <a:lumMod val="95000"/>
                            <a:lumOff val="5000"/>
                          </a:schemeClr>
                        </a:solidFill>
                        <a:effectLst/>
                        <a:latin typeface="Manrope" pitchFamily="2"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extLst>
                  <a:ext uri="{0D108BD9-81ED-4DB2-BD59-A6C34878D82A}">
                    <a16:rowId xmlns:a16="http://schemas.microsoft.com/office/drawing/2014/main" val="48296082"/>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kern="1200" dirty="0">
                          <a:solidFill>
                            <a:schemeClr val="dk1"/>
                          </a:solidFill>
                          <a:effectLst/>
                          <a:latin typeface="Manrope" pitchFamily="2" charset="0"/>
                          <a:ea typeface="+mn-ea"/>
                          <a:cs typeface="+mn-cs"/>
                        </a:rPr>
                        <a:t>My assessments design out the need for individual alternatives wherever possible (e.g. students given the choice of audio/visual formats so students with hearing/visual impairments do not require individual alternative assessment)</a:t>
                      </a:r>
                      <a:endParaRPr lang="en-GB" sz="1200" b="1" i="0" u="none" strike="noStrike" dirty="0">
                        <a:solidFill>
                          <a:schemeClr val="tx1">
                            <a:lumMod val="95000"/>
                            <a:lumOff val="5000"/>
                          </a:schemeClr>
                        </a:solidFill>
                        <a:effectLst/>
                        <a:latin typeface="Manrope" pitchFamily="2"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extLst>
                  <a:ext uri="{0D108BD9-81ED-4DB2-BD59-A6C34878D82A}">
                    <a16:rowId xmlns:a16="http://schemas.microsoft.com/office/drawing/2014/main" val="3688754998"/>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kern="1200" dirty="0">
                          <a:solidFill>
                            <a:schemeClr val="dk1"/>
                          </a:solidFill>
                          <a:effectLst/>
                          <a:latin typeface="Manrope" pitchFamily="2" charset="0"/>
                          <a:ea typeface="+mn-ea"/>
                          <a:cs typeface="+mn-cs"/>
                        </a:rPr>
                        <a:t>My mark schemes are clearly linked to learning outcomes or competencies to ensure marking is appropriate and consistent with assessment design</a:t>
                      </a:r>
                      <a:endParaRPr lang="en-GB" sz="1200" b="1" i="0" u="none" strike="noStrike" dirty="0">
                        <a:solidFill>
                          <a:schemeClr val="tx1">
                            <a:lumMod val="95000"/>
                            <a:lumOff val="5000"/>
                          </a:schemeClr>
                        </a:solidFill>
                        <a:effectLst/>
                        <a:latin typeface="Manrope" pitchFamily="2"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extLst>
                  <a:ext uri="{0D108BD9-81ED-4DB2-BD59-A6C34878D82A}">
                    <a16:rowId xmlns:a16="http://schemas.microsoft.com/office/drawing/2014/main" val="830293754"/>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kern="1200" dirty="0">
                          <a:solidFill>
                            <a:schemeClr val="dk1"/>
                          </a:solidFill>
                          <a:effectLst/>
                          <a:latin typeface="Manrope" pitchFamily="2" charset="0"/>
                          <a:ea typeface="+mn-ea"/>
                          <a:cs typeface="+mn-cs"/>
                        </a:rPr>
                        <a:t>My mark schemes do not over-penalise mistakes in written English or referencing conventions</a:t>
                      </a:r>
                      <a:endParaRPr lang="en-GB" sz="1200" b="1" i="0" u="none" strike="noStrike" dirty="0">
                        <a:solidFill>
                          <a:schemeClr val="tx1">
                            <a:lumMod val="95000"/>
                            <a:lumOff val="5000"/>
                          </a:schemeClr>
                        </a:solidFill>
                        <a:effectLst/>
                        <a:latin typeface="Manrope" pitchFamily="2"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extLst>
                  <a:ext uri="{0D108BD9-81ED-4DB2-BD59-A6C34878D82A}">
                    <a16:rowId xmlns:a16="http://schemas.microsoft.com/office/drawing/2014/main" val="627231391"/>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kern="1200" dirty="0">
                          <a:solidFill>
                            <a:schemeClr val="dk1"/>
                          </a:solidFill>
                          <a:effectLst/>
                          <a:latin typeface="Manrope" pitchFamily="2" charset="0"/>
                          <a:ea typeface="+mn-ea"/>
                          <a:cs typeface="+mn-cs"/>
                        </a:rPr>
                        <a:t>My feedback comments are constructive, and actively point out ways that students can improve their work for future assignments.</a:t>
                      </a:r>
                      <a:endParaRPr lang="en-GB" sz="1200" b="1" i="0" u="none" strike="noStrike" dirty="0">
                        <a:solidFill>
                          <a:schemeClr val="tx1">
                            <a:lumMod val="95000"/>
                            <a:lumOff val="5000"/>
                          </a:schemeClr>
                        </a:solidFill>
                        <a:effectLst/>
                        <a:latin typeface="Manrope" pitchFamily="2"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extLst>
                  <a:ext uri="{0D108BD9-81ED-4DB2-BD59-A6C34878D82A}">
                    <a16:rowId xmlns:a16="http://schemas.microsoft.com/office/drawing/2014/main" val="3347223107"/>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kern="1200" dirty="0">
                          <a:solidFill>
                            <a:schemeClr val="dk1"/>
                          </a:solidFill>
                          <a:effectLst/>
                          <a:latin typeface="Manrope" pitchFamily="2" charset="0"/>
                          <a:ea typeface="+mn-ea"/>
                          <a:cs typeface="+mn-cs"/>
                        </a:rPr>
                        <a:t>I provide relevant, focussed and timely formative feedback to support student learning</a:t>
                      </a:r>
                      <a:endParaRPr lang="en-GB" sz="1200" b="1" i="0" u="none" strike="noStrike" dirty="0">
                        <a:solidFill>
                          <a:schemeClr val="tx1">
                            <a:lumMod val="95000"/>
                            <a:lumOff val="5000"/>
                          </a:schemeClr>
                        </a:solidFill>
                        <a:effectLst/>
                        <a:latin typeface="Manrope" pitchFamily="2"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extLst>
                  <a:ext uri="{0D108BD9-81ED-4DB2-BD59-A6C34878D82A}">
                    <a16:rowId xmlns:a16="http://schemas.microsoft.com/office/drawing/2014/main" val="3480320104"/>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kern="1200" dirty="0">
                          <a:solidFill>
                            <a:schemeClr val="dk1"/>
                          </a:solidFill>
                          <a:effectLst/>
                          <a:latin typeface="Manrope" pitchFamily="2" charset="0"/>
                          <a:ea typeface="+mn-ea"/>
                          <a:cs typeface="+mn-cs"/>
                        </a:rPr>
                        <a:t>I am sensitive to student anxieties around assessment and feedback, so create a supportive culture around assessment, provide clear guidance, and offer opportunities for students to voice concerns</a:t>
                      </a:r>
                      <a:endParaRPr lang="en-GB" sz="1200" b="1" i="0" u="none" strike="noStrike" dirty="0">
                        <a:solidFill>
                          <a:schemeClr val="tx1">
                            <a:lumMod val="95000"/>
                            <a:lumOff val="5000"/>
                          </a:schemeClr>
                        </a:solidFill>
                        <a:effectLst/>
                        <a:latin typeface="Manrope" pitchFamily="2"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extLst>
                  <a:ext uri="{0D108BD9-81ED-4DB2-BD59-A6C34878D82A}">
                    <a16:rowId xmlns:a16="http://schemas.microsoft.com/office/drawing/2014/main" val="3510020598"/>
                  </a:ext>
                </a:extLst>
              </a:tr>
            </a:tbl>
          </a:graphicData>
        </a:graphic>
      </p:graphicFrame>
      <p:sp>
        <p:nvSpPr>
          <p:cNvPr id="3" name="TextBox 2">
            <a:extLst>
              <a:ext uri="{FF2B5EF4-FFF2-40B4-BE49-F238E27FC236}">
                <a16:creationId xmlns:a16="http://schemas.microsoft.com/office/drawing/2014/main" id="{595DA2A3-3160-6EA9-6272-F4BEB831BA92}"/>
              </a:ext>
            </a:extLst>
          </p:cNvPr>
          <p:cNvSpPr txBox="1"/>
          <p:nvPr/>
        </p:nvSpPr>
        <p:spPr>
          <a:xfrm>
            <a:off x="9410140" y="6525157"/>
            <a:ext cx="2562447" cy="246221"/>
          </a:xfrm>
          <a:prstGeom prst="rect">
            <a:avLst/>
          </a:prstGeom>
          <a:noFill/>
        </p:spPr>
        <p:txBody>
          <a:bodyPr wrap="square">
            <a:spAutoFit/>
          </a:bodyPr>
          <a:lstStyle/>
          <a:p>
            <a:r>
              <a:rPr lang="en-GB" sz="1000" dirty="0">
                <a:solidFill>
                  <a:schemeClr val="tx1">
                    <a:lumMod val="95000"/>
                    <a:lumOff val="5000"/>
                  </a:schemeClr>
                </a:solidFill>
                <a:latin typeface="Manrope" pitchFamily="2" charset="0"/>
                <a:hlinkClick r:id="rId2">
                  <a:extLst>
                    <a:ext uri="{A12FA001-AC4F-418D-AE19-62706E023703}">
                      <ahyp:hlinkClr xmlns:ahyp="http://schemas.microsoft.com/office/drawing/2018/hyperlinkcolor" val="tx"/>
                    </a:ext>
                  </a:extLst>
                </a:hlinkClick>
              </a:rPr>
              <a:t>www.inclusiveeducationframework.info</a:t>
            </a:r>
            <a:endParaRPr lang="en-GB" sz="1000" dirty="0">
              <a:solidFill>
                <a:schemeClr val="tx1">
                  <a:lumMod val="95000"/>
                  <a:lumOff val="5000"/>
                </a:schemeClr>
              </a:solidFill>
              <a:latin typeface="Manrope" pitchFamily="2" charset="0"/>
            </a:endParaRPr>
          </a:p>
        </p:txBody>
      </p:sp>
      <p:sp>
        <p:nvSpPr>
          <p:cNvPr id="7" name="object 7">
            <a:extLst>
              <a:ext uri="{FF2B5EF4-FFF2-40B4-BE49-F238E27FC236}">
                <a16:creationId xmlns:a16="http://schemas.microsoft.com/office/drawing/2014/main" id="{8BF90C2C-B6CC-12F3-AD20-73BF50A8AC6D}"/>
              </a:ext>
              <a:ext uri="{C183D7F6-B498-43B3-948B-1728B52AA6E4}">
                <adec:decorative xmlns:adec="http://schemas.microsoft.com/office/drawing/2017/decorative" val="1"/>
              </a:ext>
            </a:extLst>
          </p:cNvPr>
          <p:cNvSpPr/>
          <p:nvPr/>
        </p:nvSpPr>
        <p:spPr>
          <a:xfrm flipV="1">
            <a:off x="152385" y="6423927"/>
            <a:ext cx="11671018" cy="45719"/>
          </a:xfrm>
          <a:custGeom>
            <a:avLst/>
            <a:gdLst/>
            <a:ahLst/>
            <a:cxnLst/>
            <a:rect l="l" t="t" r="r" b="b"/>
            <a:pathLst>
              <a:path w="9777730">
                <a:moveTo>
                  <a:pt x="0" y="0"/>
                </a:moveTo>
                <a:lnTo>
                  <a:pt x="9777603" y="0"/>
                </a:lnTo>
              </a:path>
            </a:pathLst>
          </a:custGeom>
          <a:ln w="38100">
            <a:solidFill>
              <a:srgbClr val="0F607E"/>
            </a:solidFill>
          </a:ln>
        </p:spPr>
        <p:txBody>
          <a:bodyPr wrap="square" lIns="0" tIns="0" rIns="0" bIns="0" rtlCol="0"/>
          <a:lstStyle/>
          <a:p>
            <a:endParaRPr/>
          </a:p>
        </p:txBody>
      </p:sp>
      <p:sp>
        <p:nvSpPr>
          <p:cNvPr id="8" name="object 7">
            <a:extLst>
              <a:ext uri="{FF2B5EF4-FFF2-40B4-BE49-F238E27FC236}">
                <a16:creationId xmlns:a16="http://schemas.microsoft.com/office/drawing/2014/main" id="{90FD6A14-1EEB-66EB-BE2C-1535F5CA29E1}"/>
              </a:ext>
              <a:ext uri="{C183D7F6-B498-43B3-948B-1728B52AA6E4}">
                <adec:decorative xmlns:adec="http://schemas.microsoft.com/office/drawing/2017/decorative" val="1"/>
              </a:ext>
            </a:extLst>
          </p:cNvPr>
          <p:cNvSpPr/>
          <p:nvPr/>
        </p:nvSpPr>
        <p:spPr>
          <a:xfrm>
            <a:off x="152387" y="849207"/>
            <a:ext cx="11671018" cy="45719"/>
          </a:xfrm>
          <a:custGeom>
            <a:avLst/>
            <a:gdLst/>
            <a:ahLst/>
            <a:cxnLst/>
            <a:rect l="l" t="t" r="r" b="b"/>
            <a:pathLst>
              <a:path w="9777730">
                <a:moveTo>
                  <a:pt x="0" y="0"/>
                </a:moveTo>
                <a:lnTo>
                  <a:pt x="9777603" y="0"/>
                </a:lnTo>
              </a:path>
            </a:pathLst>
          </a:custGeom>
          <a:ln w="38100">
            <a:solidFill>
              <a:srgbClr val="0F607E"/>
            </a:solidFill>
          </a:ln>
          <a:effectLst>
            <a:outerShdw blurRad="50800" dist="38100" dir="2700000" algn="tl" rotWithShape="0">
              <a:prstClr val="black">
                <a:alpha val="40000"/>
              </a:prstClr>
            </a:outerShdw>
          </a:effectLst>
        </p:spPr>
        <p:txBody>
          <a:bodyPr wrap="square" lIns="0" tIns="0" rIns="0" bIns="0" rtlCol="0"/>
          <a:lstStyle/>
          <a:p>
            <a:endParaRPr/>
          </a:p>
        </p:txBody>
      </p:sp>
      <p:sp>
        <p:nvSpPr>
          <p:cNvPr id="9" name="Title 5">
            <a:extLst>
              <a:ext uri="{FF2B5EF4-FFF2-40B4-BE49-F238E27FC236}">
                <a16:creationId xmlns:a16="http://schemas.microsoft.com/office/drawing/2014/main" id="{2517135F-F217-982D-CE81-1219DDD5FDE9}"/>
              </a:ext>
            </a:extLst>
          </p:cNvPr>
          <p:cNvSpPr txBox="1">
            <a:spLocks noGrp="1"/>
          </p:cNvSpPr>
          <p:nvPr>
            <p:ph type="title" idx="4294967295"/>
          </p:nvPr>
        </p:nvSpPr>
        <p:spPr>
          <a:xfrm>
            <a:off x="152386" y="174220"/>
            <a:ext cx="8181989" cy="666404"/>
          </a:xfrm>
          <a:prstGeom prst="rect">
            <a:avLst/>
          </a:prstGeom>
          <a:solidFill>
            <a:srgbClr val="0F607E"/>
          </a:solidFill>
          <a:ln w="12700" cap="flat" cmpd="sng" algn="ctr">
            <a:noFill/>
            <a:prstDash val="solid"/>
            <a:miter lim="800000"/>
          </a:ln>
          <a:effectLst/>
        </p:spPr>
        <p:style>
          <a:lnRef idx="2">
            <a:schemeClr val="dk1">
              <a:shade val="50000"/>
            </a:schemeClr>
          </a:lnRef>
          <a:fillRef idx="1">
            <a:schemeClr val="dk1"/>
          </a:fillRef>
          <a:effectRef idx="0">
            <a:schemeClr val="dk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lvl1pPr algn="l" defTabSz="914400" rtl="0" eaLnBrk="1" latinLnBrk="0" hangingPunct="1">
              <a:lnSpc>
                <a:spcPct val="90000"/>
              </a:lnSpc>
              <a:spcBef>
                <a:spcPct val="0"/>
              </a:spcBef>
              <a:buNone/>
              <a:defRPr sz="4400" b="1"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3200" b="1" i="0" u="none" strike="noStrike" kern="1200" cap="none" spc="0" normalizeH="0" baseline="0" noProof="0" dirty="0">
                <a:ln>
                  <a:noFill/>
                </a:ln>
                <a:solidFill>
                  <a:schemeClr val="lt1"/>
                </a:solidFill>
                <a:effectLst/>
                <a:uLnTx/>
                <a:uFillTx/>
                <a:latin typeface="Manrope" pitchFamily="2" charset="0"/>
                <a:ea typeface="+mn-ea"/>
                <a:cs typeface="+mn-cs"/>
              </a:rPr>
              <a:t>Assessment and Feedback: My Checklist</a:t>
            </a:r>
          </a:p>
        </p:txBody>
      </p:sp>
    </p:spTree>
    <p:extLst>
      <p:ext uri="{BB962C8B-B14F-4D97-AF65-F5344CB8AC3E}">
        <p14:creationId xmlns:p14="http://schemas.microsoft.com/office/powerpoint/2010/main" val="1378372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object 3">
            <a:extLst>
              <a:ext uri="{FF2B5EF4-FFF2-40B4-BE49-F238E27FC236}">
                <a16:creationId xmlns:a16="http://schemas.microsoft.com/office/drawing/2014/main" id="{392818D9-F5DE-97E5-2257-13E38C6753AF}"/>
              </a:ext>
              <a:ext uri="{C183D7F6-B498-43B3-948B-1728B52AA6E4}">
                <adec:decorative xmlns:adec="http://schemas.microsoft.com/office/drawing/2017/decorative" val="1"/>
              </a:ext>
            </a:extLst>
          </p:cNvPr>
          <p:cNvSpPr/>
          <p:nvPr/>
        </p:nvSpPr>
        <p:spPr>
          <a:xfrm>
            <a:off x="8394132" y="179830"/>
            <a:ext cx="1731006" cy="666404"/>
          </a:xfrm>
          <a:custGeom>
            <a:avLst/>
            <a:gdLst/>
            <a:ahLst/>
            <a:cxnLst/>
            <a:rect l="l" t="t" r="r" b="b"/>
            <a:pathLst>
              <a:path w="3679190" h="614680">
                <a:moveTo>
                  <a:pt x="3408057" y="0"/>
                </a:moveTo>
                <a:lnTo>
                  <a:pt x="0" y="0"/>
                </a:lnTo>
                <a:lnTo>
                  <a:pt x="0" y="614540"/>
                </a:lnTo>
                <a:lnTo>
                  <a:pt x="3408057" y="614540"/>
                </a:lnTo>
                <a:lnTo>
                  <a:pt x="3679190" y="307263"/>
                </a:lnTo>
                <a:lnTo>
                  <a:pt x="3408057" y="0"/>
                </a:lnTo>
                <a:close/>
              </a:path>
            </a:pathLst>
          </a:custGeom>
          <a:solidFill>
            <a:srgbClr val="0F607E"/>
          </a:solidFill>
          <a:ln>
            <a:solidFill>
              <a:srgbClr val="0F607E"/>
            </a:solidFill>
          </a:ln>
          <a:effectLst/>
        </p:spPr>
        <p:txBody>
          <a:bodyPr wrap="square" lIns="0" tIns="0" rIns="0" bIns="0" rtlCol="0"/>
          <a:lstStyle/>
          <a:p>
            <a:endParaRPr dirty="0">
              <a:solidFill>
                <a:schemeClr val="bg1"/>
              </a:solidFill>
            </a:endParaRPr>
          </a:p>
        </p:txBody>
      </p:sp>
      <p:graphicFrame>
        <p:nvGraphicFramePr>
          <p:cNvPr id="5" name="Table 6">
            <a:extLst>
              <a:ext uri="{FF2B5EF4-FFF2-40B4-BE49-F238E27FC236}">
                <a16:creationId xmlns:a16="http://schemas.microsoft.com/office/drawing/2014/main" id="{452B38CA-FB4E-D2E2-A015-E99479730775}"/>
              </a:ext>
            </a:extLst>
          </p:cNvPr>
          <p:cNvGraphicFramePr>
            <a:graphicFrameLocks noGrp="1"/>
          </p:cNvGraphicFramePr>
          <p:nvPr>
            <p:extLst>
              <p:ext uri="{D42A27DB-BD31-4B8C-83A1-F6EECF244321}">
                <p14:modId xmlns:p14="http://schemas.microsoft.com/office/powerpoint/2010/main" val="537453281"/>
              </p:ext>
            </p:extLst>
          </p:nvPr>
        </p:nvGraphicFramePr>
        <p:xfrm>
          <a:off x="152383" y="1030951"/>
          <a:ext cx="11671017" cy="4770120"/>
        </p:xfrm>
        <a:graphic>
          <a:graphicData uri="http://schemas.openxmlformats.org/drawingml/2006/table">
            <a:tbl>
              <a:tblPr firstRow="1" bandRow="1">
                <a:tableStyleId>{5C22544A-7EE6-4342-B048-85BDC9FD1C3A}</a:tableStyleId>
              </a:tblPr>
              <a:tblGrid>
                <a:gridCol w="9448817">
                  <a:extLst>
                    <a:ext uri="{9D8B030D-6E8A-4147-A177-3AD203B41FA5}">
                      <a16:colId xmlns:a16="http://schemas.microsoft.com/office/drawing/2014/main" val="3533308900"/>
                    </a:ext>
                  </a:extLst>
                </a:gridCol>
                <a:gridCol w="554477">
                  <a:extLst>
                    <a:ext uri="{9D8B030D-6E8A-4147-A177-3AD203B41FA5}">
                      <a16:colId xmlns:a16="http://schemas.microsoft.com/office/drawing/2014/main" val="930880074"/>
                    </a:ext>
                  </a:extLst>
                </a:gridCol>
                <a:gridCol w="437744">
                  <a:extLst>
                    <a:ext uri="{9D8B030D-6E8A-4147-A177-3AD203B41FA5}">
                      <a16:colId xmlns:a16="http://schemas.microsoft.com/office/drawing/2014/main" val="2595874476"/>
                    </a:ext>
                  </a:extLst>
                </a:gridCol>
                <a:gridCol w="700392">
                  <a:extLst>
                    <a:ext uri="{9D8B030D-6E8A-4147-A177-3AD203B41FA5}">
                      <a16:colId xmlns:a16="http://schemas.microsoft.com/office/drawing/2014/main" val="510252667"/>
                    </a:ext>
                  </a:extLst>
                </a:gridCol>
                <a:gridCol w="529587">
                  <a:extLst>
                    <a:ext uri="{9D8B030D-6E8A-4147-A177-3AD203B41FA5}">
                      <a16:colId xmlns:a16="http://schemas.microsoft.com/office/drawing/2014/main" val="4170739222"/>
                    </a:ext>
                  </a:extLst>
                </a:gridCol>
              </a:tblGrid>
              <a:tr h="370840">
                <a:tc>
                  <a:txBody>
                    <a:bodyPr/>
                    <a:lstStyle/>
                    <a:p>
                      <a:r>
                        <a:rPr lang="en-GB" sz="1600" dirty="0">
                          <a:latin typeface="Manrope" pitchFamily="2" charset="0"/>
                        </a:rPr>
                        <a:t>Our programme team ensure that: </a:t>
                      </a:r>
                    </a:p>
                  </a:txBody>
                  <a:tcPr>
                    <a:solidFill>
                      <a:srgbClr val="0F607E"/>
                    </a:solidFill>
                  </a:tcPr>
                </a:tc>
                <a:tc>
                  <a:txBody>
                    <a:bodyPr/>
                    <a:lstStyle/>
                    <a:p>
                      <a:r>
                        <a:rPr lang="en-GB" sz="1150" dirty="0">
                          <a:latin typeface="Manrope" pitchFamily="2" charset="0"/>
                          <a:cs typeface="Mangal" panose="020B0502040204020203" pitchFamily="18" charset="0"/>
                        </a:rPr>
                        <a:t>Yes</a:t>
                      </a:r>
                    </a:p>
                  </a:txBody>
                  <a:tcPr>
                    <a:solidFill>
                      <a:srgbClr val="0F607E"/>
                    </a:solidFill>
                  </a:tcPr>
                </a:tc>
                <a:tc>
                  <a:txBody>
                    <a:bodyPr/>
                    <a:lstStyle/>
                    <a:p>
                      <a:r>
                        <a:rPr lang="en-GB" sz="1150" dirty="0">
                          <a:latin typeface="Manrope" pitchFamily="2" charset="0"/>
                          <a:cs typeface="Mangal" panose="020B0502040204020203" pitchFamily="18" charset="0"/>
                        </a:rPr>
                        <a:t>No</a:t>
                      </a:r>
                    </a:p>
                  </a:txBody>
                  <a:tcPr>
                    <a:solidFill>
                      <a:srgbClr val="0F607E"/>
                    </a:solidFill>
                  </a:tcPr>
                </a:tc>
                <a:tc>
                  <a:txBody>
                    <a:bodyPr/>
                    <a:lstStyle/>
                    <a:p>
                      <a:r>
                        <a:rPr lang="en-GB" sz="1150" dirty="0">
                          <a:latin typeface="Manrope" pitchFamily="2" charset="0"/>
                          <a:cs typeface="Mangal" panose="020B0502040204020203" pitchFamily="18" charset="0"/>
                        </a:rPr>
                        <a:t>Maybe</a:t>
                      </a:r>
                    </a:p>
                  </a:txBody>
                  <a:tcPr>
                    <a:solidFill>
                      <a:srgbClr val="0F607E"/>
                    </a:solidFill>
                  </a:tcPr>
                </a:tc>
                <a:tc>
                  <a:txBody>
                    <a:bodyPr/>
                    <a:lstStyle/>
                    <a:p>
                      <a:r>
                        <a:rPr lang="en-GB" sz="1150" dirty="0">
                          <a:latin typeface="Manrope" pitchFamily="2" charset="0"/>
                          <a:cs typeface="Mangal" panose="020B0502040204020203" pitchFamily="18" charset="0"/>
                        </a:rPr>
                        <a:t>N/A</a:t>
                      </a:r>
                    </a:p>
                  </a:txBody>
                  <a:tcPr>
                    <a:solidFill>
                      <a:srgbClr val="0F607E"/>
                    </a:solidFill>
                  </a:tcPr>
                </a:tc>
                <a:extLst>
                  <a:ext uri="{0D108BD9-81ED-4DB2-BD59-A6C34878D82A}">
                    <a16:rowId xmlns:a16="http://schemas.microsoft.com/office/drawing/2014/main" val="3046688377"/>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u="none" strike="noStrike" dirty="0">
                          <a:solidFill>
                            <a:schemeClr val="tx1">
                              <a:lumMod val="95000"/>
                              <a:lumOff val="5000"/>
                            </a:schemeClr>
                          </a:solidFill>
                          <a:effectLst/>
                          <a:latin typeface="Manrope" pitchFamily="2" charset="0"/>
                        </a:rPr>
                        <a:t>Our assessment is designed at programme level, giving students a manageable assessment workload and minimising clashes of hand-in dates</a:t>
                      </a: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extLst>
                  <a:ext uri="{0D108BD9-81ED-4DB2-BD59-A6C34878D82A}">
                    <a16:rowId xmlns:a16="http://schemas.microsoft.com/office/drawing/2014/main" val="2894567918"/>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kern="1200" dirty="0">
                          <a:solidFill>
                            <a:schemeClr val="dk1"/>
                          </a:solidFill>
                          <a:effectLst/>
                          <a:latin typeface="Manrope" pitchFamily="2" charset="0"/>
                          <a:ea typeface="+mn-ea"/>
                          <a:cs typeface="+mn-cs"/>
                        </a:rPr>
                        <a:t>Our programme uses a range of assessment formats, and enables student personalisation choice of assessment format where appropriate</a:t>
                      </a:r>
                      <a:endParaRPr lang="en-GB" sz="1200" b="1" i="0" u="none" strike="noStrike" dirty="0">
                        <a:solidFill>
                          <a:schemeClr val="tx1">
                            <a:lumMod val="95000"/>
                            <a:lumOff val="5000"/>
                          </a:schemeClr>
                        </a:solidFill>
                        <a:effectLst/>
                        <a:latin typeface="Manrope" pitchFamily="2"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extLst>
                  <a:ext uri="{0D108BD9-81ED-4DB2-BD59-A6C34878D82A}">
                    <a16:rowId xmlns:a16="http://schemas.microsoft.com/office/drawing/2014/main" val="286442471"/>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kern="1200" dirty="0">
                          <a:solidFill>
                            <a:schemeClr val="dk1"/>
                          </a:solidFill>
                          <a:effectLst/>
                          <a:latin typeface="Manrope" pitchFamily="2" charset="0"/>
                          <a:ea typeface="+mn-ea"/>
                          <a:cs typeface="+mn-cs"/>
                        </a:rPr>
                        <a:t>Our students have had an opportunity to practice all final year summative assessment types earlier in the programme, and understand the relationships between assessments at different levels</a:t>
                      </a:r>
                      <a:endParaRPr lang="en-GB" sz="1200" b="1" i="0" u="none" strike="noStrike" dirty="0">
                        <a:solidFill>
                          <a:schemeClr val="tx1">
                            <a:lumMod val="95000"/>
                            <a:lumOff val="5000"/>
                          </a:schemeClr>
                        </a:solidFill>
                        <a:effectLst/>
                        <a:latin typeface="Manrope" pitchFamily="2"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extLst>
                  <a:ext uri="{0D108BD9-81ED-4DB2-BD59-A6C34878D82A}">
                    <a16:rowId xmlns:a16="http://schemas.microsoft.com/office/drawing/2014/main" val="2643129286"/>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kern="1200" dirty="0">
                          <a:solidFill>
                            <a:schemeClr val="dk1"/>
                          </a:solidFill>
                          <a:effectLst/>
                          <a:latin typeface="Manrope" pitchFamily="2" charset="0"/>
                          <a:ea typeface="+mn-ea"/>
                          <a:cs typeface="+mn-cs"/>
                        </a:rPr>
                        <a:t>Our assessments are clearly explained to students through module documentation, written materials and activities in class, using transparent and consistent language to make requirements clear</a:t>
                      </a:r>
                      <a:endParaRPr lang="en-GB" sz="1200" b="1" i="0" u="none" strike="noStrike" dirty="0">
                        <a:solidFill>
                          <a:schemeClr val="tx1">
                            <a:lumMod val="95000"/>
                            <a:lumOff val="5000"/>
                          </a:schemeClr>
                        </a:solidFill>
                        <a:effectLst/>
                        <a:latin typeface="Manrope" pitchFamily="2"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extLst>
                  <a:ext uri="{0D108BD9-81ED-4DB2-BD59-A6C34878D82A}">
                    <a16:rowId xmlns:a16="http://schemas.microsoft.com/office/drawing/2014/main" val="48296082"/>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kern="1200" dirty="0">
                          <a:solidFill>
                            <a:schemeClr val="dk1"/>
                          </a:solidFill>
                          <a:effectLst/>
                          <a:latin typeface="Manrope" pitchFamily="2" charset="0"/>
                          <a:ea typeface="+mn-ea"/>
                          <a:cs typeface="+mn-cs"/>
                        </a:rPr>
                        <a:t>Our assessments design out the need for individual alternatives wherever possible (e.g. students given the choice of audio/visual formats so students with hearing/visual impairments do not require individual alternative assessment)</a:t>
                      </a:r>
                      <a:endParaRPr lang="en-GB" sz="1200" b="1" i="0" u="none" strike="noStrike" dirty="0">
                        <a:solidFill>
                          <a:schemeClr val="tx1">
                            <a:lumMod val="95000"/>
                            <a:lumOff val="5000"/>
                          </a:schemeClr>
                        </a:solidFill>
                        <a:effectLst/>
                        <a:latin typeface="Manrope" pitchFamily="2"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extLst>
                  <a:ext uri="{0D108BD9-81ED-4DB2-BD59-A6C34878D82A}">
                    <a16:rowId xmlns:a16="http://schemas.microsoft.com/office/drawing/2014/main" val="3688754998"/>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kern="1200" dirty="0">
                          <a:solidFill>
                            <a:schemeClr val="dk1"/>
                          </a:solidFill>
                          <a:effectLst/>
                          <a:latin typeface="Manrope" pitchFamily="2" charset="0"/>
                          <a:ea typeface="+mn-ea"/>
                          <a:cs typeface="+mn-cs"/>
                        </a:rPr>
                        <a:t>Our mark schemes are clearly linked to learning outcomes or competencies to ensure marking is appropriate and consistent with assessment design</a:t>
                      </a:r>
                      <a:endParaRPr lang="en-GB" sz="1200" b="1" i="0" u="none" strike="noStrike" dirty="0">
                        <a:solidFill>
                          <a:schemeClr val="tx1">
                            <a:lumMod val="95000"/>
                            <a:lumOff val="5000"/>
                          </a:schemeClr>
                        </a:solidFill>
                        <a:effectLst/>
                        <a:latin typeface="Manrope" pitchFamily="2"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extLst>
                  <a:ext uri="{0D108BD9-81ED-4DB2-BD59-A6C34878D82A}">
                    <a16:rowId xmlns:a16="http://schemas.microsoft.com/office/drawing/2014/main" val="830293754"/>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kern="1200" dirty="0">
                          <a:solidFill>
                            <a:schemeClr val="dk1"/>
                          </a:solidFill>
                          <a:effectLst/>
                          <a:latin typeface="Manrope" pitchFamily="2" charset="0"/>
                          <a:ea typeface="+mn-ea"/>
                          <a:cs typeface="+mn-cs"/>
                        </a:rPr>
                        <a:t>Our mark schemes do not over-penalise mistakes in written English or referencing conventions</a:t>
                      </a:r>
                      <a:endParaRPr lang="en-GB" sz="1200" b="1" i="0" u="none" strike="noStrike" dirty="0">
                        <a:solidFill>
                          <a:schemeClr val="tx1">
                            <a:lumMod val="95000"/>
                            <a:lumOff val="5000"/>
                          </a:schemeClr>
                        </a:solidFill>
                        <a:effectLst/>
                        <a:latin typeface="Manrope" pitchFamily="2"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extLst>
                  <a:ext uri="{0D108BD9-81ED-4DB2-BD59-A6C34878D82A}">
                    <a16:rowId xmlns:a16="http://schemas.microsoft.com/office/drawing/2014/main" val="627231391"/>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kern="1200" dirty="0">
                          <a:solidFill>
                            <a:schemeClr val="dk1"/>
                          </a:solidFill>
                          <a:effectLst/>
                          <a:latin typeface="Manrope" pitchFamily="2" charset="0"/>
                          <a:ea typeface="+mn-ea"/>
                          <a:cs typeface="+mn-cs"/>
                        </a:rPr>
                        <a:t>Markers' feedback comments are constructive, and actively point out ways that students can improve their work for future assignments.</a:t>
                      </a:r>
                      <a:endParaRPr lang="en-GB" sz="1200" b="1" i="0" u="none" strike="noStrike" dirty="0">
                        <a:solidFill>
                          <a:schemeClr val="tx1">
                            <a:lumMod val="95000"/>
                            <a:lumOff val="5000"/>
                          </a:schemeClr>
                        </a:solidFill>
                        <a:effectLst/>
                        <a:latin typeface="Manrope" pitchFamily="2"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extLst>
                  <a:ext uri="{0D108BD9-81ED-4DB2-BD59-A6C34878D82A}">
                    <a16:rowId xmlns:a16="http://schemas.microsoft.com/office/drawing/2014/main" val="3347223107"/>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kern="1200" dirty="0">
                          <a:solidFill>
                            <a:schemeClr val="dk1"/>
                          </a:solidFill>
                          <a:effectLst/>
                          <a:latin typeface="Manrope" pitchFamily="2" charset="0"/>
                          <a:ea typeface="+mn-ea"/>
                          <a:cs typeface="+mn-cs"/>
                        </a:rPr>
                        <a:t>Markers provide relevant, focussed and timely formative feedback to support student learning</a:t>
                      </a:r>
                      <a:endParaRPr lang="en-GB" sz="1200" b="1" i="0" u="none" strike="noStrike" dirty="0">
                        <a:solidFill>
                          <a:schemeClr val="tx1">
                            <a:lumMod val="95000"/>
                            <a:lumOff val="5000"/>
                          </a:schemeClr>
                        </a:solidFill>
                        <a:effectLst/>
                        <a:latin typeface="Manrope" pitchFamily="2"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extLst>
                  <a:ext uri="{0D108BD9-81ED-4DB2-BD59-A6C34878D82A}">
                    <a16:rowId xmlns:a16="http://schemas.microsoft.com/office/drawing/2014/main" val="3480320104"/>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kern="1200" dirty="0">
                          <a:solidFill>
                            <a:schemeClr val="dk1"/>
                          </a:solidFill>
                          <a:effectLst/>
                          <a:latin typeface="Manrope" pitchFamily="2" charset="0"/>
                          <a:ea typeface="+mn-ea"/>
                          <a:cs typeface="+mn-cs"/>
                        </a:rPr>
                        <a:t>Our programme team are sensitive to student anxieties around assessment and feedback, so create a supportive culture around assessment, provide clear guidance, and offer opportunities for students to voice concerns</a:t>
                      </a:r>
                      <a:endParaRPr lang="en-GB" sz="1200" b="1" i="0" u="none" strike="noStrike" dirty="0">
                        <a:solidFill>
                          <a:schemeClr val="tx1">
                            <a:lumMod val="95000"/>
                            <a:lumOff val="5000"/>
                          </a:schemeClr>
                        </a:solidFill>
                        <a:effectLst/>
                        <a:latin typeface="Manrope" pitchFamily="2"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extLst>
                  <a:ext uri="{0D108BD9-81ED-4DB2-BD59-A6C34878D82A}">
                    <a16:rowId xmlns:a16="http://schemas.microsoft.com/office/drawing/2014/main" val="3510020598"/>
                  </a:ext>
                </a:extLst>
              </a:tr>
            </a:tbl>
          </a:graphicData>
        </a:graphic>
      </p:graphicFrame>
      <p:sp>
        <p:nvSpPr>
          <p:cNvPr id="9" name="object 7">
            <a:extLst>
              <a:ext uri="{FF2B5EF4-FFF2-40B4-BE49-F238E27FC236}">
                <a16:creationId xmlns:a16="http://schemas.microsoft.com/office/drawing/2014/main" id="{691368EA-A83D-E745-C64D-D89A27F76274}"/>
              </a:ext>
              <a:ext uri="{C183D7F6-B498-43B3-948B-1728B52AA6E4}">
                <adec:decorative xmlns:adec="http://schemas.microsoft.com/office/drawing/2017/decorative" val="1"/>
              </a:ext>
            </a:extLst>
          </p:cNvPr>
          <p:cNvSpPr/>
          <p:nvPr/>
        </p:nvSpPr>
        <p:spPr>
          <a:xfrm flipV="1">
            <a:off x="152385" y="6423927"/>
            <a:ext cx="11671018" cy="45719"/>
          </a:xfrm>
          <a:custGeom>
            <a:avLst/>
            <a:gdLst/>
            <a:ahLst/>
            <a:cxnLst/>
            <a:rect l="l" t="t" r="r" b="b"/>
            <a:pathLst>
              <a:path w="9777730">
                <a:moveTo>
                  <a:pt x="0" y="0"/>
                </a:moveTo>
                <a:lnTo>
                  <a:pt x="9777603" y="0"/>
                </a:lnTo>
              </a:path>
            </a:pathLst>
          </a:custGeom>
          <a:ln w="38100">
            <a:solidFill>
              <a:srgbClr val="0F607E"/>
            </a:solidFill>
          </a:ln>
        </p:spPr>
        <p:txBody>
          <a:bodyPr wrap="square" lIns="0" tIns="0" rIns="0" bIns="0" rtlCol="0"/>
          <a:lstStyle/>
          <a:p>
            <a:endParaRPr/>
          </a:p>
        </p:txBody>
      </p:sp>
      <p:sp>
        <p:nvSpPr>
          <p:cNvPr id="10" name="object 7">
            <a:extLst>
              <a:ext uri="{FF2B5EF4-FFF2-40B4-BE49-F238E27FC236}">
                <a16:creationId xmlns:a16="http://schemas.microsoft.com/office/drawing/2014/main" id="{368E6423-976F-E318-8C38-BE0A7194A3F6}"/>
              </a:ext>
              <a:ext uri="{C183D7F6-B498-43B3-948B-1728B52AA6E4}">
                <adec:decorative xmlns:adec="http://schemas.microsoft.com/office/drawing/2017/decorative" val="1"/>
              </a:ext>
            </a:extLst>
          </p:cNvPr>
          <p:cNvSpPr/>
          <p:nvPr/>
        </p:nvSpPr>
        <p:spPr>
          <a:xfrm>
            <a:off x="152387" y="849207"/>
            <a:ext cx="11671018" cy="45719"/>
          </a:xfrm>
          <a:custGeom>
            <a:avLst/>
            <a:gdLst/>
            <a:ahLst/>
            <a:cxnLst/>
            <a:rect l="l" t="t" r="r" b="b"/>
            <a:pathLst>
              <a:path w="9777730">
                <a:moveTo>
                  <a:pt x="0" y="0"/>
                </a:moveTo>
                <a:lnTo>
                  <a:pt x="9777603" y="0"/>
                </a:lnTo>
              </a:path>
            </a:pathLst>
          </a:custGeom>
          <a:ln w="38100">
            <a:solidFill>
              <a:srgbClr val="0F607E"/>
            </a:solidFill>
          </a:ln>
          <a:effectLst>
            <a:outerShdw blurRad="50800" dist="38100" dir="2700000" algn="tl" rotWithShape="0">
              <a:prstClr val="black">
                <a:alpha val="40000"/>
              </a:prstClr>
            </a:outerShdw>
          </a:effectLst>
        </p:spPr>
        <p:txBody>
          <a:bodyPr wrap="square" lIns="0" tIns="0" rIns="0" bIns="0" rtlCol="0"/>
          <a:lstStyle/>
          <a:p>
            <a:endParaRPr/>
          </a:p>
        </p:txBody>
      </p:sp>
      <p:sp>
        <p:nvSpPr>
          <p:cNvPr id="11" name="Title 5">
            <a:extLst>
              <a:ext uri="{FF2B5EF4-FFF2-40B4-BE49-F238E27FC236}">
                <a16:creationId xmlns:a16="http://schemas.microsoft.com/office/drawing/2014/main" id="{AC5D3F0D-2037-9273-FEED-AD48B64612EC}"/>
              </a:ext>
            </a:extLst>
          </p:cNvPr>
          <p:cNvSpPr txBox="1">
            <a:spLocks noGrp="1"/>
          </p:cNvSpPr>
          <p:nvPr>
            <p:ph type="title" idx="4294967295"/>
          </p:nvPr>
        </p:nvSpPr>
        <p:spPr>
          <a:xfrm>
            <a:off x="152386" y="174220"/>
            <a:ext cx="9772664" cy="666404"/>
          </a:xfrm>
          <a:prstGeom prst="rect">
            <a:avLst/>
          </a:prstGeom>
          <a:solidFill>
            <a:srgbClr val="0F607E"/>
          </a:solidFill>
          <a:ln w="12700" cap="flat" cmpd="sng" algn="ctr">
            <a:noFill/>
            <a:prstDash val="solid"/>
            <a:miter lim="800000"/>
          </a:ln>
          <a:effectLst/>
        </p:spPr>
        <p:style>
          <a:lnRef idx="2">
            <a:schemeClr val="dk1">
              <a:shade val="50000"/>
            </a:schemeClr>
          </a:lnRef>
          <a:fillRef idx="1">
            <a:schemeClr val="dk1"/>
          </a:fillRef>
          <a:effectRef idx="0">
            <a:schemeClr val="dk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lvl1pPr algn="l" defTabSz="914400" rtl="0" eaLnBrk="1" latinLnBrk="0" hangingPunct="1">
              <a:lnSpc>
                <a:spcPct val="90000"/>
              </a:lnSpc>
              <a:spcBef>
                <a:spcPct val="0"/>
              </a:spcBef>
              <a:buNone/>
              <a:defRPr sz="4400" b="1"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800" b="1" i="0" u="none" strike="noStrike" kern="1200" cap="none" spc="0" normalizeH="0" baseline="0" noProof="0" dirty="0">
                <a:ln>
                  <a:noFill/>
                </a:ln>
                <a:solidFill>
                  <a:schemeClr val="lt1"/>
                </a:solidFill>
                <a:effectLst/>
                <a:uLnTx/>
                <a:uFillTx/>
                <a:latin typeface="Manrope" pitchFamily="2" charset="0"/>
                <a:ea typeface="+mn-ea"/>
                <a:cs typeface="+mn-cs"/>
              </a:rPr>
              <a:t>Assessment and Feedback: Programme Team Checklist </a:t>
            </a:r>
          </a:p>
        </p:txBody>
      </p:sp>
      <p:sp>
        <p:nvSpPr>
          <p:cNvPr id="14" name="TextBox 13">
            <a:extLst>
              <a:ext uri="{FF2B5EF4-FFF2-40B4-BE49-F238E27FC236}">
                <a16:creationId xmlns:a16="http://schemas.microsoft.com/office/drawing/2014/main" id="{A22F3BC3-425E-D2BC-11F7-9E3EE06B511D}"/>
              </a:ext>
            </a:extLst>
          </p:cNvPr>
          <p:cNvSpPr txBox="1"/>
          <p:nvPr/>
        </p:nvSpPr>
        <p:spPr>
          <a:xfrm>
            <a:off x="9410140" y="6525157"/>
            <a:ext cx="2562447" cy="246221"/>
          </a:xfrm>
          <a:prstGeom prst="rect">
            <a:avLst/>
          </a:prstGeom>
          <a:noFill/>
        </p:spPr>
        <p:txBody>
          <a:bodyPr wrap="square">
            <a:spAutoFit/>
          </a:bodyPr>
          <a:lstStyle/>
          <a:p>
            <a:r>
              <a:rPr lang="en-GB" sz="1000" dirty="0">
                <a:solidFill>
                  <a:schemeClr val="tx1">
                    <a:lumMod val="95000"/>
                    <a:lumOff val="5000"/>
                  </a:schemeClr>
                </a:solidFill>
                <a:latin typeface="Manrope" pitchFamily="2" charset="0"/>
                <a:hlinkClick r:id="rId2">
                  <a:extLst>
                    <a:ext uri="{A12FA001-AC4F-418D-AE19-62706E023703}">
                      <ahyp:hlinkClr xmlns:ahyp="http://schemas.microsoft.com/office/drawing/2018/hyperlinkcolor" val="tx"/>
                    </a:ext>
                  </a:extLst>
                </a:hlinkClick>
              </a:rPr>
              <a:t>www.inclusiveeducationframework.info</a:t>
            </a:r>
            <a:endParaRPr lang="en-GB" sz="1000" dirty="0">
              <a:solidFill>
                <a:schemeClr val="tx1">
                  <a:lumMod val="95000"/>
                  <a:lumOff val="5000"/>
                </a:schemeClr>
              </a:solidFill>
              <a:latin typeface="Manrope" pitchFamily="2" charset="0"/>
            </a:endParaRPr>
          </a:p>
        </p:txBody>
      </p:sp>
    </p:spTree>
    <p:extLst>
      <p:ext uri="{BB962C8B-B14F-4D97-AF65-F5344CB8AC3E}">
        <p14:creationId xmlns:p14="http://schemas.microsoft.com/office/powerpoint/2010/main" val="33729254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6">
            <a:extLst>
              <a:ext uri="{FF2B5EF4-FFF2-40B4-BE49-F238E27FC236}">
                <a16:creationId xmlns:a16="http://schemas.microsoft.com/office/drawing/2014/main" id="{452B38CA-FB4E-D2E2-A015-E99479730775}"/>
              </a:ext>
            </a:extLst>
          </p:cNvPr>
          <p:cNvGraphicFramePr>
            <a:graphicFrameLocks noGrp="1"/>
          </p:cNvGraphicFramePr>
          <p:nvPr>
            <p:extLst>
              <p:ext uri="{D42A27DB-BD31-4B8C-83A1-F6EECF244321}">
                <p14:modId xmlns:p14="http://schemas.microsoft.com/office/powerpoint/2010/main" val="105127853"/>
              </p:ext>
            </p:extLst>
          </p:nvPr>
        </p:nvGraphicFramePr>
        <p:xfrm>
          <a:off x="152383" y="1030951"/>
          <a:ext cx="11671017" cy="4953000"/>
        </p:xfrm>
        <a:graphic>
          <a:graphicData uri="http://schemas.openxmlformats.org/drawingml/2006/table">
            <a:tbl>
              <a:tblPr firstRow="1" bandRow="1">
                <a:tableStyleId>{5C22544A-7EE6-4342-B048-85BDC9FD1C3A}</a:tableStyleId>
              </a:tblPr>
              <a:tblGrid>
                <a:gridCol w="9448817">
                  <a:extLst>
                    <a:ext uri="{9D8B030D-6E8A-4147-A177-3AD203B41FA5}">
                      <a16:colId xmlns:a16="http://schemas.microsoft.com/office/drawing/2014/main" val="3533308900"/>
                    </a:ext>
                  </a:extLst>
                </a:gridCol>
                <a:gridCol w="554477">
                  <a:extLst>
                    <a:ext uri="{9D8B030D-6E8A-4147-A177-3AD203B41FA5}">
                      <a16:colId xmlns:a16="http://schemas.microsoft.com/office/drawing/2014/main" val="930880074"/>
                    </a:ext>
                  </a:extLst>
                </a:gridCol>
                <a:gridCol w="437744">
                  <a:extLst>
                    <a:ext uri="{9D8B030D-6E8A-4147-A177-3AD203B41FA5}">
                      <a16:colId xmlns:a16="http://schemas.microsoft.com/office/drawing/2014/main" val="2595874476"/>
                    </a:ext>
                  </a:extLst>
                </a:gridCol>
                <a:gridCol w="700392">
                  <a:extLst>
                    <a:ext uri="{9D8B030D-6E8A-4147-A177-3AD203B41FA5}">
                      <a16:colId xmlns:a16="http://schemas.microsoft.com/office/drawing/2014/main" val="510252667"/>
                    </a:ext>
                  </a:extLst>
                </a:gridCol>
                <a:gridCol w="529587">
                  <a:extLst>
                    <a:ext uri="{9D8B030D-6E8A-4147-A177-3AD203B41FA5}">
                      <a16:colId xmlns:a16="http://schemas.microsoft.com/office/drawing/2014/main" val="4170739222"/>
                    </a:ext>
                  </a:extLst>
                </a:gridCol>
              </a:tblGrid>
              <a:tr h="370840">
                <a:tc>
                  <a:txBody>
                    <a:bodyPr/>
                    <a:lstStyle/>
                    <a:p>
                      <a:r>
                        <a:rPr lang="en-GB" sz="1600" dirty="0">
                          <a:latin typeface="Manrope" pitchFamily="2" charset="0"/>
                        </a:rPr>
                        <a:t>Our institution systems and processes ensure that:</a:t>
                      </a:r>
                    </a:p>
                  </a:txBody>
                  <a:tcPr>
                    <a:solidFill>
                      <a:srgbClr val="0F607E"/>
                    </a:solidFill>
                  </a:tcPr>
                </a:tc>
                <a:tc>
                  <a:txBody>
                    <a:bodyPr/>
                    <a:lstStyle/>
                    <a:p>
                      <a:r>
                        <a:rPr lang="en-GB" sz="1150" dirty="0">
                          <a:latin typeface="Manrope" pitchFamily="2" charset="0"/>
                          <a:cs typeface="Mangal" panose="020B0502040204020203" pitchFamily="18" charset="0"/>
                        </a:rPr>
                        <a:t>Yes</a:t>
                      </a:r>
                    </a:p>
                  </a:txBody>
                  <a:tcPr>
                    <a:solidFill>
                      <a:srgbClr val="0F607E"/>
                    </a:solidFill>
                  </a:tcPr>
                </a:tc>
                <a:tc>
                  <a:txBody>
                    <a:bodyPr/>
                    <a:lstStyle/>
                    <a:p>
                      <a:r>
                        <a:rPr lang="en-GB" sz="1150" dirty="0">
                          <a:latin typeface="Manrope" pitchFamily="2" charset="0"/>
                          <a:cs typeface="Mangal" panose="020B0502040204020203" pitchFamily="18" charset="0"/>
                        </a:rPr>
                        <a:t>No</a:t>
                      </a:r>
                    </a:p>
                  </a:txBody>
                  <a:tcPr>
                    <a:solidFill>
                      <a:srgbClr val="0F607E"/>
                    </a:solidFill>
                  </a:tcPr>
                </a:tc>
                <a:tc>
                  <a:txBody>
                    <a:bodyPr/>
                    <a:lstStyle/>
                    <a:p>
                      <a:r>
                        <a:rPr lang="en-GB" sz="1150" dirty="0">
                          <a:latin typeface="Manrope" pitchFamily="2" charset="0"/>
                          <a:cs typeface="Mangal" panose="020B0502040204020203" pitchFamily="18" charset="0"/>
                        </a:rPr>
                        <a:t>Maybe</a:t>
                      </a:r>
                    </a:p>
                  </a:txBody>
                  <a:tcPr>
                    <a:solidFill>
                      <a:srgbClr val="0F607E"/>
                    </a:solidFill>
                  </a:tcPr>
                </a:tc>
                <a:tc>
                  <a:txBody>
                    <a:bodyPr/>
                    <a:lstStyle/>
                    <a:p>
                      <a:r>
                        <a:rPr lang="en-GB" sz="1150" dirty="0">
                          <a:latin typeface="Manrope" pitchFamily="2" charset="0"/>
                          <a:cs typeface="Mangal" panose="020B0502040204020203" pitchFamily="18" charset="0"/>
                        </a:rPr>
                        <a:t>N/A</a:t>
                      </a:r>
                    </a:p>
                  </a:txBody>
                  <a:tcPr>
                    <a:solidFill>
                      <a:srgbClr val="0F607E"/>
                    </a:solidFill>
                  </a:tcPr>
                </a:tc>
                <a:extLst>
                  <a:ext uri="{0D108BD9-81ED-4DB2-BD59-A6C34878D82A}">
                    <a16:rowId xmlns:a16="http://schemas.microsoft.com/office/drawing/2014/main" val="3046688377"/>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u="none" strike="noStrike" dirty="0">
                          <a:solidFill>
                            <a:schemeClr val="tx1">
                              <a:lumMod val="95000"/>
                              <a:lumOff val="5000"/>
                            </a:schemeClr>
                          </a:solidFill>
                          <a:effectLst/>
                          <a:latin typeface="Manrope" pitchFamily="2" charset="0"/>
                        </a:rPr>
                        <a:t>Curriculum design ensures assessments are designed at the programme level, giving students and staff a manageable assessment workload. </a:t>
                      </a: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extLst>
                  <a:ext uri="{0D108BD9-81ED-4DB2-BD59-A6C34878D82A}">
                    <a16:rowId xmlns:a16="http://schemas.microsoft.com/office/drawing/2014/main" val="2894567918"/>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kern="1200" dirty="0">
                          <a:solidFill>
                            <a:schemeClr val="dk1"/>
                          </a:solidFill>
                          <a:effectLst/>
                          <a:latin typeface="Manrope" pitchFamily="2" charset="0"/>
                          <a:ea typeface="+mn-ea"/>
                          <a:cs typeface="+mn-cs"/>
                        </a:rPr>
                        <a:t>Programmes are designed to use a range of assessment formats, enabling student personalisation choice of assessment format where appropriate</a:t>
                      </a:r>
                      <a:endParaRPr lang="en-GB" sz="1200" b="1" i="0" u="none" strike="noStrike" dirty="0">
                        <a:solidFill>
                          <a:schemeClr val="tx1">
                            <a:lumMod val="95000"/>
                            <a:lumOff val="5000"/>
                          </a:schemeClr>
                        </a:solidFill>
                        <a:effectLst/>
                        <a:latin typeface="Manrope" pitchFamily="2"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extLst>
                  <a:ext uri="{0D108BD9-81ED-4DB2-BD59-A6C34878D82A}">
                    <a16:rowId xmlns:a16="http://schemas.microsoft.com/office/drawing/2014/main" val="286442471"/>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kern="1200" dirty="0">
                          <a:solidFill>
                            <a:schemeClr val="dk1"/>
                          </a:solidFill>
                          <a:effectLst/>
                          <a:latin typeface="Manrope" pitchFamily="2" charset="0"/>
                          <a:ea typeface="+mn-ea"/>
                          <a:cs typeface="+mn-cs"/>
                        </a:rPr>
                        <a:t>Programmes give students opportunities to practice all final year summative assessment types earlier in the programme, and the relationships between assessments at different levels are clearly understood by staff and students</a:t>
                      </a:r>
                      <a:endParaRPr lang="en-GB" sz="1200" b="1" i="0" u="none" strike="noStrike" dirty="0">
                        <a:solidFill>
                          <a:schemeClr val="tx1">
                            <a:lumMod val="95000"/>
                            <a:lumOff val="5000"/>
                          </a:schemeClr>
                        </a:solidFill>
                        <a:effectLst/>
                        <a:latin typeface="Manrope" pitchFamily="2"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extLst>
                  <a:ext uri="{0D108BD9-81ED-4DB2-BD59-A6C34878D82A}">
                    <a16:rowId xmlns:a16="http://schemas.microsoft.com/office/drawing/2014/main" val="2643129286"/>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kern="1200" dirty="0">
                          <a:solidFill>
                            <a:schemeClr val="dk1"/>
                          </a:solidFill>
                          <a:effectLst/>
                          <a:latin typeface="Manrope" pitchFamily="2" charset="0"/>
                          <a:ea typeface="+mn-ea"/>
                          <a:cs typeface="+mn-cs"/>
                        </a:rPr>
                        <a:t>Assessments are clearly explained to students through module documentation, written materials and activities in class, using transparent and consistent language to make requirements clear. </a:t>
                      </a:r>
                      <a:endParaRPr lang="en-GB" sz="1200" b="1" i="0" u="none" strike="noStrike" dirty="0">
                        <a:solidFill>
                          <a:schemeClr val="tx1">
                            <a:lumMod val="95000"/>
                            <a:lumOff val="5000"/>
                          </a:schemeClr>
                        </a:solidFill>
                        <a:effectLst/>
                        <a:latin typeface="Manrope" pitchFamily="2"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extLst>
                  <a:ext uri="{0D108BD9-81ED-4DB2-BD59-A6C34878D82A}">
                    <a16:rowId xmlns:a16="http://schemas.microsoft.com/office/drawing/2014/main" val="48296082"/>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kern="1200" dirty="0">
                          <a:solidFill>
                            <a:schemeClr val="dk1"/>
                          </a:solidFill>
                          <a:effectLst/>
                          <a:latin typeface="Manrope" pitchFamily="2" charset="0"/>
                          <a:ea typeface="+mn-ea"/>
                          <a:cs typeface="+mn-cs"/>
                        </a:rPr>
                        <a:t>Staff are supported to develop assessments that design out the need for individual alternatives wherever possible (e.g. students given the choice of audio/visual formats so students with hearing/visual impairments do not require individual alternative assessment)</a:t>
                      </a:r>
                      <a:endParaRPr lang="en-GB" sz="1200" b="1" i="0" u="none" strike="noStrike" dirty="0">
                        <a:solidFill>
                          <a:schemeClr val="tx1">
                            <a:lumMod val="95000"/>
                            <a:lumOff val="5000"/>
                          </a:schemeClr>
                        </a:solidFill>
                        <a:effectLst/>
                        <a:latin typeface="Manrope" pitchFamily="2"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extLst>
                  <a:ext uri="{0D108BD9-81ED-4DB2-BD59-A6C34878D82A}">
                    <a16:rowId xmlns:a16="http://schemas.microsoft.com/office/drawing/2014/main" val="3688754998"/>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kern="1200" dirty="0">
                          <a:solidFill>
                            <a:schemeClr val="dk1"/>
                          </a:solidFill>
                          <a:effectLst/>
                          <a:latin typeface="Manrope" pitchFamily="2" charset="0"/>
                          <a:ea typeface="+mn-ea"/>
                          <a:cs typeface="+mn-cs"/>
                        </a:rPr>
                        <a:t>Staff are supported to develop mark schemes which are clearly linked to learning outcomes or competencies to ensure marking is appropriate and consistent with assessment design</a:t>
                      </a:r>
                      <a:endParaRPr lang="en-GB" sz="1200" b="1" i="0" u="none" strike="noStrike" dirty="0">
                        <a:solidFill>
                          <a:schemeClr val="tx1">
                            <a:lumMod val="95000"/>
                            <a:lumOff val="5000"/>
                          </a:schemeClr>
                        </a:solidFill>
                        <a:effectLst/>
                        <a:latin typeface="Manrope" pitchFamily="2"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extLst>
                  <a:ext uri="{0D108BD9-81ED-4DB2-BD59-A6C34878D82A}">
                    <a16:rowId xmlns:a16="http://schemas.microsoft.com/office/drawing/2014/main" val="830293754"/>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kern="1200" dirty="0">
                          <a:solidFill>
                            <a:schemeClr val="dk1"/>
                          </a:solidFill>
                          <a:effectLst/>
                          <a:latin typeface="Manrope" pitchFamily="2" charset="0"/>
                          <a:ea typeface="+mn-ea"/>
                          <a:cs typeface="+mn-cs"/>
                        </a:rPr>
                        <a:t>Staff are supported to develop mark schemes that do not over-penalise mistakes in written English or referencing conventions</a:t>
                      </a:r>
                      <a:endParaRPr lang="en-GB" sz="1200" b="1" i="0" u="none" strike="noStrike" dirty="0">
                        <a:solidFill>
                          <a:schemeClr val="tx1">
                            <a:lumMod val="95000"/>
                            <a:lumOff val="5000"/>
                          </a:schemeClr>
                        </a:solidFill>
                        <a:effectLst/>
                        <a:latin typeface="Manrope" pitchFamily="2"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extLst>
                  <a:ext uri="{0D108BD9-81ED-4DB2-BD59-A6C34878D82A}">
                    <a16:rowId xmlns:a16="http://schemas.microsoft.com/office/drawing/2014/main" val="627231391"/>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kern="1200" dirty="0">
                          <a:solidFill>
                            <a:schemeClr val="dk1"/>
                          </a:solidFill>
                          <a:effectLst/>
                          <a:latin typeface="Manrope" pitchFamily="2" charset="0"/>
                          <a:ea typeface="+mn-ea"/>
                          <a:cs typeface="+mn-cs"/>
                        </a:rPr>
                        <a:t>Staff are supported to ensure feedback comments are constructive, and actively point out ways that students can improve their work for future assignments</a:t>
                      </a:r>
                      <a:endParaRPr lang="en-GB" sz="1200" b="1" i="0" u="none" strike="noStrike" dirty="0">
                        <a:solidFill>
                          <a:schemeClr val="tx1">
                            <a:lumMod val="95000"/>
                            <a:lumOff val="5000"/>
                          </a:schemeClr>
                        </a:solidFill>
                        <a:effectLst/>
                        <a:latin typeface="Manrope" pitchFamily="2"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extLst>
                  <a:ext uri="{0D108BD9-81ED-4DB2-BD59-A6C34878D82A}">
                    <a16:rowId xmlns:a16="http://schemas.microsoft.com/office/drawing/2014/main" val="3347223107"/>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kern="1200" dirty="0">
                          <a:solidFill>
                            <a:schemeClr val="dk1"/>
                          </a:solidFill>
                          <a:effectLst/>
                          <a:latin typeface="Manrope" pitchFamily="2" charset="0"/>
                          <a:ea typeface="+mn-ea"/>
                          <a:cs typeface="+mn-cs"/>
                        </a:rPr>
                        <a:t>Staff are supported to provide relevant, focussed and timely formative feedback to support student learning</a:t>
                      </a:r>
                      <a:endParaRPr lang="en-GB" sz="1200" b="1" i="0" u="none" strike="noStrike" dirty="0">
                        <a:solidFill>
                          <a:schemeClr val="tx1">
                            <a:lumMod val="95000"/>
                            <a:lumOff val="5000"/>
                          </a:schemeClr>
                        </a:solidFill>
                        <a:effectLst/>
                        <a:latin typeface="Manrope" pitchFamily="2"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extLst>
                  <a:ext uri="{0D108BD9-81ED-4DB2-BD59-A6C34878D82A}">
                    <a16:rowId xmlns:a16="http://schemas.microsoft.com/office/drawing/2014/main" val="3480320104"/>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kern="1200" dirty="0">
                          <a:solidFill>
                            <a:schemeClr val="dk1"/>
                          </a:solidFill>
                          <a:effectLst/>
                          <a:latin typeface="Manrope" pitchFamily="2" charset="0"/>
                          <a:ea typeface="+mn-ea"/>
                          <a:cs typeface="+mn-cs"/>
                        </a:rPr>
                        <a:t>Staff are aware of student anxieties around assessment and feedback, and encouraged to create a supportive culture around assessment, provide clear guidance, and offer opportunities for students to voice concerns</a:t>
                      </a:r>
                      <a:endParaRPr lang="en-GB" sz="1200" b="1" i="0" u="none" strike="noStrike" dirty="0">
                        <a:solidFill>
                          <a:schemeClr val="tx1">
                            <a:lumMod val="95000"/>
                            <a:lumOff val="5000"/>
                          </a:schemeClr>
                        </a:solidFill>
                        <a:effectLst/>
                        <a:latin typeface="Manrope" pitchFamily="2"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tc>
                  <a:txBody>
                    <a:bodyPr/>
                    <a:lstStyle/>
                    <a:p>
                      <a:endParaRPr lang="en-GB" sz="1200" dirty="0">
                        <a:latin typeface="Manrope" pitchFamily="2" charset="0"/>
                        <a:cs typeface="Mangal" panose="020B0502040204020203" pitchFamily="18" charset="0"/>
                      </a:endParaRPr>
                    </a:p>
                  </a:txBody>
                  <a:tcPr/>
                </a:tc>
                <a:extLst>
                  <a:ext uri="{0D108BD9-81ED-4DB2-BD59-A6C34878D82A}">
                    <a16:rowId xmlns:a16="http://schemas.microsoft.com/office/drawing/2014/main" val="3510020598"/>
                  </a:ext>
                </a:extLst>
              </a:tr>
            </a:tbl>
          </a:graphicData>
        </a:graphic>
      </p:graphicFrame>
      <p:sp>
        <p:nvSpPr>
          <p:cNvPr id="3" name="object 3">
            <a:extLst>
              <a:ext uri="{FF2B5EF4-FFF2-40B4-BE49-F238E27FC236}">
                <a16:creationId xmlns:a16="http://schemas.microsoft.com/office/drawing/2014/main" id="{E0A15592-521E-F158-6BB9-A8D15FFBC0A1}"/>
              </a:ext>
              <a:ext uri="{C183D7F6-B498-43B3-948B-1728B52AA6E4}">
                <adec:decorative xmlns:adec="http://schemas.microsoft.com/office/drawing/2017/decorative" val="1"/>
              </a:ext>
            </a:extLst>
          </p:cNvPr>
          <p:cNvSpPr/>
          <p:nvPr/>
        </p:nvSpPr>
        <p:spPr>
          <a:xfrm>
            <a:off x="7679134" y="179830"/>
            <a:ext cx="1731006" cy="666404"/>
          </a:xfrm>
          <a:custGeom>
            <a:avLst/>
            <a:gdLst/>
            <a:ahLst/>
            <a:cxnLst/>
            <a:rect l="l" t="t" r="r" b="b"/>
            <a:pathLst>
              <a:path w="3679190" h="614680">
                <a:moveTo>
                  <a:pt x="3408057" y="0"/>
                </a:moveTo>
                <a:lnTo>
                  <a:pt x="0" y="0"/>
                </a:lnTo>
                <a:lnTo>
                  <a:pt x="0" y="614540"/>
                </a:lnTo>
                <a:lnTo>
                  <a:pt x="3408057" y="614540"/>
                </a:lnTo>
                <a:lnTo>
                  <a:pt x="3679190" y="307263"/>
                </a:lnTo>
                <a:lnTo>
                  <a:pt x="3408057" y="0"/>
                </a:lnTo>
                <a:close/>
              </a:path>
            </a:pathLst>
          </a:custGeom>
          <a:solidFill>
            <a:srgbClr val="0F607E"/>
          </a:solidFill>
          <a:ln>
            <a:solidFill>
              <a:srgbClr val="0F607E"/>
            </a:solidFill>
          </a:ln>
          <a:effectLst/>
        </p:spPr>
        <p:txBody>
          <a:bodyPr wrap="square" lIns="0" tIns="0" rIns="0" bIns="0" rtlCol="0"/>
          <a:lstStyle/>
          <a:p>
            <a:endParaRPr dirty="0">
              <a:solidFill>
                <a:schemeClr val="bg1"/>
              </a:solidFill>
            </a:endParaRPr>
          </a:p>
        </p:txBody>
      </p:sp>
      <p:sp>
        <p:nvSpPr>
          <p:cNvPr id="7" name="TextBox 6">
            <a:extLst>
              <a:ext uri="{FF2B5EF4-FFF2-40B4-BE49-F238E27FC236}">
                <a16:creationId xmlns:a16="http://schemas.microsoft.com/office/drawing/2014/main" id="{0DC31FAD-617E-185A-D6B8-C6B71922D932}"/>
              </a:ext>
            </a:extLst>
          </p:cNvPr>
          <p:cNvSpPr txBox="1"/>
          <p:nvPr/>
        </p:nvSpPr>
        <p:spPr>
          <a:xfrm>
            <a:off x="9410140" y="6525157"/>
            <a:ext cx="2562447" cy="246221"/>
          </a:xfrm>
          <a:prstGeom prst="rect">
            <a:avLst/>
          </a:prstGeom>
          <a:noFill/>
        </p:spPr>
        <p:txBody>
          <a:bodyPr wrap="square">
            <a:spAutoFit/>
          </a:bodyPr>
          <a:lstStyle/>
          <a:p>
            <a:r>
              <a:rPr lang="en-GB" sz="1000" dirty="0">
                <a:solidFill>
                  <a:schemeClr val="tx1">
                    <a:lumMod val="95000"/>
                    <a:lumOff val="5000"/>
                  </a:schemeClr>
                </a:solidFill>
                <a:latin typeface="Manrope" pitchFamily="2" charset="0"/>
                <a:hlinkClick r:id="rId2">
                  <a:extLst>
                    <a:ext uri="{A12FA001-AC4F-418D-AE19-62706E023703}">
                      <ahyp:hlinkClr xmlns:ahyp="http://schemas.microsoft.com/office/drawing/2018/hyperlinkcolor" val="tx"/>
                    </a:ext>
                  </a:extLst>
                </a:hlinkClick>
              </a:rPr>
              <a:t>www.inclusiveeducationframework.info</a:t>
            </a:r>
            <a:endParaRPr lang="en-GB" sz="1000" dirty="0">
              <a:solidFill>
                <a:schemeClr val="tx1">
                  <a:lumMod val="95000"/>
                  <a:lumOff val="5000"/>
                </a:schemeClr>
              </a:solidFill>
              <a:latin typeface="Manrope" pitchFamily="2" charset="0"/>
            </a:endParaRPr>
          </a:p>
        </p:txBody>
      </p:sp>
      <p:sp>
        <p:nvSpPr>
          <p:cNvPr id="8" name="object 7">
            <a:extLst>
              <a:ext uri="{FF2B5EF4-FFF2-40B4-BE49-F238E27FC236}">
                <a16:creationId xmlns:a16="http://schemas.microsoft.com/office/drawing/2014/main" id="{E029B43B-9A7F-3376-6321-16B557692A33}"/>
              </a:ext>
              <a:ext uri="{C183D7F6-B498-43B3-948B-1728B52AA6E4}">
                <adec:decorative xmlns:adec="http://schemas.microsoft.com/office/drawing/2017/decorative" val="1"/>
              </a:ext>
            </a:extLst>
          </p:cNvPr>
          <p:cNvSpPr/>
          <p:nvPr/>
        </p:nvSpPr>
        <p:spPr>
          <a:xfrm flipV="1">
            <a:off x="152385" y="6423927"/>
            <a:ext cx="11671018" cy="45719"/>
          </a:xfrm>
          <a:custGeom>
            <a:avLst/>
            <a:gdLst/>
            <a:ahLst/>
            <a:cxnLst/>
            <a:rect l="l" t="t" r="r" b="b"/>
            <a:pathLst>
              <a:path w="9777730">
                <a:moveTo>
                  <a:pt x="0" y="0"/>
                </a:moveTo>
                <a:lnTo>
                  <a:pt x="9777603" y="0"/>
                </a:lnTo>
              </a:path>
            </a:pathLst>
          </a:custGeom>
          <a:ln w="38100">
            <a:solidFill>
              <a:srgbClr val="0F607E"/>
            </a:solidFill>
          </a:ln>
        </p:spPr>
        <p:txBody>
          <a:bodyPr wrap="square" lIns="0" tIns="0" rIns="0" bIns="0" rtlCol="0"/>
          <a:lstStyle/>
          <a:p>
            <a:endParaRPr/>
          </a:p>
        </p:txBody>
      </p:sp>
      <p:sp>
        <p:nvSpPr>
          <p:cNvPr id="9" name="object 7">
            <a:extLst>
              <a:ext uri="{FF2B5EF4-FFF2-40B4-BE49-F238E27FC236}">
                <a16:creationId xmlns:a16="http://schemas.microsoft.com/office/drawing/2014/main" id="{9A95BBC2-CEAF-DFC7-8B1D-30B45415322A}"/>
              </a:ext>
              <a:ext uri="{C183D7F6-B498-43B3-948B-1728B52AA6E4}">
                <adec:decorative xmlns:adec="http://schemas.microsoft.com/office/drawing/2017/decorative" val="1"/>
              </a:ext>
            </a:extLst>
          </p:cNvPr>
          <p:cNvSpPr/>
          <p:nvPr/>
        </p:nvSpPr>
        <p:spPr>
          <a:xfrm>
            <a:off x="152387" y="849207"/>
            <a:ext cx="11671018" cy="45719"/>
          </a:xfrm>
          <a:custGeom>
            <a:avLst/>
            <a:gdLst/>
            <a:ahLst/>
            <a:cxnLst/>
            <a:rect l="l" t="t" r="r" b="b"/>
            <a:pathLst>
              <a:path w="9777730">
                <a:moveTo>
                  <a:pt x="0" y="0"/>
                </a:moveTo>
                <a:lnTo>
                  <a:pt x="9777603" y="0"/>
                </a:lnTo>
              </a:path>
            </a:pathLst>
          </a:custGeom>
          <a:ln w="38100">
            <a:solidFill>
              <a:srgbClr val="0F607E"/>
            </a:solidFill>
          </a:ln>
          <a:effectLst>
            <a:outerShdw blurRad="50800" dist="38100" dir="2700000" algn="tl" rotWithShape="0">
              <a:prstClr val="black">
                <a:alpha val="40000"/>
              </a:prstClr>
            </a:outerShdw>
          </a:effectLst>
        </p:spPr>
        <p:txBody>
          <a:bodyPr wrap="square" lIns="0" tIns="0" rIns="0" bIns="0" rtlCol="0"/>
          <a:lstStyle/>
          <a:p>
            <a:endParaRPr/>
          </a:p>
        </p:txBody>
      </p:sp>
      <p:sp>
        <p:nvSpPr>
          <p:cNvPr id="11" name="object 7">
            <a:extLst>
              <a:ext uri="{FF2B5EF4-FFF2-40B4-BE49-F238E27FC236}">
                <a16:creationId xmlns:a16="http://schemas.microsoft.com/office/drawing/2014/main" id="{8318AC9A-3648-F1E3-9FCC-2D20E090A664}"/>
              </a:ext>
              <a:ext uri="{C183D7F6-B498-43B3-948B-1728B52AA6E4}">
                <adec:decorative xmlns:adec="http://schemas.microsoft.com/office/drawing/2017/decorative" val="1"/>
              </a:ext>
            </a:extLst>
          </p:cNvPr>
          <p:cNvSpPr/>
          <p:nvPr/>
        </p:nvSpPr>
        <p:spPr>
          <a:xfrm>
            <a:off x="152387" y="849207"/>
            <a:ext cx="11671018" cy="45719"/>
          </a:xfrm>
          <a:custGeom>
            <a:avLst/>
            <a:gdLst/>
            <a:ahLst/>
            <a:cxnLst/>
            <a:rect l="l" t="t" r="r" b="b"/>
            <a:pathLst>
              <a:path w="9777730">
                <a:moveTo>
                  <a:pt x="0" y="0"/>
                </a:moveTo>
                <a:lnTo>
                  <a:pt x="9777603" y="0"/>
                </a:lnTo>
              </a:path>
            </a:pathLst>
          </a:custGeom>
          <a:ln w="38100">
            <a:solidFill>
              <a:srgbClr val="0F607E"/>
            </a:solidFill>
          </a:ln>
          <a:effectLst>
            <a:outerShdw blurRad="50800" dist="38100" dir="2700000" algn="tl" rotWithShape="0">
              <a:prstClr val="black">
                <a:alpha val="40000"/>
              </a:prstClr>
            </a:outerShdw>
          </a:effectLst>
        </p:spPr>
        <p:txBody>
          <a:bodyPr wrap="square" lIns="0" tIns="0" rIns="0" bIns="0" rtlCol="0"/>
          <a:lstStyle/>
          <a:p>
            <a:endParaRPr/>
          </a:p>
        </p:txBody>
      </p:sp>
      <p:sp>
        <p:nvSpPr>
          <p:cNvPr id="12" name="Title 5">
            <a:extLst>
              <a:ext uri="{FF2B5EF4-FFF2-40B4-BE49-F238E27FC236}">
                <a16:creationId xmlns:a16="http://schemas.microsoft.com/office/drawing/2014/main" id="{7F7594F6-0C74-F0A1-B6E5-4CC44B94FAF0}"/>
              </a:ext>
            </a:extLst>
          </p:cNvPr>
          <p:cNvSpPr txBox="1">
            <a:spLocks noGrp="1"/>
          </p:cNvSpPr>
          <p:nvPr>
            <p:ph type="title" idx="4294967295"/>
          </p:nvPr>
        </p:nvSpPr>
        <p:spPr>
          <a:xfrm>
            <a:off x="152386" y="174220"/>
            <a:ext cx="9096389" cy="666404"/>
          </a:xfrm>
          <a:prstGeom prst="rect">
            <a:avLst/>
          </a:prstGeom>
          <a:solidFill>
            <a:srgbClr val="0F607E"/>
          </a:solidFill>
          <a:ln w="12700" cap="flat" cmpd="sng" algn="ctr">
            <a:noFill/>
            <a:prstDash val="solid"/>
            <a:miter lim="800000"/>
          </a:ln>
          <a:effectLst/>
        </p:spPr>
        <p:style>
          <a:lnRef idx="2">
            <a:schemeClr val="dk1">
              <a:shade val="50000"/>
            </a:schemeClr>
          </a:lnRef>
          <a:fillRef idx="1">
            <a:schemeClr val="dk1"/>
          </a:fillRef>
          <a:effectRef idx="0">
            <a:schemeClr val="dk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lvl1pPr algn="l" defTabSz="914400" rtl="0" eaLnBrk="1" latinLnBrk="0" hangingPunct="1">
              <a:lnSpc>
                <a:spcPct val="90000"/>
              </a:lnSpc>
              <a:spcBef>
                <a:spcPct val="0"/>
              </a:spcBef>
              <a:buNone/>
              <a:defRPr sz="4400" b="1"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800" b="1" i="0" u="none" strike="noStrike" kern="1200" cap="none" spc="0" normalizeH="0" baseline="0" noProof="0" dirty="0">
                <a:ln>
                  <a:noFill/>
                </a:ln>
                <a:solidFill>
                  <a:schemeClr val="lt1"/>
                </a:solidFill>
                <a:effectLst/>
                <a:uLnTx/>
                <a:uFillTx/>
                <a:latin typeface="Manrope" pitchFamily="2" charset="0"/>
                <a:ea typeface="+mn-ea"/>
                <a:cs typeface="+mn-cs"/>
              </a:rPr>
              <a:t>Assessment and Feedback: Senior Leader Checklist</a:t>
            </a:r>
          </a:p>
        </p:txBody>
      </p:sp>
    </p:spTree>
    <p:extLst>
      <p:ext uri="{BB962C8B-B14F-4D97-AF65-F5344CB8AC3E}">
        <p14:creationId xmlns:p14="http://schemas.microsoft.com/office/powerpoint/2010/main" val="1405767213"/>
      </p:ext>
    </p:extLst>
  </p:cSld>
  <p:clrMapOvr>
    <a:masterClrMapping/>
  </p:clrMapOvr>
</p:sld>
</file>

<file path=ppt/theme/theme1.xml><?xml version="1.0" encoding="utf-8"?>
<a:theme xmlns:a="http://schemas.openxmlformats.org/drawingml/2006/main" name="Whit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D89A0EBE738F2646A6D6E008C556F6FB" ma:contentTypeVersion="15" ma:contentTypeDescription="Create a new document." ma:contentTypeScope="" ma:versionID="678d8908ef5fc2537955c510baa29e2c">
  <xsd:schema xmlns:xsd="http://www.w3.org/2001/XMLSchema" xmlns:xs="http://www.w3.org/2001/XMLSchema" xmlns:p="http://schemas.microsoft.com/office/2006/metadata/properties" xmlns:ns2="a6e0534e-8883-49f0-a9cf-cda5323492e6" xmlns:ns3="c431061e-cc08-460b-bf08-89e04ef60de4" targetNamespace="http://schemas.microsoft.com/office/2006/metadata/properties" ma:root="true" ma:fieldsID="fa00fea82232cda5134155ae772640b0" ns2:_="" ns3:_="">
    <xsd:import namespace="a6e0534e-8883-49f0-a9cf-cda5323492e6"/>
    <xsd:import namespace="c431061e-cc08-460b-bf08-89e04ef60de4"/>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GenerationTime" minOccurs="0"/>
                <xsd:element ref="ns2:MediaServiceEventHashCode" minOccurs="0"/>
                <xsd:element ref="ns2:MediaServiceOCR" minOccurs="0"/>
                <xsd:element ref="ns2:MediaServiceAutoKeyPoints" minOccurs="0"/>
                <xsd:element ref="ns2:MediaServiceKeyPoints" minOccurs="0"/>
                <xsd:element ref="ns2:MediaServiceLocation" minOccurs="0"/>
                <xsd:element ref="ns3:SharedWithUsers" minOccurs="0"/>
                <xsd:element ref="ns3:SharedWithDetails" minOccurs="0"/>
                <xsd:element ref="ns2:lcf76f155ced4ddcb4097134ff3c332f" minOccurs="0"/>
                <xsd:element ref="ns3: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6e0534e-8883-49f0-a9cf-cda5323492e6"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element name="MediaServiceLocation" ma:index="17" nillable="true" ma:displayName="Location" ma:internalName="MediaServiceLocation" ma:readOnly="true">
      <xsd:simpleType>
        <xsd:restriction base="dms:Text"/>
      </xsd:simpleType>
    </xsd:element>
    <xsd:element name="lcf76f155ced4ddcb4097134ff3c332f" ma:index="21" nillable="true" ma:taxonomy="true" ma:internalName="lcf76f155ced4ddcb4097134ff3c332f" ma:taxonomyFieldName="MediaServiceImageTags" ma:displayName="Image Tags" ma:readOnly="false" ma:fieldId="{5cf76f15-5ced-4ddc-b409-7134ff3c332f}" ma:taxonomyMulti="true" ma:sspId="10f13b88-e628-427a-a7d3-46ff87ef6dfa"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c431061e-cc08-460b-bf08-89e04ef60de4"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TaxCatchAll" ma:index="22" nillable="true" ma:displayName="Taxonomy Catch All Column" ma:hidden="true" ma:list="{93683bb2-a4f2-44da-b215-3c68a2b22c9a}" ma:internalName="TaxCatchAll" ma:showField="CatchAllData" ma:web="c431061e-cc08-460b-bf08-89e04ef60de4">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F9C16E9B-2742-4494-B460-24BB785D447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a6e0534e-8883-49f0-a9cf-cda5323492e6"/>
    <ds:schemaRef ds:uri="c431061e-cc08-460b-bf08-89e04ef60de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C9E6EB29-A45F-44E9-9F6C-57B63278C048}">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0</TotalTime>
  <Words>4691</Words>
  <Application>Microsoft Office PowerPoint</Application>
  <PresentationFormat>Widescreen</PresentationFormat>
  <Paragraphs>275</Paragraphs>
  <Slides>16</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16</vt:i4>
      </vt:variant>
    </vt:vector>
  </HeadingPairs>
  <TitlesOfParts>
    <vt:vector size="21" baseType="lpstr">
      <vt:lpstr>Arial</vt:lpstr>
      <vt:lpstr>Calibri</vt:lpstr>
      <vt:lpstr>Manrope</vt:lpstr>
      <vt:lpstr>Segoe UI</vt:lpstr>
      <vt:lpstr>White</vt:lpstr>
      <vt:lpstr>Structures and Processes: My Checklist</vt:lpstr>
      <vt:lpstr>Structures and Processes: Programme Team Checklist</vt:lpstr>
      <vt:lpstr>Structures and Processes: Senior Leader Checklist</vt:lpstr>
      <vt:lpstr>Curriculum Design and Delivery: My Checklist</vt:lpstr>
      <vt:lpstr>Curriculum Design and Delivery: Programme Team Checklist</vt:lpstr>
      <vt:lpstr>Curriculum Design and Delivery: Senior Leader</vt:lpstr>
      <vt:lpstr>Assessment and Feedback: My Checklist</vt:lpstr>
      <vt:lpstr>Assessment and Feedback: Programme Team Checklist </vt:lpstr>
      <vt:lpstr>Assessment and Feedback: Senior Leader Checklist</vt:lpstr>
      <vt:lpstr>Community and Belonging: My Checklist</vt:lpstr>
      <vt:lpstr>Community and Belonging: Programme Team Checklist</vt:lpstr>
      <vt:lpstr>Community and Belonging: Senior Leader Checklist</vt:lpstr>
      <vt:lpstr>Pathways to Success: My Checklist</vt:lpstr>
      <vt:lpstr>Pathways to Success: Programme Team Checklist</vt:lpstr>
      <vt:lpstr>Pathways to Success: Senior Leader Checklist</vt:lpstr>
      <vt:lpstr>References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Licensing</dc:title>
  <dc:creator>Thomas D Tomlinson</dc:creator>
  <cp:lastModifiedBy>Tom Tomlinson</cp:lastModifiedBy>
  <cp:revision>173</cp:revision>
  <dcterms:created xsi:type="dcterms:W3CDTF">2022-06-09T15:12:55Z</dcterms:created>
  <dcterms:modified xsi:type="dcterms:W3CDTF">2023-05-10T09:45:59Z</dcterms:modified>
</cp:coreProperties>
</file>