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0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66" d="100"/>
          <a:sy n="66" d="100"/>
        </p:scale>
        <p:origin x="78"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858E3-12D2-437F-88C1-0F2AE99120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E335940-3DC5-4CC4-BF65-10A0E845A8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8A8F94F-8CB4-4BAB-9828-7EE297B4337B}"/>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5" name="Footer Placeholder 4">
            <a:extLst>
              <a:ext uri="{FF2B5EF4-FFF2-40B4-BE49-F238E27FC236}">
                <a16:creationId xmlns:a16="http://schemas.microsoft.com/office/drawing/2014/main" id="{211F2654-59E6-40F1-9448-05420EBD29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A727B7-7E6E-456E-B2CA-953EB05AF539}"/>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223732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2B5C-921E-4F01-92F2-52D80A91C0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079926-D4FE-4630-832A-39A64D21A8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9AD633-7611-4776-9FBF-4279659CD610}"/>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5" name="Footer Placeholder 4">
            <a:extLst>
              <a:ext uri="{FF2B5EF4-FFF2-40B4-BE49-F238E27FC236}">
                <a16:creationId xmlns:a16="http://schemas.microsoft.com/office/drawing/2014/main" id="{CA57D2EE-2CB3-4E82-8A80-7647D599F9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236F94-5ECD-4731-A94F-6D70CE8FD06C}"/>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361391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53ECA8-89ED-497B-A7C8-F747DA32AB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D50C3A-6882-4FE8-A6A1-A724515449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00A407-FF4F-4F14-8935-59D22179EC0E}"/>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5" name="Footer Placeholder 4">
            <a:extLst>
              <a:ext uri="{FF2B5EF4-FFF2-40B4-BE49-F238E27FC236}">
                <a16:creationId xmlns:a16="http://schemas.microsoft.com/office/drawing/2014/main" id="{2ACD991D-F9F2-4028-A6F7-A3165D3F30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9BE26F-C8DB-45AB-A03F-7789B7538FF2}"/>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312790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B9EF8-7567-4BA3-A995-B412F31F09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B31E78-7F57-47F8-8A24-8B07D41F36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6D6097-18DD-4734-95C1-E1D1CBE928BC}"/>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5" name="Footer Placeholder 4">
            <a:extLst>
              <a:ext uri="{FF2B5EF4-FFF2-40B4-BE49-F238E27FC236}">
                <a16:creationId xmlns:a16="http://schemas.microsoft.com/office/drawing/2014/main" id="{47AEFB28-9A27-43F4-8856-ECAEA73191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02118B-3362-44B7-8AE5-377C8429F1BD}"/>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340208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E76F-ABED-412E-AA13-70E999C250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7E6F8C7-F39D-4899-9ECD-CD1937D62C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6511C4B-F2DC-40CF-BD70-0F9BF365C40D}"/>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5" name="Footer Placeholder 4">
            <a:extLst>
              <a:ext uri="{FF2B5EF4-FFF2-40B4-BE49-F238E27FC236}">
                <a16:creationId xmlns:a16="http://schemas.microsoft.com/office/drawing/2014/main" id="{302F62DE-FBA9-4B6D-A3F7-70FB7A5782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8DC605-16A3-467D-AA1B-CE1683A36841}"/>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209871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67E2-A022-4F96-BC94-319E5893F7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63EC8A-8E4B-4B7D-A7AF-04C1BDBCD2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0AFD1E8-21CA-4D5E-AFC4-25DE1A8989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F816ACF-9B8D-4460-9FBD-DC3D76AA0BAE}"/>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6" name="Footer Placeholder 5">
            <a:extLst>
              <a:ext uri="{FF2B5EF4-FFF2-40B4-BE49-F238E27FC236}">
                <a16:creationId xmlns:a16="http://schemas.microsoft.com/office/drawing/2014/main" id="{42FC5991-61D5-4428-8717-37DBD37C71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A6D404-2496-41F6-B795-5EEB89508846}"/>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292562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C0461-5694-4D5F-97DD-313DFCEFC39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CA6B57-7F9B-40B2-B9EC-AA246536F9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FC49F9-7A23-446F-BB9C-0EC9492B45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A0F85E-C6B5-40CF-B01A-5DE5216A22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E7CC6F-04C1-48E7-A9E2-D4577D4B970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70EDF90-D1D0-43B9-A3CF-A3AA8F1DE47A}"/>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8" name="Footer Placeholder 7">
            <a:extLst>
              <a:ext uri="{FF2B5EF4-FFF2-40B4-BE49-F238E27FC236}">
                <a16:creationId xmlns:a16="http://schemas.microsoft.com/office/drawing/2014/main" id="{B7B0E4C7-5405-4954-83BC-3313B463FBF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570F05-098A-4822-9F22-7C1B228FD131}"/>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90765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3F855-2820-4161-B6AB-F1562458297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BA5D3E-E15D-4925-A6DB-4AFF8D1D30E0}"/>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4" name="Footer Placeholder 3">
            <a:extLst>
              <a:ext uri="{FF2B5EF4-FFF2-40B4-BE49-F238E27FC236}">
                <a16:creationId xmlns:a16="http://schemas.microsoft.com/office/drawing/2014/main" id="{0D84ABBE-D8E8-472F-B85A-C0F6C712CEE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11EFAE3-8503-42FF-892E-F284BE065AAF}"/>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183706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2C56DA-0B38-4F9F-B86B-EEF6129FA033}"/>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3" name="Footer Placeholder 2">
            <a:extLst>
              <a:ext uri="{FF2B5EF4-FFF2-40B4-BE49-F238E27FC236}">
                <a16:creationId xmlns:a16="http://schemas.microsoft.com/office/drawing/2014/main" id="{22BA0815-B081-4436-86FE-6A54CB4FCC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245994-F682-4539-A264-B1BED40F2938}"/>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206845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936E6-5458-4FEE-B991-7ED03B488E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91B5CE-89E2-447C-A88C-F0FB713098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5BD956-4672-4CE5-A85B-BFFA5530B6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3F66AC-EF83-4455-A749-1E3268EA463A}"/>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6" name="Footer Placeholder 5">
            <a:extLst>
              <a:ext uri="{FF2B5EF4-FFF2-40B4-BE49-F238E27FC236}">
                <a16:creationId xmlns:a16="http://schemas.microsoft.com/office/drawing/2014/main" id="{35DDCDBA-5670-4F8C-B0DA-5BF6811856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364776-7CEE-4600-853F-8838782E4C81}"/>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144370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0A2D-8ECC-49EC-ACC7-5B4D640268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6195FD-92AF-4342-A82B-3FF0E3BAFA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3828D7-DC73-4563-88D1-35B267CE1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9C7E88-4E07-4E31-AE47-18CBF5A7522A}"/>
              </a:ext>
            </a:extLst>
          </p:cNvPr>
          <p:cNvSpPr>
            <a:spLocks noGrp="1"/>
          </p:cNvSpPr>
          <p:nvPr>
            <p:ph type="dt" sz="half" idx="10"/>
          </p:nvPr>
        </p:nvSpPr>
        <p:spPr/>
        <p:txBody>
          <a:bodyPr/>
          <a:lstStyle/>
          <a:p>
            <a:fld id="{6A98BD40-1C8D-4ABD-AEF7-0A44BC1BF97C}" type="datetimeFigureOut">
              <a:rPr lang="en-GB" smtClean="0"/>
              <a:t>25/03/2023</a:t>
            </a:fld>
            <a:endParaRPr lang="en-GB"/>
          </a:p>
        </p:txBody>
      </p:sp>
      <p:sp>
        <p:nvSpPr>
          <p:cNvPr id="6" name="Footer Placeholder 5">
            <a:extLst>
              <a:ext uri="{FF2B5EF4-FFF2-40B4-BE49-F238E27FC236}">
                <a16:creationId xmlns:a16="http://schemas.microsoft.com/office/drawing/2014/main" id="{A1260526-938E-4EF3-B271-D9D4A7E937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C2460A-0EA8-4833-B1C4-491D68B787DF}"/>
              </a:ext>
            </a:extLst>
          </p:cNvPr>
          <p:cNvSpPr>
            <a:spLocks noGrp="1"/>
          </p:cNvSpPr>
          <p:nvPr>
            <p:ph type="sldNum" sz="quarter" idx="12"/>
          </p:nvPr>
        </p:nvSpPr>
        <p:spPr/>
        <p:txBody>
          <a:bodyPr/>
          <a:lstStyle/>
          <a:p>
            <a:fld id="{0B80DA0F-68F4-4D54-93D1-A06C6B815C9D}" type="slidenum">
              <a:rPr lang="en-GB" smtClean="0"/>
              <a:t>‹#›</a:t>
            </a:fld>
            <a:endParaRPr lang="en-GB"/>
          </a:p>
        </p:txBody>
      </p:sp>
    </p:spTree>
    <p:extLst>
      <p:ext uri="{BB962C8B-B14F-4D97-AF65-F5344CB8AC3E}">
        <p14:creationId xmlns:p14="http://schemas.microsoft.com/office/powerpoint/2010/main" val="4197721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14A18A-A425-44B9-9CED-945DB9F384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3E55612-6019-4ED5-974F-C6B1DF643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F27DDD-586B-4DEA-9CDE-A06BB36680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98BD40-1C8D-4ABD-AEF7-0A44BC1BF97C}" type="datetimeFigureOut">
              <a:rPr lang="en-GB" smtClean="0"/>
              <a:t>25/03/2023</a:t>
            </a:fld>
            <a:endParaRPr lang="en-GB"/>
          </a:p>
        </p:txBody>
      </p:sp>
      <p:sp>
        <p:nvSpPr>
          <p:cNvPr id="5" name="Footer Placeholder 4">
            <a:extLst>
              <a:ext uri="{FF2B5EF4-FFF2-40B4-BE49-F238E27FC236}">
                <a16:creationId xmlns:a16="http://schemas.microsoft.com/office/drawing/2014/main" id="{CA328BE3-4FFF-4C6E-9B28-71FB8A3F02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171E10-A292-471C-BB85-901D77DA1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0DA0F-68F4-4D54-93D1-A06C6B815C9D}" type="slidenum">
              <a:rPr lang="en-GB" smtClean="0"/>
              <a:t>‹#›</a:t>
            </a:fld>
            <a:endParaRPr lang="en-GB"/>
          </a:p>
        </p:txBody>
      </p:sp>
    </p:spTree>
    <p:extLst>
      <p:ext uri="{BB962C8B-B14F-4D97-AF65-F5344CB8AC3E}">
        <p14:creationId xmlns:p14="http://schemas.microsoft.com/office/powerpoint/2010/main" val="1633956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3">
            <a:extLst>
              <a:ext uri="{FF2B5EF4-FFF2-40B4-BE49-F238E27FC236}">
                <a16:creationId xmlns:a16="http://schemas.microsoft.com/office/drawing/2014/main" id="{8C85931C-2D88-BFB5-AB63-ABC060EE169C}"/>
              </a:ext>
              <a:ext uri="{C183D7F6-B498-43B3-948B-1728B52AA6E4}">
                <adec:decorative xmlns:adec="http://schemas.microsoft.com/office/drawing/2017/decorative" val="1"/>
              </a:ext>
            </a:extLst>
          </p:cNvPr>
          <p:cNvSpPr/>
          <p:nvPr/>
        </p:nvSpPr>
        <p:spPr>
          <a:xfrm>
            <a:off x="8389072" y="182803"/>
            <a:ext cx="2842425"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6B4D1"/>
          </a:solidFill>
          <a:ln>
            <a:solidFill>
              <a:srgbClr val="56B4D1"/>
            </a:solidFill>
          </a:ln>
          <a:effectLst/>
        </p:spPr>
        <p:txBody>
          <a:bodyPr wrap="square" lIns="0" tIns="0" rIns="0" bIns="0" rtlCol="0"/>
          <a:lstStyle/>
          <a:p>
            <a:endParaRPr dirty="0">
              <a:solidFill>
                <a:schemeClr val="bg1"/>
              </a:solidFill>
            </a:endParaRPr>
          </a:p>
        </p:txBody>
      </p:sp>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6B4D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6" name="Title 5">
            <a:extLst>
              <a:ext uri="{FF2B5EF4-FFF2-40B4-BE49-F238E27FC236}">
                <a16:creationId xmlns:a16="http://schemas.microsoft.com/office/drawing/2014/main" id="{0E96FF7A-0EDF-773C-1949-2F0071172AC2}"/>
              </a:ext>
            </a:extLst>
          </p:cNvPr>
          <p:cNvSpPr>
            <a:spLocks noGrp="1"/>
          </p:cNvSpPr>
          <p:nvPr>
            <p:ph type="title" idx="4294967295"/>
          </p:nvPr>
        </p:nvSpPr>
        <p:spPr>
          <a:xfrm>
            <a:off x="152385" y="174220"/>
            <a:ext cx="10860607" cy="666404"/>
          </a:xfrm>
          <a:prstGeom prst="rect">
            <a:avLst/>
          </a:prstGeom>
          <a:solidFill>
            <a:srgbClr val="56B4D1"/>
          </a:solidFill>
          <a:ln w="12700" cap="flat" cmpd="sng" algn="ctr">
            <a:solidFill>
              <a:srgbClr val="56B4D1"/>
            </a:solid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nSpc>
                <a:spcPct val="100000"/>
              </a:lnSpc>
              <a:spcBef>
                <a:spcPts val="0"/>
              </a:spcBef>
              <a:defRPr/>
            </a:pPr>
            <a:r>
              <a:rPr lang="en-GB" sz="4000" b="1" dirty="0">
                <a:solidFill>
                  <a:schemeClr val="tx1"/>
                </a:solidFill>
                <a:latin typeface="Manrope" pitchFamily="2" charset="0"/>
              </a:rPr>
              <a:t>Assessment and Feedback: </a:t>
            </a:r>
            <a:r>
              <a:rPr kumimoji="0" lang="en-GB" sz="4000" b="1" i="0" u="none" strike="noStrike" kern="1200" cap="none" spc="0" normalizeH="0" baseline="0" noProof="0" dirty="0">
                <a:ln>
                  <a:noFill/>
                </a:ln>
                <a:solidFill>
                  <a:schemeClr val="tx1"/>
                </a:solidFill>
                <a:effectLst/>
                <a:uLnTx/>
                <a:uFillTx/>
                <a:latin typeface="Manrope" pitchFamily="2" charset="0"/>
                <a:ea typeface="+mn-ea"/>
                <a:cs typeface="+mn-cs"/>
              </a:rPr>
              <a:t>Senior Leader Checklist</a:t>
            </a:r>
          </a:p>
        </p:txBody>
      </p:sp>
      <p:sp>
        <p:nvSpPr>
          <p:cNvPr id="13" name="object 7">
            <a:extLst>
              <a:ext uri="{FF2B5EF4-FFF2-40B4-BE49-F238E27FC236}">
                <a16:creationId xmlns:a16="http://schemas.microsoft.com/office/drawing/2014/main" id="{8F95092F-759E-BF7F-5394-5DDC5A49B5CE}"/>
              </a:ext>
              <a:ext uri="{C183D7F6-B498-43B3-948B-1728B52AA6E4}">
                <adec:decorative xmlns:adec="http://schemas.microsoft.com/office/drawing/2017/decorative" val="1"/>
              </a:ext>
            </a:extLst>
          </p:cNvPr>
          <p:cNvSpPr/>
          <p:nvPr/>
        </p:nvSpPr>
        <p:spPr>
          <a:xfrm>
            <a:off x="152383" y="6469647"/>
            <a:ext cx="11779126" cy="45719"/>
          </a:xfrm>
          <a:custGeom>
            <a:avLst/>
            <a:gdLst/>
            <a:ahLst/>
            <a:cxnLst/>
            <a:rect l="l" t="t" r="r" b="b"/>
            <a:pathLst>
              <a:path w="9777730">
                <a:moveTo>
                  <a:pt x="0" y="0"/>
                </a:moveTo>
                <a:lnTo>
                  <a:pt x="9777603" y="0"/>
                </a:lnTo>
              </a:path>
            </a:pathLst>
          </a:custGeom>
          <a:ln w="38100">
            <a:solidFill>
              <a:srgbClr val="000000"/>
            </a:solidFill>
          </a:ln>
        </p:spPr>
        <p:txBody>
          <a:bodyPr wrap="square" lIns="0" tIns="0" rIns="0" bIns="0" rtlCol="0"/>
          <a:lstStyle/>
          <a:p>
            <a:endParaRPr/>
          </a:p>
        </p:txBody>
      </p:sp>
      <p:sp>
        <p:nvSpPr>
          <p:cNvPr id="2" name="TextBox 1">
            <a:extLst>
              <a:ext uri="{FF2B5EF4-FFF2-40B4-BE49-F238E27FC236}">
                <a16:creationId xmlns:a16="http://schemas.microsoft.com/office/drawing/2014/main" id="{4A81AA17-FB4C-EFE1-1A5F-0225ED1D191E}"/>
              </a:ext>
            </a:extLst>
          </p:cNvPr>
          <p:cNvSpPr txBox="1"/>
          <p:nvPr/>
        </p:nvSpPr>
        <p:spPr>
          <a:xfrm>
            <a:off x="9509065" y="6515366"/>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tc>
                <a:tc>
                  <a:txBody>
                    <a:bodyPr/>
                    <a:lstStyle/>
                    <a:p>
                      <a:r>
                        <a:rPr lang="en-GB" sz="1200" dirty="0">
                          <a:latin typeface="Manrope" pitchFamily="2" charset="0"/>
                          <a:cs typeface="Mangal" panose="020B0502040204020203" pitchFamily="18" charset="0"/>
                        </a:rPr>
                        <a:t>Yes</a:t>
                      </a:r>
                    </a:p>
                  </a:txBody>
                  <a:tcPr/>
                </a:tc>
                <a:tc>
                  <a:txBody>
                    <a:bodyPr/>
                    <a:lstStyle/>
                    <a:p>
                      <a:r>
                        <a:rPr lang="en-GB" sz="1200" dirty="0">
                          <a:latin typeface="Manrope" pitchFamily="2" charset="0"/>
                          <a:cs typeface="Mangal" panose="020B0502040204020203" pitchFamily="18" charset="0"/>
                        </a:rPr>
                        <a:t>No</a:t>
                      </a:r>
                    </a:p>
                  </a:txBody>
                  <a:tcPr/>
                </a:tc>
                <a:tc>
                  <a:txBody>
                    <a:bodyPr/>
                    <a:lstStyle/>
                    <a:p>
                      <a:r>
                        <a:rPr lang="en-GB" sz="1200" dirty="0">
                          <a:latin typeface="Manrope" pitchFamily="2" charset="0"/>
                          <a:cs typeface="Mangal" panose="020B0502040204020203" pitchFamily="18" charset="0"/>
                        </a:rPr>
                        <a:t>Maybe</a:t>
                      </a:r>
                    </a:p>
                  </a:txBody>
                  <a:tcPr/>
                </a:tc>
                <a:tc>
                  <a:txBody>
                    <a:bodyPr/>
                    <a:lstStyle/>
                    <a:p>
                      <a:r>
                        <a:rPr lang="en-GB" sz="1200" dirty="0">
                          <a:latin typeface="Manrope" pitchFamily="2" charset="0"/>
                          <a:cs typeface="Mangal" panose="020B0502040204020203" pitchFamily="18" charset="0"/>
                        </a:rPr>
                        <a:t>N/A</a:t>
                      </a:r>
                    </a:p>
                  </a:txBody>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Curriculum design ensures assessments are designed at the programme level, giving students and staff a manageable assessment workload. </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use a range of assessment formats, enabling student personalisation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give students opportunities to practice all final year summative assessment types earlier in the programme, and the relationships between assessments at different levels are clearly understood by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Assessments are clearly explained to students through module documentation, written materials and activities in class, using transparent and consistent language to make requirements clear. </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assessments that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mark schemes which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mark schemes that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ensure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aware of student anxieties around assessment and feedback, and encouraged to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Tree>
    <p:extLst>
      <p:ext uri="{BB962C8B-B14F-4D97-AF65-F5344CB8AC3E}">
        <p14:creationId xmlns:p14="http://schemas.microsoft.com/office/powerpoint/2010/main" val="1405767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B38CDD81D89F4CBD590394D2EBC70F" ma:contentTypeVersion="14" ma:contentTypeDescription="Create a new document." ma:contentTypeScope="" ma:versionID="da84845aac35ba9424a1c2d3c31bee64">
  <xsd:schema xmlns:xsd="http://www.w3.org/2001/XMLSchema" xmlns:xs="http://www.w3.org/2001/XMLSchema" xmlns:p="http://schemas.microsoft.com/office/2006/metadata/properties" xmlns:ns3="3d9a1bbb-7409-4f1c-a50f-2df601a4c4ac" xmlns:ns4="5e80718d-80b4-4528-83e3-6dc87699a5b3" targetNamespace="http://schemas.microsoft.com/office/2006/metadata/properties" ma:root="true" ma:fieldsID="02f19eca8438f004eae7d12913eca545" ns3:_="" ns4:_="">
    <xsd:import namespace="3d9a1bbb-7409-4f1c-a50f-2df601a4c4ac"/>
    <xsd:import namespace="5e80718d-80b4-4528-83e3-6dc87699a5b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LengthInSeconds" minOccurs="0"/>
                <xsd:element ref="ns4:MediaServiceOCR"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9a1bbb-7409-4f1c-a50f-2df601a4c4a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80718d-80b4-4528-83e3-6dc87699a5b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e80718d-80b4-4528-83e3-6dc87699a5b3" xsi:nil="true"/>
  </documentManagement>
</p:properties>
</file>

<file path=customXml/itemProps1.xml><?xml version="1.0" encoding="utf-8"?>
<ds:datastoreItem xmlns:ds="http://schemas.openxmlformats.org/officeDocument/2006/customXml" ds:itemID="{28E20DFA-33D4-4265-B9D7-6B4621C974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9a1bbb-7409-4f1c-a50f-2df601a4c4ac"/>
    <ds:schemaRef ds:uri="5e80718d-80b4-4528-83e3-6dc87699a5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CCA798-7E80-45B1-950C-DDCDEC94545F}">
  <ds:schemaRefs>
    <ds:schemaRef ds:uri="http://schemas.microsoft.com/sharepoint/v3/contenttype/forms"/>
  </ds:schemaRefs>
</ds:datastoreItem>
</file>

<file path=customXml/itemProps3.xml><?xml version="1.0" encoding="utf-8"?>
<ds:datastoreItem xmlns:ds="http://schemas.openxmlformats.org/officeDocument/2006/customXml" ds:itemID="{14901C27-56FB-4E92-8C78-BEA0A143E0BB}">
  <ds:schemaRefs>
    <ds:schemaRef ds:uri="http://schemas.openxmlformats.org/package/2006/metadata/core-properties"/>
    <ds:schemaRef ds:uri="http://schemas.microsoft.com/office/2006/documentManagement/types"/>
    <ds:schemaRef ds:uri="5e80718d-80b4-4528-83e3-6dc87699a5b3"/>
    <ds:schemaRef ds:uri="http://purl.org/dc/elements/1.1/"/>
    <ds:schemaRef ds:uri="http://schemas.microsoft.com/office/2006/metadata/properties"/>
    <ds:schemaRef ds:uri="3d9a1bbb-7409-4f1c-a50f-2df601a4c4ac"/>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286</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Mangal</vt:lpstr>
      <vt:lpstr>Manrope</vt:lpstr>
      <vt:lpstr>Office Theme</vt:lpstr>
      <vt:lpstr>Assessment and Feedback: Senior Leader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and Feedback: Senior Leader Checklist</dc:title>
  <dc:creator>Dominique Esnault</dc:creator>
  <cp:lastModifiedBy>Dominique Esnault</cp:lastModifiedBy>
  <cp:revision>1</cp:revision>
  <dcterms:created xsi:type="dcterms:W3CDTF">2023-03-25T08:04:25Z</dcterms:created>
  <dcterms:modified xsi:type="dcterms:W3CDTF">2023-03-25T08:04:55Z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0x010100B7B38CDD81D89F4CBD590394D2EBC70F</vt:lpwstr>
  </property>
</Properties>
</file>