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00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2" autoAdjust="0"/>
    <p:restoredTop sz="94660"/>
  </p:normalViewPr>
  <p:slideViewPr>
    <p:cSldViewPr snapToGrid="0">
      <p:cViewPr varScale="1">
        <p:scale>
          <a:sx n="66" d="100"/>
          <a:sy n="66" d="100"/>
        </p:scale>
        <p:origin x="78" y="7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858E3-12D2-437F-88C1-0F2AE99120A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E335940-3DC5-4CC4-BF65-10A0E845A8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8A8F94F-8CB4-4BAB-9828-7EE297B4337B}"/>
              </a:ext>
            </a:extLst>
          </p:cNvPr>
          <p:cNvSpPr>
            <a:spLocks noGrp="1"/>
          </p:cNvSpPr>
          <p:nvPr>
            <p:ph type="dt" sz="half" idx="10"/>
          </p:nvPr>
        </p:nvSpPr>
        <p:spPr/>
        <p:txBody>
          <a:bodyPr/>
          <a:lstStyle/>
          <a:p>
            <a:fld id="{6A98BD40-1C8D-4ABD-AEF7-0A44BC1BF97C}" type="datetimeFigureOut">
              <a:rPr lang="en-GB" smtClean="0"/>
              <a:t>25/03/2023</a:t>
            </a:fld>
            <a:endParaRPr lang="en-GB"/>
          </a:p>
        </p:txBody>
      </p:sp>
      <p:sp>
        <p:nvSpPr>
          <p:cNvPr id="5" name="Footer Placeholder 4">
            <a:extLst>
              <a:ext uri="{FF2B5EF4-FFF2-40B4-BE49-F238E27FC236}">
                <a16:creationId xmlns:a16="http://schemas.microsoft.com/office/drawing/2014/main" id="{211F2654-59E6-40F1-9448-05420EBD29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9A727B7-7E6E-456E-B2CA-953EB05AF539}"/>
              </a:ext>
            </a:extLst>
          </p:cNvPr>
          <p:cNvSpPr>
            <a:spLocks noGrp="1"/>
          </p:cNvSpPr>
          <p:nvPr>
            <p:ph type="sldNum" sz="quarter" idx="12"/>
          </p:nvPr>
        </p:nvSpPr>
        <p:spPr/>
        <p:txBody>
          <a:bodyPr/>
          <a:lstStyle/>
          <a:p>
            <a:fld id="{0B80DA0F-68F4-4D54-93D1-A06C6B815C9D}" type="slidenum">
              <a:rPr lang="en-GB" smtClean="0"/>
              <a:t>‹#›</a:t>
            </a:fld>
            <a:endParaRPr lang="en-GB"/>
          </a:p>
        </p:txBody>
      </p:sp>
    </p:spTree>
    <p:extLst>
      <p:ext uri="{BB962C8B-B14F-4D97-AF65-F5344CB8AC3E}">
        <p14:creationId xmlns:p14="http://schemas.microsoft.com/office/powerpoint/2010/main" val="2237321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352B5C-921E-4F01-92F2-52D80A91C0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079926-D4FE-4630-832A-39A64D21A83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A9AD633-7611-4776-9FBF-4279659CD610}"/>
              </a:ext>
            </a:extLst>
          </p:cNvPr>
          <p:cNvSpPr>
            <a:spLocks noGrp="1"/>
          </p:cNvSpPr>
          <p:nvPr>
            <p:ph type="dt" sz="half" idx="10"/>
          </p:nvPr>
        </p:nvSpPr>
        <p:spPr/>
        <p:txBody>
          <a:bodyPr/>
          <a:lstStyle/>
          <a:p>
            <a:fld id="{6A98BD40-1C8D-4ABD-AEF7-0A44BC1BF97C}" type="datetimeFigureOut">
              <a:rPr lang="en-GB" smtClean="0"/>
              <a:t>25/03/2023</a:t>
            </a:fld>
            <a:endParaRPr lang="en-GB"/>
          </a:p>
        </p:txBody>
      </p:sp>
      <p:sp>
        <p:nvSpPr>
          <p:cNvPr id="5" name="Footer Placeholder 4">
            <a:extLst>
              <a:ext uri="{FF2B5EF4-FFF2-40B4-BE49-F238E27FC236}">
                <a16:creationId xmlns:a16="http://schemas.microsoft.com/office/drawing/2014/main" id="{CA57D2EE-2CB3-4E82-8A80-7647D599F9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6236F94-5ECD-4731-A94F-6D70CE8FD06C}"/>
              </a:ext>
            </a:extLst>
          </p:cNvPr>
          <p:cNvSpPr>
            <a:spLocks noGrp="1"/>
          </p:cNvSpPr>
          <p:nvPr>
            <p:ph type="sldNum" sz="quarter" idx="12"/>
          </p:nvPr>
        </p:nvSpPr>
        <p:spPr/>
        <p:txBody>
          <a:bodyPr/>
          <a:lstStyle/>
          <a:p>
            <a:fld id="{0B80DA0F-68F4-4D54-93D1-A06C6B815C9D}" type="slidenum">
              <a:rPr lang="en-GB" smtClean="0"/>
              <a:t>‹#›</a:t>
            </a:fld>
            <a:endParaRPr lang="en-GB"/>
          </a:p>
        </p:txBody>
      </p:sp>
    </p:spTree>
    <p:extLst>
      <p:ext uri="{BB962C8B-B14F-4D97-AF65-F5344CB8AC3E}">
        <p14:creationId xmlns:p14="http://schemas.microsoft.com/office/powerpoint/2010/main" val="3613917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53ECA8-89ED-497B-A7C8-F747DA32ABE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CD50C3A-6882-4FE8-A6A1-A7245154498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100A407-FF4F-4F14-8935-59D22179EC0E}"/>
              </a:ext>
            </a:extLst>
          </p:cNvPr>
          <p:cNvSpPr>
            <a:spLocks noGrp="1"/>
          </p:cNvSpPr>
          <p:nvPr>
            <p:ph type="dt" sz="half" idx="10"/>
          </p:nvPr>
        </p:nvSpPr>
        <p:spPr/>
        <p:txBody>
          <a:bodyPr/>
          <a:lstStyle/>
          <a:p>
            <a:fld id="{6A98BD40-1C8D-4ABD-AEF7-0A44BC1BF97C}" type="datetimeFigureOut">
              <a:rPr lang="en-GB" smtClean="0"/>
              <a:t>25/03/2023</a:t>
            </a:fld>
            <a:endParaRPr lang="en-GB"/>
          </a:p>
        </p:txBody>
      </p:sp>
      <p:sp>
        <p:nvSpPr>
          <p:cNvPr id="5" name="Footer Placeholder 4">
            <a:extLst>
              <a:ext uri="{FF2B5EF4-FFF2-40B4-BE49-F238E27FC236}">
                <a16:creationId xmlns:a16="http://schemas.microsoft.com/office/drawing/2014/main" id="{2ACD991D-F9F2-4028-A6F7-A3165D3F309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69BE26F-C8DB-45AB-A03F-7789B7538FF2}"/>
              </a:ext>
            </a:extLst>
          </p:cNvPr>
          <p:cNvSpPr>
            <a:spLocks noGrp="1"/>
          </p:cNvSpPr>
          <p:nvPr>
            <p:ph type="sldNum" sz="quarter" idx="12"/>
          </p:nvPr>
        </p:nvSpPr>
        <p:spPr/>
        <p:txBody>
          <a:bodyPr/>
          <a:lstStyle/>
          <a:p>
            <a:fld id="{0B80DA0F-68F4-4D54-93D1-A06C6B815C9D}" type="slidenum">
              <a:rPr lang="en-GB" smtClean="0"/>
              <a:t>‹#›</a:t>
            </a:fld>
            <a:endParaRPr lang="en-GB"/>
          </a:p>
        </p:txBody>
      </p:sp>
    </p:spTree>
    <p:extLst>
      <p:ext uri="{BB962C8B-B14F-4D97-AF65-F5344CB8AC3E}">
        <p14:creationId xmlns:p14="http://schemas.microsoft.com/office/powerpoint/2010/main" val="31279071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AB9EF8-7567-4BA3-A995-B412F31F09C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B31E78-7F57-47F8-8A24-8B07D41F36A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6D6097-18DD-4734-95C1-E1D1CBE928BC}"/>
              </a:ext>
            </a:extLst>
          </p:cNvPr>
          <p:cNvSpPr>
            <a:spLocks noGrp="1"/>
          </p:cNvSpPr>
          <p:nvPr>
            <p:ph type="dt" sz="half" idx="10"/>
          </p:nvPr>
        </p:nvSpPr>
        <p:spPr/>
        <p:txBody>
          <a:bodyPr/>
          <a:lstStyle/>
          <a:p>
            <a:fld id="{6A98BD40-1C8D-4ABD-AEF7-0A44BC1BF97C}" type="datetimeFigureOut">
              <a:rPr lang="en-GB" smtClean="0"/>
              <a:t>25/03/2023</a:t>
            </a:fld>
            <a:endParaRPr lang="en-GB"/>
          </a:p>
        </p:txBody>
      </p:sp>
      <p:sp>
        <p:nvSpPr>
          <p:cNvPr id="5" name="Footer Placeholder 4">
            <a:extLst>
              <a:ext uri="{FF2B5EF4-FFF2-40B4-BE49-F238E27FC236}">
                <a16:creationId xmlns:a16="http://schemas.microsoft.com/office/drawing/2014/main" id="{47AEFB28-9A27-43F4-8856-ECAEA73191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E02118B-3362-44B7-8AE5-377C8429F1BD}"/>
              </a:ext>
            </a:extLst>
          </p:cNvPr>
          <p:cNvSpPr>
            <a:spLocks noGrp="1"/>
          </p:cNvSpPr>
          <p:nvPr>
            <p:ph type="sldNum" sz="quarter" idx="12"/>
          </p:nvPr>
        </p:nvSpPr>
        <p:spPr/>
        <p:txBody>
          <a:bodyPr/>
          <a:lstStyle/>
          <a:p>
            <a:fld id="{0B80DA0F-68F4-4D54-93D1-A06C6B815C9D}" type="slidenum">
              <a:rPr lang="en-GB" smtClean="0"/>
              <a:t>‹#›</a:t>
            </a:fld>
            <a:endParaRPr lang="en-GB"/>
          </a:p>
        </p:txBody>
      </p:sp>
    </p:spTree>
    <p:extLst>
      <p:ext uri="{BB962C8B-B14F-4D97-AF65-F5344CB8AC3E}">
        <p14:creationId xmlns:p14="http://schemas.microsoft.com/office/powerpoint/2010/main" val="3402084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1E76F-ABED-412E-AA13-70E999C250C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7E6F8C7-F39D-4899-9ECD-CD1937D62C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F6511C4B-F2DC-40CF-BD70-0F9BF365C40D}"/>
              </a:ext>
            </a:extLst>
          </p:cNvPr>
          <p:cNvSpPr>
            <a:spLocks noGrp="1"/>
          </p:cNvSpPr>
          <p:nvPr>
            <p:ph type="dt" sz="half" idx="10"/>
          </p:nvPr>
        </p:nvSpPr>
        <p:spPr/>
        <p:txBody>
          <a:bodyPr/>
          <a:lstStyle/>
          <a:p>
            <a:fld id="{6A98BD40-1C8D-4ABD-AEF7-0A44BC1BF97C}" type="datetimeFigureOut">
              <a:rPr lang="en-GB" smtClean="0"/>
              <a:t>25/03/2023</a:t>
            </a:fld>
            <a:endParaRPr lang="en-GB"/>
          </a:p>
        </p:txBody>
      </p:sp>
      <p:sp>
        <p:nvSpPr>
          <p:cNvPr id="5" name="Footer Placeholder 4">
            <a:extLst>
              <a:ext uri="{FF2B5EF4-FFF2-40B4-BE49-F238E27FC236}">
                <a16:creationId xmlns:a16="http://schemas.microsoft.com/office/drawing/2014/main" id="{302F62DE-FBA9-4B6D-A3F7-70FB7A5782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8DC605-16A3-467D-AA1B-CE1683A36841}"/>
              </a:ext>
            </a:extLst>
          </p:cNvPr>
          <p:cNvSpPr>
            <a:spLocks noGrp="1"/>
          </p:cNvSpPr>
          <p:nvPr>
            <p:ph type="sldNum" sz="quarter" idx="12"/>
          </p:nvPr>
        </p:nvSpPr>
        <p:spPr/>
        <p:txBody>
          <a:bodyPr/>
          <a:lstStyle/>
          <a:p>
            <a:fld id="{0B80DA0F-68F4-4D54-93D1-A06C6B815C9D}" type="slidenum">
              <a:rPr lang="en-GB" smtClean="0"/>
              <a:t>‹#›</a:t>
            </a:fld>
            <a:endParaRPr lang="en-GB"/>
          </a:p>
        </p:txBody>
      </p:sp>
    </p:spTree>
    <p:extLst>
      <p:ext uri="{BB962C8B-B14F-4D97-AF65-F5344CB8AC3E}">
        <p14:creationId xmlns:p14="http://schemas.microsoft.com/office/powerpoint/2010/main" val="20987125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3D67E2-A022-4F96-BC94-319E5893F7A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363EC8A-8E4B-4B7D-A7AF-04C1BDBCD25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0AFD1E8-21CA-4D5E-AFC4-25DE1A8989B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F816ACF-9B8D-4460-9FBD-DC3D76AA0BAE}"/>
              </a:ext>
            </a:extLst>
          </p:cNvPr>
          <p:cNvSpPr>
            <a:spLocks noGrp="1"/>
          </p:cNvSpPr>
          <p:nvPr>
            <p:ph type="dt" sz="half" idx="10"/>
          </p:nvPr>
        </p:nvSpPr>
        <p:spPr/>
        <p:txBody>
          <a:bodyPr/>
          <a:lstStyle/>
          <a:p>
            <a:fld id="{6A98BD40-1C8D-4ABD-AEF7-0A44BC1BF97C}" type="datetimeFigureOut">
              <a:rPr lang="en-GB" smtClean="0"/>
              <a:t>25/03/2023</a:t>
            </a:fld>
            <a:endParaRPr lang="en-GB"/>
          </a:p>
        </p:txBody>
      </p:sp>
      <p:sp>
        <p:nvSpPr>
          <p:cNvPr id="6" name="Footer Placeholder 5">
            <a:extLst>
              <a:ext uri="{FF2B5EF4-FFF2-40B4-BE49-F238E27FC236}">
                <a16:creationId xmlns:a16="http://schemas.microsoft.com/office/drawing/2014/main" id="{42FC5991-61D5-4428-8717-37DBD37C719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8A6D404-2496-41F6-B795-5EEB89508846}"/>
              </a:ext>
            </a:extLst>
          </p:cNvPr>
          <p:cNvSpPr>
            <a:spLocks noGrp="1"/>
          </p:cNvSpPr>
          <p:nvPr>
            <p:ph type="sldNum" sz="quarter" idx="12"/>
          </p:nvPr>
        </p:nvSpPr>
        <p:spPr/>
        <p:txBody>
          <a:bodyPr/>
          <a:lstStyle/>
          <a:p>
            <a:fld id="{0B80DA0F-68F4-4D54-93D1-A06C6B815C9D}" type="slidenum">
              <a:rPr lang="en-GB" smtClean="0"/>
              <a:t>‹#›</a:t>
            </a:fld>
            <a:endParaRPr lang="en-GB"/>
          </a:p>
        </p:txBody>
      </p:sp>
    </p:spTree>
    <p:extLst>
      <p:ext uri="{BB962C8B-B14F-4D97-AF65-F5344CB8AC3E}">
        <p14:creationId xmlns:p14="http://schemas.microsoft.com/office/powerpoint/2010/main" val="29256227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AC0461-5694-4D5F-97DD-313DFCEFC39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CA6B57-7F9B-40B2-B9EC-AA246536F9A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8FC49F9-7A23-446F-BB9C-0EC9492B458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3CA0F85E-C6B5-40CF-B01A-5DE5216A22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CE7CC6F-04C1-48E7-A9E2-D4577D4B970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70EDF90-D1D0-43B9-A3CF-A3AA8F1DE47A}"/>
              </a:ext>
            </a:extLst>
          </p:cNvPr>
          <p:cNvSpPr>
            <a:spLocks noGrp="1"/>
          </p:cNvSpPr>
          <p:nvPr>
            <p:ph type="dt" sz="half" idx="10"/>
          </p:nvPr>
        </p:nvSpPr>
        <p:spPr/>
        <p:txBody>
          <a:bodyPr/>
          <a:lstStyle/>
          <a:p>
            <a:fld id="{6A98BD40-1C8D-4ABD-AEF7-0A44BC1BF97C}" type="datetimeFigureOut">
              <a:rPr lang="en-GB" smtClean="0"/>
              <a:t>25/03/2023</a:t>
            </a:fld>
            <a:endParaRPr lang="en-GB"/>
          </a:p>
        </p:txBody>
      </p:sp>
      <p:sp>
        <p:nvSpPr>
          <p:cNvPr id="8" name="Footer Placeholder 7">
            <a:extLst>
              <a:ext uri="{FF2B5EF4-FFF2-40B4-BE49-F238E27FC236}">
                <a16:creationId xmlns:a16="http://schemas.microsoft.com/office/drawing/2014/main" id="{B7B0E4C7-5405-4954-83BC-3313B463FBF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3570F05-098A-4822-9F22-7C1B228FD131}"/>
              </a:ext>
            </a:extLst>
          </p:cNvPr>
          <p:cNvSpPr>
            <a:spLocks noGrp="1"/>
          </p:cNvSpPr>
          <p:nvPr>
            <p:ph type="sldNum" sz="quarter" idx="12"/>
          </p:nvPr>
        </p:nvSpPr>
        <p:spPr/>
        <p:txBody>
          <a:bodyPr/>
          <a:lstStyle/>
          <a:p>
            <a:fld id="{0B80DA0F-68F4-4D54-93D1-A06C6B815C9D}" type="slidenum">
              <a:rPr lang="en-GB" smtClean="0"/>
              <a:t>‹#›</a:t>
            </a:fld>
            <a:endParaRPr lang="en-GB"/>
          </a:p>
        </p:txBody>
      </p:sp>
    </p:spTree>
    <p:extLst>
      <p:ext uri="{BB962C8B-B14F-4D97-AF65-F5344CB8AC3E}">
        <p14:creationId xmlns:p14="http://schemas.microsoft.com/office/powerpoint/2010/main" val="907651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B3F855-2820-4161-B6AB-F1562458297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ABA5D3E-E15D-4925-A6DB-4AFF8D1D30E0}"/>
              </a:ext>
            </a:extLst>
          </p:cNvPr>
          <p:cNvSpPr>
            <a:spLocks noGrp="1"/>
          </p:cNvSpPr>
          <p:nvPr>
            <p:ph type="dt" sz="half" idx="10"/>
          </p:nvPr>
        </p:nvSpPr>
        <p:spPr/>
        <p:txBody>
          <a:bodyPr/>
          <a:lstStyle/>
          <a:p>
            <a:fld id="{6A98BD40-1C8D-4ABD-AEF7-0A44BC1BF97C}" type="datetimeFigureOut">
              <a:rPr lang="en-GB" smtClean="0"/>
              <a:t>25/03/2023</a:t>
            </a:fld>
            <a:endParaRPr lang="en-GB"/>
          </a:p>
        </p:txBody>
      </p:sp>
      <p:sp>
        <p:nvSpPr>
          <p:cNvPr id="4" name="Footer Placeholder 3">
            <a:extLst>
              <a:ext uri="{FF2B5EF4-FFF2-40B4-BE49-F238E27FC236}">
                <a16:creationId xmlns:a16="http://schemas.microsoft.com/office/drawing/2014/main" id="{0D84ABBE-D8E8-472F-B85A-C0F6C712CEE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11EFAE3-8503-42FF-892E-F284BE065AAF}"/>
              </a:ext>
            </a:extLst>
          </p:cNvPr>
          <p:cNvSpPr>
            <a:spLocks noGrp="1"/>
          </p:cNvSpPr>
          <p:nvPr>
            <p:ph type="sldNum" sz="quarter" idx="12"/>
          </p:nvPr>
        </p:nvSpPr>
        <p:spPr/>
        <p:txBody>
          <a:bodyPr/>
          <a:lstStyle/>
          <a:p>
            <a:fld id="{0B80DA0F-68F4-4D54-93D1-A06C6B815C9D}" type="slidenum">
              <a:rPr lang="en-GB" smtClean="0"/>
              <a:t>‹#›</a:t>
            </a:fld>
            <a:endParaRPr lang="en-GB"/>
          </a:p>
        </p:txBody>
      </p:sp>
    </p:spTree>
    <p:extLst>
      <p:ext uri="{BB962C8B-B14F-4D97-AF65-F5344CB8AC3E}">
        <p14:creationId xmlns:p14="http://schemas.microsoft.com/office/powerpoint/2010/main" val="1837062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D2C56DA-0B38-4F9F-B86B-EEF6129FA033}"/>
              </a:ext>
            </a:extLst>
          </p:cNvPr>
          <p:cNvSpPr>
            <a:spLocks noGrp="1"/>
          </p:cNvSpPr>
          <p:nvPr>
            <p:ph type="dt" sz="half" idx="10"/>
          </p:nvPr>
        </p:nvSpPr>
        <p:spPr/>
        <p:txBody>
          <a:bodyPr/>
          <a:lstStyle/>
          <a:p>
            <a:fld id="{6A98BD40-1C8D-4ABD-AEF7-0A44BC1BF97C}" type="datetimeFigureOut">
              <a:rPr lang="en-GB" smtClean="0"/>
              <a:t>25/03/2023</a:t>
            </a:fld>
            <a:endParaRPr lang="en-GB"/>
          </a:p>
        </p:txBody>
      </p:sp>
      <p:sp>
        <p:nvSpPr>
          <p:cNvPr id="3" name="Footer Placeholder 2">
            <a:extLst>
              <a:ext uri="{FF2B5EF4-FFF2-40B4-BE49-F238E27FC236}">
                <a16:creationId xmlns:a16="http://schemas.microsoft.com/office/drawing/2014/main" id="{22BA0815-B081-4436-86FE-6A54CB4FCCB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2245994-F682-4539-A264-B1BED40F2938}"/>
              </a:ext>
            </a:extLst>
          </p:cNvPr>
          <p:cNvSpPr>
            <a:spLocks noGrp="1"/>
          </p:cNvSpPr>
          <p:nvPr>
            <p:ph type="sldNum" sz="quarter" idx="12"/>
          </p:nvPr>
        </p:nvSpPr>
        <p:spPr/>
        <p:txBody>
          <a:bodyPr/>
          <a:lstStyle/>
          <a:p>
            <a:fld id="{0B80DA0F-68F4-4D54-93D1-A06C6B815C9D}" type="slidenum">
              <a:rPr lang="en-GB" smtClean="0"/>
              <a:t>‹#›</a:t>
            </a:fld>
            <a:endParaRPr lang="en-GB"/>
          </a:p>
        </p:txBody>
      </p:sp>
    </p:spTree>
    <p:extLst>
      <p:ext uri="{BB962C8B-B14F-4D97-AF65-F5344CB8AC3E}">
        <p14:creationId xmlns:p14="http://schemas.microsoft.com/office/powerpoint/2010/main" val="2068458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936E6-5458-4FEE-B991-7ED03B488E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691B5CE-89E2-447C-A88C-F0FB713098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B5BD956-4672-4CE5-A85B-BFFA5530B6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03F66AC-EF83-4455-A749-1E3268EA463A}"/>
              </a:ext>
            </a:extLst>
          </p:cNvPr>
          <p:cNvSpPr>
            <a:spLocks noGrp="1"/>
          </p:cNvSpPr>
          <p:nvPr>
            <p:ph type="dt" sz="half" idx="10"/>
          </p:nvPr>
        </p:nvSpPr>
        <p:spPr/>
        <p:txBody>
          <a:bodyPr/>
          <a:lstStyle/>
          <a:p>
            <a:fld id="{6A98BD40-1C8D-4ABD-AEF7-0A44BC1BF97C}" type="datetimeFigureOut">
              <a:rPr lang="en-GB" smtClean="0"/>
              <a:t>25/03/2023</a:t>
            </a:fld>
            <a:endParaRPr lang="en-GB"/>
          </a:p>
        </p:txBody>
      </p:sp>
      <p:sp>
        <p:nvSpPr>
          <p:cNvPr id="6" name="Footer Placeholder 5">
            <a:extLst>
              <a:ext uri="{FF2B5EF4-FFF2-40B4-BE49-F238E27FC236}">
                <a16:creationId xmlns:a16="http://schemas.microsoft.com/office/drawing/2014/main" id="{35DDCDBA-5670-4F8C-B0DA-5BF6811856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4364776-7CEE-4600-853F-8838782E4C81}"/>
              </a:ext>
            </a:extLst>
          </p:cNvPr>
          <p:cNvSpPr>
            <a:spLocks noGrp="1"/>
          </p:cNvSpPr>
          <p:nvPr>
            <p:ph type="sldNum" sz="quarter" idx="12"/>
          </p:nvPr>
        </p:nvSpPr>
        <p:spPr/>
        <p:txBody>
          <a:bodyPr/>
          <a:lstStyle/>
          <a:p>
            <a:fld id="{0B80DA0F-68F4-4D54-93D1-A06C6B815C9D}" type="slidenum">
              <a:rPr lang="en-GB" smtClean="0"/>
              <a:t>‹#›</a:t>
            </a:fld>
            <a:endParaRPr lang="en-GB"/>
          </a:p>
        </p:txBody>
      </p:sp>
    </p:spTree>
    <p:extLst>
      <p:ext uri="{BB962C8B-B14F-4D97-AF65-F5344CB8AC3E}">
        <p14:creationId xmlns:p14="http://schemas.microsoft.com/office/powerpoint/2010/main" val="1443709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60A2D-8ECC-49EC-ACC7-5B4D640268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46195FD-92AF-4342-A82B-3FF0E3BAFA5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E3828D7-DC73-4563-88D1-35B267CE17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59C7E88-4E07-4E31-AE47-18CBF5A7522A}"/>
              </a:ext>
            </a:extLst>
          </p:cNvPr>
          <p:cNvSpPr>
            <a:spLocks noGrp="1"/>
          </p:cNvSpPr>
          <p:nvPr>
            <p:ph type="dt" sz="half" idx="10"/>
          </p:nvPr>
        </p:nvSpPr>
        <p:spPr/>
        <p:txBody>
          <a:bodyPr/>
          <a:lstStyle/>
          <a:p>
            <a:fld id="{6A98BD40-1C8D-4ABD-AEF7-0A44BC1BF97C}" type="datetimeFigureOut">
              <a:rPr lang="en-GB" smtClean="0"/>
              <a:t>25/03/2023</a:t>
            </a:fld>
            <a:endParaRPr lang="en-GB"/>
          </a:p>
        </p:txBody>
      </p:sp>
      <p:sp>
        <p:nvSpPr>
          <p:cNvPr id="6" name="Footer Placeholder 5">
            <a:extLst>
              <a:ext uri="{FF2B5EF4-FFF2-40B4-BE49-F238E27FC236}">
                <a16:creationId xmlns:a16="http://schemas.microsoft.com/office/drawing/2014/main" id="{A1260526-938E-4EF3-B271-D9D4A7E9373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8C2460A-0EA8-4833-B1C4-491D68B787DF}"/>
              </a:ext>
            </a:extLst>
          </p:cNvPr>
          <p:cNvSpPr>
            <a:spLocks noGrp="1"/>
          </p:cNvSpPr>
          <p:nvPr>
            <p:ph type="sldNum" sz="quarter" idx="12"/>
          </p:nvPr>
        </p:nvSpPr>
        <p:spPr/>
        <p:txBody>
          <a:bodyPr/>
          <a:lstStyle/>
          <a:p>
            <a:fld id="{0B80DA0F-68F4-4D54-93D1-A06C6B815C9D}" type="slidenum">
              <a:rPr lang="en-GB" smtClean="0"/>
              <a:t>‹#›</a:t>
            </a:fld>
            <a:endParaRPr lang="en-GB"/>
          </a:p>
        </p:txBody>
      </p:sp>
    </p:spTree>
    <p:extLst>
      <p:ext uri="{BB962C8B-B14F-4D97-AF65-F5344CB8AC3E}">
        <p14:creationId xmlns:p14="http://schemas.microsoft.com/office/powerpoint/2010/main" val="4197721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14A18A-A425-44B9-9CED-945DB9F384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E55612-6019-4ED5-974F-C6B1DF643C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F27DDD-586B-4DEA-9CDE-A06BB36680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98BD40-1C8D-4ABD-AEF7-0A44BC1BF97C}" type="datetimeFigureOut">
              <a:rPr lang="en-GB" smtClean="0"/>
              <a:t>25/03/2023</a:t>
            </a:fld>
            <a:endParaRPr lang="en-GB"/>
          </a:p>
        </p:txBody>
      </p:sp>
      <p:sp>
        <p:nvSpPr>
          <p:cNvPr id="5" name="Footer Placeholder 4">
            <a:extLst>
              <a:ext uri="{FF2B5EF4-FFF2-40B4-BE49-F238E27FC236}">
                <a16:creationId xmlns:a16="http://schemas.microsoft.com/office/drawing/2014/main" id="{CA328BE3-4FFF-4C6E-9B28-71FB8A3F02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0171E10-A292-471C-BB85-901D77DA11D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80DA0F-68F4-4D54-93D1-A06C6B815C9D}" type="slidenum">
              <a:rPr lang="en-GB" smtClean="0"/>
              <a:t>‹#›</a:t>
            </a:fld>
            <a:endParaRPr lang="en-GB"/>
          </a:p>
        </p:txBody>
      </p:sp>
    </p:spTree>
    <p:extLst>
      <p:ext uri="{BB962C8B-B14F-4D97-AF65-F5344CB8AC3E}">
        <p14:creationId xmlns:p14="http://schemas.microsoft.com/office/powerpoint/2010/main" val="16339566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inclusiveeducationframework.info/"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object 3">
            <a:extLst>
              <a:ext uri="{FF2B5EF4-FFF2-40B4-BE49-F238E27FC236}">
                <a16:creationId xmlns:a16="http://schemas.microsoft.com/office/drawing/2014/main" id="{8C85931C-2D88-BFB5-AB63-ABC060EE169C}"/>
              </a:ext>
              <a:ext uri="{C183D7F6-B498-43B3-948B-1728B52AA6E4}">
                <adec:decorative xmlns:adec="http://schemas.microsoft.com/office/drawing/2017/decorative" val="1"/>
              </a:ext>
            </a:extLst>
          </p:cNvPr>
          <p:cNvSpPr/>
          <p:nvPr/>
        </p:nvSpPr>
        <p:spPr>
          <a:xfrm>
            <a:off x="8389072" y="182803"/>
            <a:ext cx="2842425" cy="666404"/>
          </a:xfrm>
          <a:custGeom>
            <a:avLst/>
            <a:gdLst/>
            <a:ahLst/>
            <a:cxnLst/>
            <a:rect l="l" t="t" r="r" b="b"/>
            <a:pathLst>
              <a:path w="3679190" h="614680">
                <a:moveTo>
                  <a:pt x="3408057" y="0"/>
                </a:moveTo>
                <a:lnTo>
                  <a:pt x="0" y="0"/>
                </a:lnTo>
                <a:lnTo>
                  <a:pt x="0" y="614540"/>
                </a:lnTo>
                <a:lnTo>
                  <a:pt x="3408057" y="614540"/>
                </a:lnTo>
                <a:lnTo>
                  <a:pt x="3679190" y="307263"/>
                </a:lnTo>
                <a:lnTo>
                  <a:pt x="3408057" y="0"/>
                </a:lnTo>
                <a:close/>
              </a:path>
            </a:pathLst>
          </a:custGeom>
          <a:solidFill>
            <a:srgbClr val="56B4D1"/>
          </a:solidFill>
          <a:ln>
            <a:solidFill>
              <a:srgbClr val="56B4D1"/>
            </a:solidFill>
          </a:ln>
          <a:effectLst/>
        </p:spPr>
        <p:txBody>
          <a:bodyPr wrap="square" lIns="0" tIns="0" rIns="0" bIns="0" rtlCol="0"/>
          <a:lstStyle/>
          <a:p>
            <a:endParaRPr dirty="0">
              <a:solidFill>
                <a:schemeClr val="bg1"/>
              </a:solidFill>
            </a:endParaRPr>
          </a:p>
        </p:txBody>
      </p:sp>
      <p:sp>
        <p:nvSpPr>
          <p:cNvPr id="4" name="object 7">
            <a:extLst>
              <a:ext uri="{FF2B5EF4-FFF2-40B4-BE49-F238E27FC236}">
                <a16:creationId xmlns:a16="http://schemas.microsoft.com/office/drawing/2014/main" id="{57D0E618-32E6-EB30-391F-311D26DC63F4}"/>
              </a:ext>
              <a:ext uri="{C183D7F6-B498-43B3-948B-1728B52AA6E4}">
                <adec:decorative xmlns:adec="http://schemas.microsoft.com/office/drawing/2017/decorative" val="1"/>
              </a:ext>
            </a:extLst>
          </p:cNvPr>
          <p:cNvSpPr/>
          <p:nvPr/>
        </p:nvSpPr>
        <p:spPr>
          <a:xfrm>
            <a:off x="152387" y="849207"/>
            <a:ext cx="11671018" cy="45719"/>
          </a:xfrm>
          <a:custGeom>
            <a:avLst/>
            <a:gdLst/>
            <a:ahLst/>
            <a:cxnLst/>
            <a:rect l="l" t="t" r="r" b="b"/>
            <a:pathLst>
              <a:path w="9777730">
                <a:moveTo>
                  <a:pt x="0" y="0"/>
                </a:moveTo>
                <a:lnTo>
                  <a:pt x="9777603" y="0"/>
                </a:lnTo>
              </a:path>
            </a:pathLst>
          </a:custGeom>
          <a:ln w="38100">
            <a:solidFill>
              <a:srgbClr val="56B4D1"/>
            </a:solidFill>
          </a:ln>
          <a:effectLst>
            <a:outerShdw blurRad="50800" dist="38100" dir="2700000" algn="tl" rotWithShape="0">
              <a:prstClr val="black">
                <a:alpha val="40000"/>
              </a:prstClr>
            </a:outerShdw>
          </a:effectLst>
        </p:spPr>
        <p:txBody>
          <a:bodyPr wrap="square" lIns="0" tIns="0" rIns="0" bIns="0" rtlCol="0"/>
          <a:lstStyle/>
          <a:p>
            <a:endParaRPr/>
          </a:p>
        </p:txBody>
      </p:sp>
      <p:sp>
        <p:nvSpPr>
          <p:cNvPr id="6" name="Title 5">
            <a:extLst>
              <a:ext uri="{FF2B5EF4-FFF2-40B4-BE49-F238E27FC236}">
                <a16:creationId xmlns:a16="http://schemas.microsoft.com/office/drawing/2014/main" id="{0E96FF7A-0EDF-773C-1949-2F0071172AC2}"/>
              </a:ext>
            </a:extLst>
          </p:cNvPr>
          <p:cNvSpPr>
            <a:spLocks noGrp="1"/>
          </p:cNvSpPr>
          <p:nvPr>
            <p:ph type="title" idx="4294967295"/>
          </p:nvPr>
        </p:nvSpPr>
        <p:spPr>
          <a:xfrm>
            <a:off x="152385" y="174220"/>
            <a:ext cx="10860607" cy="666404"/>
          </a:xfrm>
          <a:prstGeom prst="rect">
            <a:avLst/>
          </a:prstGeom>
          <a:solidFill>
            <a:srgbClr val="56B4D1"/>
          </a:solidFill>
          <a:ln w="12700" cap="flat" cmpd="sng" algn="ctr">
            <a:solidFill>
              <a:srgbClr val="56B4D1"/>
            </a:solidFill>
            <a:prstDash val="solid"/>
            <a:miter lim="800000"/>
          </a:ln>
          <a:effectLst/>
        </p:spPr>
        <p:style>
          <a:lnRef idx="2">
            <a:schemeClr val="dk1">
              <a:shade val="50000"/>
            </a:schemeClr>
          </a:lnRef>
          <a:fillRef idx="1">
            <a:schemeClr val="dk1"/>
          </a:fillRef>
          <a:effectRef idx="0">
            <a:schemeClr val="dk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nSpc>
                <a:spcPct val="100000"/>
              </a:lnSpc>
              <a:spcBef>
                <a:spcPts val="0"/>
              </a:spcBef>
              <a:defRPr/>
            </a:pPr>
            <a:r>
              <a:rPr lang="en-GB" sz="4000" b="1" dirty="0">
                <a:solidFill>
                  <a:schemeClr val="tx1"/>
                </a:solidFill>
                <a:latin typeface="Manrope" pitchFamily="2" charset="0"/>
              </a:rPr>
              <a:t>Assessment and Feedback: </a:t>
            </a:r>
            <a:r>
              <a:rPr kumimoji="0" lang="en-GB" sz="4000" b="1" i="0" u="none" strike="noStrike" kern="1200" cap="none" spc="0" normalizeH="0" baseline="0" noProof="0" dirty="0">
                <a:ln>
                  <a:noFill/>
                </a:ln>
                <a:solidFill>
                  <a:schemeClr val="tx1"/>
                </a:solidFill>
                <a:effectLst/>
                <a:uLnTx/>
                <a:uFillTx/>
                <a:latin typeface="Manrope" pitchFamily="2" charset="0"/>
                <a:ea typeface="+mn-ea"/>
                <a:cs typeface="+mn-cs"/>
              </a:rPr>
              <a:t>Senior Leader Checklist</a:t>
            </a:r>
          </a:p>
        </p:txBody>
      </p:sp>
      <p:sp>
        <p:nvSpPr>
          <p:cNvPr id="13" name="object 7">
            <a:extLst>
              <a:ext uri="{FF2B5EF4-FFF2-40B4-BE49-F238E27FC236}">
                <a16:creationId xmlns:a16="http://schemas.microsoft.com/office/drawing/2014/main" id="{8F95092F-759E-BF7F-5394-5DDC5A49B5CE}"/>
              </a:ext>
              <a:ext uri="{C183D7F6-B498-43B3-948B-1728B52AA6E4}">
                <adec:decorative xmlns:adec="http://schemas.microsoft.com/office/drawing/2017/decorative" val="1"/>
              </a:ext>
            </a:extLst>
          </p:cNvPr>
          <p:cNvSpPr/>
          <p:nvPr/>
        </p:nvSpPr>
        <p:spPr>
          <a:xfrm>
            <a:off x="152383" y="6469647"/>
            <a:ext cx="11779126" cy="45719"/>
          </a:xfrm>
          <a:custGeom>
            <a:avLst/>
            <a:gdLst/>
            <a:ahLst/>
            <a:cxnLst/>
            <a:rect l="l" t="t" r="r" b="b"/>
            <a:pathLst>
              <a:path w="9777730">
                <a:moveTo>
                  <a:pt x="0" y="0"/>
                </a:moveTo>
                <a:lnTo>
                  <a:pt x="9777603" y="0"/>
                </a:lnTo>
              </a:path>
            </a:pathLst>
          </a:custGeom>
          <a:ln w="38100">
            <a:solidFill>
              <a:srgbClr val="000000"/>
            </a:solidFill>
          </a:ln>
        </p:spPr>
        <p:txBody>
          <a:bodyPr wrap="square" lIns="0" tIns="0" rIns="0" bIns="0" rtlCol="0"/>
          <a:lstStyle/>
          <a:p>
            <a:endParaRPr/>
          </a:p>
        </p:txBody>
      </p:sp>
      <p:sp>
        <p:nvSpPr>
          <p:cNvPr id="2" name="TextBox 1">
            <a:extLst>
              <a:ext uri="{FF2B5EF4-FFF2-40B4-BE49-F238E27FC236}">
                <a16:creationId xmlns:a16="http://schemas.microsoft.com/office/drawing/2014/main" id="{4A81AA17-FB4C-EFE1-1A5F-0225ED1D191E}"/>
              </a:ext>
            </a:extLst>
          </p:cNvPr>
          <p:cNvSpPr txBox="1"/>
          <p:nvPr/>
        </p:nvSpPr>
        <p:spPr>
          <a:xfrm>
            <a:off x="9509065" y="6515366"/>
            <a:ext cx="2562447" cy="246221"/>
          </a:xfrm>
          <a:prstGeom prst="rect">
            <a:avLst/>
          </a:prstGeom>
          <a:noFill/>
        </p:spPr>
        <p:txBody>
          <a:bodyPr wrap="square">
            <a:spAutoFit/>
          </a:bodyPr>
          <a:lstStyle/>
          <a:p>
            <a:r>
              <a:rPr lang="en-GB" sz="1000" dirty="0">
                <a:solidFill>
                  <a:schemeClr val="tx1">
                    <a:lumMod val="95000"/>
                    <a:lumOff val="5000"/>
                  </a:schemeClr>
                </a:solidFill>
                <a:latin typeface="Manrope" pitchFamily="2" charset="0"/>
                <a:hlinkClick r:id="rId2">
                  <a:extLst>
                    <a:ext uri="{A12FA001-AC4F-418D-AE19-62706E023703}">
                      <ahyp:hlinkClr xmlns:ahyp="http://schemas.microsoft.com/office/drawing/2018/hyperlinkcolor" val="tx"/>
                    </a:ext>
                  </a:extLst>
                </a:hlinkClick>
              </a:rPr>
              <a:t>www.inclusiveeducationframework.info</a:t>
            </a:r>
            <a:endParaRPr lang="en-GB" sz="1000" dirty="0">
              <a:solidFill>
                <a:schemeClr val="tx1">
                  <a:lumMod val="95000"/>
                  <a:lumOff val="5000"/>
                </a:schemeClr>
              </a:solidFill>
              <a:latin typeface="Manrope" pitchFamily="2" charset="0"/>
            </a:endParaRPr>
          </a:p>
        </p:txBody>
      </p:sp>
      <p:graphicFrame>
        <p:nvGraphicFramePr>
          <p:cNvPr id="5" name="Table 6">
            <a:extLst>
              <a:ext uri="{FF2B5EF4-FFF2-40B4-BE49-F238E27FC236}">
                <a16:creationId xmlns:a16="http://schemas.microsoft.com/office/drawing/2014/main" id="{452B38CA-FB4E-D2E2-A015-E99479730775}"/>
              </a:ext>
            </a:extLst>
          </p:cNvPr>
          <p:cNvGraphicFramePr>
            <a:graphicFrameLocks noGrp="1"/>
          </p:cNvGraphicFramePr>
          <p:nvPr>
            <p:extLst/>
          </p:nvPr>
        </p:nvGraphicFramePr>
        <p:xfrm>
          <a:off x="152383" y="1030951"/>
          <a:ext cx="11671017" cy="4597400"/>
        </p:xfrm>
        <a:graphic>
          <a:graphicData uri="http://schemas.openxmlformats.org/drawingml/2006/table">
            <a:tbl>
              <a:tblPr firstRow="1" bandRow="1">
                <a:tableStyleId>{5C22544A-7EE6-4342-B048-85BDC9FD1C3A}</a:tableStyleId>
              </a:tblPr>
              <a:tblGrid>
                <a:gridCol w="9448817">
                  <a:extLst>
                    <a:ext uri="{9D8B030D-6E8A-4147-A177-3AD203B41FA5}">
                      <a16:colId xmlns:a16="http://schemas.microsoft.com/office/drawing/2014/main" val="3533308900"/>
                    </a:ext>
                  </a:extLst>
                </a:gridCol>
                <a:gridCol w="554477">
                  <a:extLst>
                    <a:ext uri="{9D8B030D-6E8A-4147-A177-3AD203B41FA5}">
                      <a16:colId xmlns:a16="http://schemas.microsoft.com/office/drawing/2014/main" val="930880074"/>
                    </a:ext>
                  </a:extLst>
                </a:gridCol>
                <a:gridCol w="437744">
                  <a:extLst>
                    <a:ext uri="{9D8B030D-6E8A-4147-A177-3AD203B41FA5}">
                      <a16:colId xmlns:a16="http://schemas.microsoft.com/office/drawing/2014/main" val="2595874476"/>
                    </a:ext>
                  </a:extLst>
                </a:gridCol>
                <a:gridCol w="700392">
                  <a:extLst>
                    <a:ext uri="{9D8B030D-6E8A-4147-A177-3AD203B41FA5}">
                      <a16:colId xmlns:a16="http://schemas.microsoft.com/office/drawing/2014/main" val="510252667"/>
                    </a:ext>
                  </a:extLst>
                </a:gridCol>
                <a:gridCol w="529587">
                  <a:extLst>
                    <a:ext uri="{9D8B030D-6E8A-4147-A177-3AD203B41FA5}">
                      <a16:colId xmlns:a16="http://schemas.microsoft.com/office/drawing/2014/main" val="4170739222"/>
                    </a:ext>
                  </a:extLst>
                </a:gridCol>
              </a:tblGrid>
              <a:tr h="370840">
                <a:tc>
                  <a:txBody>
                    <a:bodyPr/>
                    <a:lstStyle/>
                    <a:p>
                      <a:r>
                        <a:rPr lang="en-GB" sz="1600" dirty="0">
                          <a:latin typeface="Manrope" pitchFamily="2" charset="0"/>
                        </a:rPr>
                        <a:t>Our institution systems and processes ensure that:</a:t>
                      </a:r>
                    </a:p>
                  </a:txBody>
                  <a:tcPr/>
                </a:tc>
                <a:tc>
                  <a:txBody>
                    <a:bodyPr/>
                    <a:lstStyle/>
                    <a:p>
                      <a:r>
                        <a:rPr lang="en-GB" sz="1200" dirty="0">
                          <a:latin typeface="Manrope" pitchFamily="2" charset="0"/>
                          <a:cs typeface="Mangal" panose="020B0502040204020203" pitchFamily="18" charset="0"/>
                        </a:rPr>
                        <a:t>Yes</a:t>
                      </a:r>
                    </a:p>
                  </a:txBody>
                  <a:tcPr/>
                </a:tc>
                <a:tc>
                  <a:txBody>
                    <a:bodyPr/>
                    <a:lstStyle/>
                    <a:p>
                      <a:r>
                        <a:rPr lang="en-GB" sz="1200" dirty="0">
                          <a:latin typeface="Manrope" pitchFamily="2" charset="0"/>
                          <a:cs typeface="Mangal" panose="020B0502040204020203" pitchFamily="18" charset="0"/>
                        </a:rPr>
                        <a:t>No</a:t>
                      </a:r>
                    </a:p>
                  </a:txBody>
                  <a:tcPr/>
                </a:tc>
                <a:tc>
                  <a:txBody>
                    <a:bodyPr/>
                    <a:lstStyle/>
                    <a:p>
                      <a:r>
                        <a:rPr lang="en-GB" sz="1200" dirty="0">
                          <a:latin typeface="Manrope" pitchFamily="2" charset="0"/>
                          <a:cs typeface="Mangal" panose="020B0502040204020203" pitchFamily="18" charset="0"/>
                        </a:rPr>
                        <a:t>Maybe</a:t>
                      </a:r>
                    </a:p>
                  </a:txBody>
                  <a:tcPr/>
                </a:tc>
                <a:tc>
                  <a:txBody>
                    <a:bodyPr/>
                    <a:lstStyle/>
                    <a:p>
                      <a:r>
                        <a:rPr lang="en-GB" sz="1200" dirty="0">
                          <a:latin typeface="Manrope" pitchFamily="2" charset="0"/>
                          <a:cs typeface="Mangal" panose="020B0502040204020203" pitchFamily="18" charset="0"/>
                        </a:rPr>
                        <a:t>N/A</a:t>
                      </a:r>
                    </a:p>
                  </a:txBody>
                  <a:tcPr/>
                </a:tc>
                <a:extLst>
                  <a:ext uri="{0D108BD9-81ED-4DB2-BD59-A6C34878D82A}">
                    <a16:rowId xmlns:a16="http://schemas.microsoft.com/office/drawing/2014/main" val="304668837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dirty="0">
                          <a:solidFill>
                            <a:schemeClr val="tx1">
                              <a:lumMod val="95000"/>
                              <a:lumOff val="5000"/>
                            </a:schemeClr>
                          </a:solidFill>
                          <a:effectLst/>
                          <a:latin typeface="Manrope" pitchFamily="2" charset="0"/>
                        </a:rPr>
                        <a:t>Curriculum design ensures assessments are designed at the programme level, giving students and staff a manageable assessment workload. </a:t>
                      </a: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945679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Programmes are designed to use a range of assessment formats, enabling student personalisation choice of assessment format where appropriate</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8644247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Programmes give students opportunities to practice all final year summative assessment types earlier in the programme, and the relationships between assessments at different levels are clearly understood by staff and students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2643129286"/>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Assessments are clearly explained to students through module documentation, written materials and activities in class, using transparent and consistent language to make requirements clear. </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4829608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Staff are supported to develop assessments that design out the need for individual alternatives wherever possible (e.g. students given the choice of audio/visual formats so students with hearing/visual impairments do not require individual alternative assessment)</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68875499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Staff are supported to develop mark schemes which are clearly linked to learning outcomes or competencies to ensure marking is appropriate and consistent with assessment design</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83029375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Staff are supported to develop mark schemes that do not over-penalise mistakes in written English or referencing conventions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62723139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Staff are supported to ensure feedback comments are constructive, and actively point out ways that students can improve their work for future assignments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34722310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Staff are supported to provide relevant, focussed and timely formative feedback to support student learning</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48032010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dk1"/>
                          </a:solidFill>
                          <a:effectLst/>
                          <a:latin typeface="Manrope" pitchFamily="2" charset="0"/>
                          <a:ea typeface="+mn-ea"/>
                          <a:cs typeface="+mn-cs"/>
                        </a:rPr>
                        <a:t>Staff are aware of student anxieties around assessment and feedback, and encouraged to create a supportive culture around assessment, provide clear guidance, and offer opportunities for students to voice concerns</a:t>
                      </a:r>
                      <a:endParaRPr lang="en-GB" sz="1200" b="1" i="0" u="none" strike="noStrike" dirty="0">
                        <a:solidFill>
                          <a:schemeClr val="tx1">
                            <a:lumMod val="95000"/>
                            <a:lumOff val="5000"/>
                          </a:schemeClr>
                        </a:solidFill>
                        <a:effectLst/>
                        <a:latin typeface="Manrope" pitchFamily="2"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tc>
                  <a:txBody>
                    <a:bodyPr/>
                    <a:lstStyle/>
                    <a:p>
                      <a:endParaRPr lang="en-GB" sz="1200" dirty="0">
                        <a:latin typeface="Manrope" pitchFamily="2" charset="0"/>
                        <a:cs typeface="Mangal" panose="020B0502040204020203" pitchFamily="18" charset="0"/>
                      </a:endParaRPr>
                    </a:p>
                  </a:txBody>
                  <a:tcPr/>
                </a:tc>
                <a:extLst>
                  <a:ext uri="{0D108BD9-81ED-4DB2-BD59-A6C34878D82A}">
                    <a16:rowId xmlns:a16="http://schemas.microsoft.com/office/drawing/2014/main" val="3510020598"/>
                  </a:ext>
                </a:extLst>
              </a:tr>
            </a:tbl>
          </a:graphicData>
        </a:graphic>
      </p:graphicFrame>
    </p:spTree>
    <p:extLst>
      <p:ext uri="{BB962C8B-B14F-4D97-AF65-F5344CB8AC3E}">
        <p14:creationId xmlns:p14="http://schemas.microsoft.com/office/powerpoint/2010/main" val="14057672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7B38CDD81D89F4CBD590394D2EBC70F" ma:contentTypeVersion="14" ma:contentTypeDescription="Create a new document." ma:contentTypeScope="" ma:versionID="da84845aac35ba9424a1c2d3c31bee64">
  <xsd:schema xmlns:xsd="http://www.w3.org/2001/XMLSchema" xmlns:xs="http://www.w3.org/2001/XMLSchema" xmlns:p="http://schemas.microsoft.com/office/2006/metadata/properties" xmlns:ns3="3d9a1bbb-7409-4f1c-a50f-2df601a4c4ac" xmlns:ns4="5e80718d-80b4-4528-83e3-6dc87699a5b3" targetNamespace="http://schemas.microsoft.com/office/2006/metadata/properties" ma:root="true" ma:fieldsID="02f19eca8438f004eae7d12913eca545" ns3:_="" ns4:_="">
    <xsd:import namespace="3d9a1bbb-7409-4f1c-a50f-2df601a4c4ac"/>
    <xsd:import namespace="5e80718d-80b4-4528-83e3-6dc87699a5b3"/>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AutoTags" minOccurs="0"/>
                <xsd:element ref="ns4:MediaServiceGenerationTime" minOccurs="0"/>
                <xsd:element ref="ns4:MediaServiceEventHashCode" minOccurs="0"/>
                <xsd:element ref="ns4:MediaServiceDateTaken" minOccurs="0"/>
                <xsd:element ref="ns4:MediaLengthInSeconds" minOccurs="0"/>
                <xsd:element ref="ns4:MediaServiceOCR" minOccurs="0"/>
                <xsd:element ref="ns4: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9a1bbb-7409-4f1c-a50f-2df601a4c4a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80718d-80b4-4528-83e3-6dc87699a5b3"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_activity" ma:index="21"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5e80718d-80b4-4528-83e3-6dc87699a5b3" xsi:nil="true"/>
  </documentManagement>
</p:properties>
</file>

<file path=customXml/itemProps1.xml><?xml version="1.0" encoding="utf-8"?>
<ds:datastoreItem xmlns:ds="http://schemas.openxmlformats.org/officeDocument/2006/customXml" ds:itemID="{28E20DFA-33D4-4265-B9D7-6B4621C974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9a1bbb-7409-4f1c-a50f-2df601a4c4ac"/>
    <ds:schemaRef ds:uri="5e80718d-80b4-4528-83e3-6dc87699a5b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FCCA798-7E80-45B1-950C-DDCDEC94545F}">
  <ds:schemaRefs>
    <ds:schemaRef ds:uri="http://schemas.microsoft.com/sharepoint/v3/contenttype/forms"/>
  </ds:schemaRefs>
</ds:datastoreItem>
</file>

<file path=customXml/itemProps3.xml><?xml version="1.0" encoding="utf-8"?>
<ds:datastoreItem xmlns:ds="http://schemas.openxmlformats.org/officeDocument/2006/customXml" ds:itemID="{14901C27-56FB-4E92-8C78-BEA0A143E0BB}">
  <ds:schemaRefs>
    <ds:schemaRef ds:uri="http://schemas.openxmlformats.org/package/2006/metadata/core-properties"/>
    <ds:schemaRef ds:uri="http://schemas.microsoft.com/office/2006/documentManagement/types"/>
    <ds:schemaRef ds:uri="5e80718d-80b4-4528-83e3-6dc87699a5b3"/>
    <ds:schemaRef ds:uri="http://purl.org/dc/elements/1.1/"/>
    <ds:schemaRef ds:uri="http://schemas.microsoft.com/office/2006/metadata/properties"/>
    <ds:schemaRef ds:uri="3d9a1bbb-7409-4f1c-a50f-2df601a4c4ac"/>
    <ds:schemaRef ds:uri="http://purl.org/dc/term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0</TotalTime>
  <Words>286</Words>
  <Application>Microsoft Office PowerPoint</Application>
  <PresentationFormat>Widescreen</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Mangal</vt:lpstr>
      <vt:lpstr>Manrope</vt:lpstr>
      <vt:lpstr>Office Theme</vt:lpstr>
      <vt:lpstr>Assessment and Feedback: Senior Leader Checklist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Assessment and Feedback: Senior Leader Checklist</dc:title>
  <dc:creator>Dominique Esnault</dc:creator>
  <cp:lastModifiedBy>Dominique Esnault</cp:lastModifiedBy>
  <cp:revision>1</cp:revision>
  <dcterms:created xsi:type="dcterms:W3CDTF">2023-03-25T08:04:25Z</dcterms:created>
  <dcterms:modified xsi:type="dcterms:W3CDTF">2023-03-25T08:04:55Z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0x010100B7B38CDD81D89F4CBD590394D2EBC70F</vt:lpwstr>
  </property>
</Properties>
</file>