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00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70065-90AD-4AFE-8871-5F58EA3D0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705C60-ED07-4FE1-9423-5A82EDB822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7A9B9-F775-4B9A-BD0D-5BEDDFF9E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3D4B-1B58-4330-854E-3D58050F250B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36F7-9966-42CB-9F5B-3BAA85DD9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353FC-CB4C-48E0-A6EE-FED37143A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BDEA-5C2A-464E-A899-205832E6D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173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02E51-022C-4CA5-BF5F-AA8A622A6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2A16E5-2C69-469C-836D-F1C964F8B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83C37-C25E-40FC-9B74-3904D8DB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3D4B-1B58-4330-854E-3D58050F250B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1877D-870E-4BC2-9755-BBE9B5C7A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478B3-554A-454E-B6BB-BE6CF199A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BDEA-5C2A-464E-A899-205832E6D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45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21E9C2-5389-4039-A92F-2DB5ECB012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3213D8-619B-43A3-A37D-517A8747E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33C80-D666-49D2-83A9-7DDD7A9B6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3D4B-1B58-4330-854E-3D58050F250B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CCBDC-A78F-4940-BA8D-7D7DB99B4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6E6C0-F754-4A0B-AF96-B663DCE3E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BDEA-5C2A-464E-A899-205832E6D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160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7484E-9FFA-4658-9663-DF94C8ABA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169F1-76DD-4067-ABB4-D1C33DAA9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BE89B-3D33-4BF6-A891-221AF097F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3D4B-1B58-4330-854E-3D58050F250B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8B564-3C0A-43F2-A9CC-EA9FF62CB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0D6BB-FF7F-4218-9EEA-1166BDA20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BDEA-5C2A-464E-A899-205832E6D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225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D0CAA-0302-49BE-BE2E-1EB5C90A4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8EDC38-FB4B-42C1-8B60-A85B3091A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62861-6C36-4FB3-972F-62FED1AA2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3D4B-1B58-4330-854E-3D58050F250B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CDCDA-C3F2-4C70-84CA-466F00278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64AB2-F3C6-4ABA-AB3B-BEAADD839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BDEA-5C2A-464E-A899-205832E6D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92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02E80-4481-4E31-B1E2-954A07029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45806-3900-437D-AFBA-D6F3A2A206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E552B4-BD1B-486B-96CD-F102F3FF6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1218A0-F216-4FC7-8288-F4FE6C336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3D4B-1B58-4330-854E-3D58050F250B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7BF3E0-BDC1-4E51-9D58-8DA112B41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C8F4BB-C802-4166-9E55-E35911901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BDEA-5C2A-464E-A899-205832E6D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271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6875A-8B8E-466E-98AB-61E0B0070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CE5873-0F84-4996-8AA6-F1473B47B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7A474C-2EB4-4B3F-8BF9-341871D78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8126F7-A966-43F1-874E-072AAE19CA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B2A905-71BE-4AAA-9F05-B9EF2882CF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57544F-626C-48C0-B03B-C30371E70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3D4B-1B58-4330-854E-3D58050F250B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5B8589-EFD2-48E7-8D56-18F88FA14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6B0803-775D-4BC9-B654-11C734161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BDEA-5C2A-464E-A899-205832E6D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184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E4994-2AB9-4576-A2FB-79419FB6F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392042-5AA7-42B3-8784-045B4E502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3D4B-1B58-4330-854E-3D58050F250B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F81A7D-8A2B-47AE-BFAF-5E6849FF5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C43BE8-AEE7-457C-8CAE-4AF3A45C8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BDEA-5C2A-464E-A899-205832E6D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829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95F1AC-6CD7-4540-B405-A4FFFC741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3D4B-1B58-4330-854E-3D58050F250B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936A0D-A431-4607-BE2D-FA37E17C5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498E90-C161-431F-A252-F31ED1866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BDEA-5C2A-464E-A899-205832E6D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611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BCAB8-987D-423E-9267-E1341876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3E248-C5B4-4CE2-820F-DAC4FEE57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3BDA43-5055-46B3-8831-EE71B54E7D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20B48F-6E62-4119-B0E2-6312C9460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3D4B-1B58-4330-854E-3D58050F250B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3511D5-4166-431D-9D48-F0722E454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E463B0-015C-4F28-9857-3B51238FF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BDEA-5C2A-464E-A899-205832E6D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87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32C54-9EAB-465B-9FA5-A0DA38F9B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B71E96-2D29-4D51-8FB9-EE25CC5EF2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6441BE-197E-442C-8166-18E8A3B03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978AB0-C6BE-4905-BBFC-A1F0F1577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3D4B-1B58-4330-854E-3D58050F250B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931492-28F6-44D9-A59F-1FA5FB64F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C1501C-96FA-4475-BE41-0BADEF3CC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BDEA-5C2A-464E-A899-205832E6D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242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A3F4AE-428F-4E77-BC20-6CE1AD1D6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FE18D3-4C19-4FF0-9659-C2103C29E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4B4A4-E062-45EE-9915-D0304B20EB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D3D4B-1B58-4330-854E-3D58050F250B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6941ED-7F44-453E-B192-9C9F0CC105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BE039-9A81-4E0E-965B-EDA7263758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5BDEA-5C2A-464E-A899-205832E6D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145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clusiveeducationframework.info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1EEB38A9-C26F-F888-1E81-FB8BEFD20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957804" y="174220"/>
            <a:ext cx="2842425" cy="666404"/>
          </a:xfrm>
          <a:custGeom>
            <a:avLst/>
            <a:gdLst/>
            <a:ahLst/>
            <a:cxnLst/>
            <a:rect l="l" t="t" r="r" b="b"/>
            <a:pathLst>
              <a:path w="3679190" h="614680">
                <a:moveTo>
                  <a:pt x="3408057" y="0"/>
                </a:moveTo>
                <a:lnTo>
                  <a:pt x="0" y="0"/>
                </a:lnTo>
                <a:lnTo>
                  <a:pt x="0" y="614540"/>
                </a:lnTo>
                <a:lnTo>
                  <a:pt x="3408057" y="614540"/>
                </a:lnTo>
                <a:lnTo>
                  <a:pt x="3679190" y="307263"/>
                </a:lnTo>
                <a:lnTo>
                  <a:pt x="3408057" y="0"/>
                </a:lnTo>
                <a:close/>
              </a:path>
            </a:pathLst>
          </a:custGeom>
          <a:solidFill>
            <a:srgbClr val="56B4D1"/>
          </a:solidFill>
          <a:effectLst/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</a:endParaRPr>
          </a:p>
        </p:txBody>
      </p:sp>
      <p:sp>
        <p:nvSpPr>
          <p:cNvPr id="7" name="Title 5">
            <a:extLst>
              <a:ext uri="{FF2B5EF4-FFF2-40B4-BE49-F238E27FC236}">
                <a16:creationId xmlns:a16="http://schemas.microsoft.com/office/drawing/2014/main" id="{7FB6E3E9-A9B9-5C19-6E52-430CDD13F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52386" y="174220"/>
            <a:ext cx="11413268" cy="666404"/>
          </a:xfrm>
          <a:prstGeom prst="rect">
            <a:avLst/>
          </a:prstGeom>
          <a:solidFill>
            <a:srgbClr val="56B4D1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4000" spc="-40" dirty="0">
                <a:solidFill>
                  <a:schemeClr val="tx1"/>
                </a:solidFill>
                <a:latin typeface="Manrope" pitchFamily="2" charset="0"/>
              </a:rPr>
              <a:t>Assessment and Feedback: Programme Team Checklist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83C77CF-6EDD-122A-8FAF-35E0BE2F421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9564" y="-640465"/>
            <a:ext cx="9410699" cy="64046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GB" dirty="0">
                <a:latin typeface="Manrope" pitchFamily="2" charset="0"/>
              </a:rPr>
              <a:t>Assessment and Feedback: Programme Team Checklist </a:t>
            </a:r>
            <a:endParaRPr lang="en-GB" dirty="0"/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452B38CA-FB4E-D2E2-A015-E9947973077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2383" y="1030951"/>
          <a:ext cx="11671017" cy="442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8817">
                  <a:extLst>
                    <a:ext uri="{9D8B030D-6E8A-4147-A177-3AD203B41FA5}">
                      <a16:colId xmlns:a16="http://schemas.microsoft.com/office/drawing/2014/main" val="3533308900"/>
                    </a:ext>
                  </a:extLst>
                </a:gridCol>
                <a:gridCol w="554477">
                  <a:extLst>
                    <a:ext uri="{9D8B030D-6E8A-4147-A177-3AD203B41FA5}">
                      <a16:colId xmlns:a16="http://schemas.microsoft.com/office/drawing/2014/main" val="930880074"/>
                    </a:ext>
                  </a:extLst>
                </a:gridCol>
                <a:gridCol w="437744">
                  <a:extLst>
                    <a:ext uri="{9D8B030D-6E8A-4147-A177-3AD203B41FA5}">
                      <a16:colId xmlns:a16="http://schemas.microsoft.com/office/drawing/2014/main" val="2595874476"/>
                    </a:ext>
                  </a:extLst>
                </a:gridCol>
                <a:gridCol w="700392">
                  <a:extLst>
                    <a:ext uri="{9D8B030D-6E8A-4147-A177-3AD203B41FA5}">
                      <a16:colId xmlns:a16="http://schemas.microsoft.com/office/drawing/2014/main" val="510252667"/>
                    </a:ext>
                  </a:extLst>
                </a:gridCol>
                <a:gridCol w="529587">
                  <a:extLst>
                    <a:ext uri="{9D8B030D-6E8A-4147-A177-3AD203B41FA5}">
                      <a16:colId xmlns:a16="http://schemas.microsoft.com/office/drawing/2014/main" val="41707392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Manrope" pitchFamily="2" charset="0"/>
                        </a:rPr>
                        <a:t>Our programme team ensure that: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Maybe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688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Manrope" pitchFamily="2" charset="0"/>
                        </a:rPr>
                        <a:t>Our assessment is designed at programme level, giving students a manageable assessment workload and minimising clashes of hand-in 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56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Our programme uses a range of assessment formats, and enables student personalisation choice of assessment format where appropriate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42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Our students have had an opportunity to practice all final year summative assessment types earlier in the programme, and understand the relationships between assessments at different levels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1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Our assessments are clearly explained to students through module documentation, written materials and activities in class, using transparent and consistent language to make requirements clear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96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Our assessments design out the need for individual alternatives wherever possible (e.g. students given the choice of audio/visual formats so students with hearing/visual impairments do not require individual alternative assessment)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75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Our mark schemes are clearly linked to learning outcomes or competencies to ensure marking is appropriate and consistent with assessment design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293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Our mark schemes do not over-penalise mistakes in written English or referencing conventions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231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Markers' feedback comments are constructive, and actively point out ways that students can improve their work for future assignments.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223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Markers provide relevant, focussed and timely formative feedback to support student learning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320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Our programme team are sensitive to student anxieties around assessment and feedback, so create a supportive culture around assessment, provide clear guidance, and offer opportunities for students to voice concerns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02059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A81AA17-FB4C-EFE1-1A5F-0225ED1D191E}"/>
              </a:ext>
            </a:extLst>
          </p:cNvPr>
          <p:cNvSpPr txBox="1"/>
          <p:nvPr/>
        </p:nvSpPr>
        <p:spPr>
          <a:xfrm>
            <a:off x="9509065" y="6515366"/>
            <a:ext cx="256244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Manrope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www.inclusiveeducationframework.info</a:t>
            </a:r>
            <a:endParaRPr lang="en-GB" sz="1000" dirty="0">
              <a:solidFill>
                <a:schemeClr val="tx1">
                  <a:lumMod val="95000"/>
                  <a:lumOff val="5000"/>
                </a:schemeClr>
              </a:solidFill>
              <a:latin typeface="Manrope" pitchFamily="2" charset="0"/>
            </a:endParaRPr>
          </a:p>
        </p:txBody>
      </p:sp>
      <p:sp>
        <p:nvSpPr>
          <p:cNvPr id="4" name="object 7">
            <a:extLst>
              <a:ext uri="{FF2B5EF4-FFF2-40B4-BE49-F238E27FC236}">
                <a16:creationId xmlns:a16="http://schemas.microsoft.com/office/drawing/2014/main" id="{57D0E618-32E6-EB30-391F-311D26DC6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387" y="849207"/>
            <a:ext cx="11671018" cy="45719"/>
          </a:xfrm>
          <a:custGeom>
            <a:avLst/>
            <a:gdLst/>
            <a:ahLst/>
            <a:cxnLst/>
            <a:rect l="l" t="t" r="r" b="b"/>
            <a:pathLst>
              <a:path w="9777730">
                <a:moveTo>
                  <a:pt x="0" y="0"/>
                </a:moveTo>
                <a:lnTo>
                  <a:pt x="9777603" y="0"/>
                </a:lnTo>
              </a:path>
            </a:pathLst>
          </a:custGeom>
          <a:ln w="38100">
            <a:solidFill>
              <a:srgbClr val="56B4D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7">
            <a:extLst>
              <a:ext uri="{FF2B5EF4-FFF2-40B4-BE49-F238E27FC236}">
                <a16:creationId xmlns:a16="http://schemas.microsoft.com/office/drawing/2014/main" id="{8F95092F-759E-BF7F-5394-5DDC5A49B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383" y="6469647"/>
            <a:ext cx="11779126" cy="45719"/>
          </a:xfrm>
          <a:custGeom>
            <a:avLst/>
            <a:gdLst/>
            <a:ahLst/>
            <a:cxnLst/>
            <a:rect l="l" t="t" r="r" b="b"/>
            <a:pathLst>
              <a:path w="9777730">
                <a:moveTo>
                  <a:pt x="0" y="0"/>
                </a:moveTo>
                <a:lnTo>
                  <a:pt x="9777603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72925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B38CDD81D89F4CBD590394D2EBC70F" ma:contentTypeVersion="14" ma:contentTypeDescription="Create a new document." ma:contentTypeScope="" ma:versionID="da84845aac35ba9424a1c2d3c31bee64">
  <xsd:schema xmlns:xsd="http://www.w3.org/2001/XMLSchema" xmlns:xs="http://www.w3.org/2001/XMLSchema" xmlns:p="http://schemas.microsoft.com/office/2006/metadata/properties" xmlns:ns3="3d9a1bbb-7409-4f1c-a50f-2df601a4c4ac" xmlns:ns4="5e80718d-80b4-4528-83e3-6dc87699a5b3" targetNamespace="http://schemas.microsoft.com/office/2006/metadata/properties" ma:root="true" ma:fieldsID="02f19eca8438f004eae7d12913eca545" ns3:_="" ns4:_="">
    <xsd:import namespace="3d9a1bbb-7409-4f1c-a50f-2df601a4c4ac"/>
    <xsd:import namespace="5e80718d-80b4-4528-83e3-6dc87699a5b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MediaServiceOCR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9a1bbb-7409-4f1c-a50f-2df601a4c4a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80718d-80b4-4528-83e3-6dc87699a5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e80718d-80b4-4528-83e3-6dc87699a5b3" xsi:nil="true"/>
  </documentManagement>
</p:properties>
</file>

<file path=customXml/itemProps1.xml><?xml version="1.0" encoding="utf-8"?>
<ds:datastoreItem xmlns:ds="http://schemas.openxmlformats.org/officeDocument/2006/customXml" ds:itemID="{24148FF2-B048-4AB9-A3B9-54E2F2822E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9a1bbb-7409-4f1c-a50f-2df601a4c4ac"/>
    <ds:schemaRef ds:uri="5e80718d-80b4-4528-83e3-6dc87699a5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C077C39-B484-4496-8CB6-2F4AB8601E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AED9EA-EB39-4AA3-8D62-889338D8FBAC}">
  <ds:schemaRefs>
    <ds:schemaRef ds:uri="5e80718d-80b4-4528-83e3-6dc87699a5b3"/>
    <ds:schemaRef ds:uri="http://purl.org/dc/elements/1.1/"/>
    <ds:schemaRef ds:uri="http://schemas.microsoft.com/office/2006/metadata/properties"/>
    <ds:schemaRef ds:uri="3d9a1bbb-7409-4f1c-a50f-2df601a4c4a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Mangal</vt:lpstr>
      <vt:lpstr>Manrope</vt:lpstr>
      <vt:lpstr>Office Theme</vt:lpstr>
      <vt:lpstr>Assessment and Feedback: Programme Team Checklist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and Feedback: Programme Team Checklist </dc:title>
  <dc:creator>Dominique Esnault</dc:creator>
  <cp:lastModifiedBy>Dominique Esnault</cp:lastModifiedBy>
  <cp:revision>1</cp:revision>
  <dcterms:created xsi:type="dcterms:W3CDTF">2023-03-25T08:03:36Z</dcterms:created>
  <dcterms:modified xsi:type="dcterms:W3CDTF">2023-03-25T08:04:08Z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0x010100B7B38CDD81D89F4CBD590394D2EBC70F</vt:lpwstr>
  </property>
</Properties>
</file>