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00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 varScale="1">
        <p:scale>
          <a:sx n="66" d="100"/>
          <a:sy n="66" d="100"/>
        </p:scale>
        <p:origin x="78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FBD14-81F2-4F7C-A4C3-2C0E314256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E41C56-2C1E-4E5B-8AC3-7E443AC2AF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3BA44D-0A2B-4169-83AA-E349AC912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7489-DD92-4D4E-BA30-C1B19E118536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E9CED8-4CDC-43AE-BD89-82A822CBA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216E11-E271-4C33-A8A9-B4CDA9D55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AE36-2E37-4375-AC97-104577CEA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49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154FD-A5BF-43CD-A84C-8C4BE02D8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D697C4-BC72-47FC-96E2-A24ABA5A83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A9B34-1B26-4F1E-8F53-C3FBB2EE5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7489-DD92-4D4E-BA30-C1B19E118536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C22736-1807-4DE5-B80F-A9CF2B884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898A9-A0E1-497A-B2CA-5A2EDF4B2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AE36-2E37-4375-AC97-104577CEA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467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C1C7E6-DC90-4760-A74B-167B6EF09E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A719A3-4DD7-410C-9DEC-67E3047CB5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CDEC59-23C5-461C-A11B-621DFAEC9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7489-DD92-4D4E-BA30-C1B19E118536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17BF5D-6DF1-4EA7-B694-BE1D4992D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74B5F6-52B3-4F7C-A3ED-2705FA543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AE36-2E37-4375-AC97-104577CEA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348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DEFF9-C11B-475D-A402-A55D7EDF9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B8765-E805-4285-80DF-E42F2810D0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788FA5-3874-4D19-AF7E-78BDCA581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7489-DD92-4D4E-BA30-C1B19E118536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5216AF-0D8F-438D-99A0-177BFC615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7F2B5B-83B8-4BC2-BC40-8986597E2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AE36-2E37-4375-AC97-104577CEA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826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98920-F43A-4F8F-8D26-F8A9AC023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A9D46D-7543-4223-BDB7-A1F219E43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782923-1EBA-4C86-9E77-C554AB170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7489-DD92-4D4E-BA30-C1B19E118536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115D6C-E17D-4B41-ABCF-90295A9E4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3932F9-E2EF-4ECC-95CD-2CAF56340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AE36-2E37-4375-AC97-104577CEA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677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4A888-3325-4929-A8F4-E4B8911B9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AF99D-EE3B-45D4-923E-C3B5D0E053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4687DE-51D5-4998-9263-D2BC9B642E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C1525F-D1A2-407A-8092-98A75647A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7489-DD92-4D4E-BA30-C1B19E118536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B04FAA-AC4C-470A-8A6B-85FFE90CF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B405D3-CFA4-4571-AB56-F8844C0E3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AE36-2E37-4375-AC97-104577CEA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493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6D0B9-0419-48AA-A984-2F2995B6B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F7DAB9-A443-4829-83B1-3D9D8C5382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327C2F-40FC-4B98-BBE8-5D4F38507D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8AC83F-E7FB-4385-BED0-91F822AF1B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925F22-68C1-40ED-B367-2FE758F58C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A34468-B8B8-4C6D-91EF-D27F89973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7489-DD92-4D4E-BA30-C1B19E118536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495743-ADF3-40CC-B791-183AE594F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839C59-BDC9-4BDF-B1E5-A4B4FFBFC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AE36-2E37-4375-AC97-104577CEA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564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E9E06-E250-461D-906F-D5BCEDCD6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6D1629-D01A-4E9A-ADA7-E415F2C9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7489-DD92-4D4E-BA30-C1B19E118536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E7AEFE-9974-4F60-8360-3CB8A70CB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65C37-DC47-4342-8A49-C978DE0BE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AE36-2E37-4375-AC97-104577CEA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989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0740FA-DFD9-4A10-B9B4-5F2966AE8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7489-DD92-4D4E-BA30-C1B19E118536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F0ABD8-823B-4FE5-B5CD-363BFD5F5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E370E3-0C90-4380-BF28-41B740D22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AE36-2E37-4375-AC97-104577CEA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530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DD83F-ACB8-45D3-871E-F7DA89AD1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6B883-76C9-4AA4-91F8-8BE7FE916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E3ADF4-A1D7-4180-8FCB-7F4791BA0B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9504B1-9DE2-4F4D-B9E5-D665FA381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7489-DD92-4D4E-BA30-C1B19E118536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156E01-F93F-48E7-8DF6-48CC922B3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0FEF9B-7A82-494B-9D47-8F82642C1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AE36-2E37-4375-AC97-104577CEA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486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D9AF7-D530-4AEF-B437-AC2A36811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475E51-F19A-44BE-A58F-F016FC0528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01D6ED-D1A7-45F3-913D-475162A312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3F6251-4CA3-48E5-A75B-3ABC7B3E9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7489-DD92-4D4E-BA30-C1B19E118536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C39AF7-4C21-454B-BF81-0BEB11C4E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95AE60-74BC-46D4-9C27-A2A0FB85A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AE36-2E37-4375-AC97-104577CEA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07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3578E4-7879-4940-AD0B-3757F7278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8578BC-A480-41F8-9400-5587CB963C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8E2635-FCC1-4961-9751-4B8583DCA1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77489-DD92-4D4E-BA30-C1B19E118536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49476F-5065-4855-9DC0-708A0894E4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7A230A-535F-4B79-9A26-D332857EA9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AAE36-2E37-4375-AC97-104577CEAB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551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clusiveeducationframework.info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3">
            <a:extLst>
              <a:ext uri="{FF2B5EF4-FFF2-40B4-BE49-F238E27FC236}">
                <a16:creationId xmlns:a16="http://schemas.microsoft.com/office/drawing/2014/main" id="{8C85931C-2D88-BFB5-AB63-ABC060EE16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62234" y="177512"/>
            <a:ext cx="2842425" cy="666404"/>
          </a:xfrm>
          <a:custGeom>
            <a:avLst/>
            <a:gdLst/>
            <a:ahLst/>
            <a:cxnLst/>
            <a:rect l="l" t="t" r="r" b="b"/>
            <a:pathLst>
              <a:path w="3679190" h="614680">
                <a:moveTo>
                  <a:pt x="3408057" y="0"/>
                </a:moveTo>
                <a:lnTo>
                  <a:pt x="0" y="0"/>
                </a:lnTo>
                <a:lnTo>
                  <a:pt x="0" y="614540"/>
                </a:lnTo>
                <a:lnTo>
                  <a:pt x="3408057" y="614540"/>
                </a:lnTo>
                <a:lnTo>
                  <a:pt x="3679190" y="307263"/>
                </a:lnTo>
                <a:lnTo>
                  <a:pt x="3408057" y="0"/>
                </a:lnTo>
                <a:close/>
              </a:path>
            </a:pathLst>
          </a:custGeom>
          <a:solidFill>
            <a:srgbClr val="56B4D1"/>
          </a:solidFill>
          <a:ln>
            <a:noFill/>
          </a:ln>
          <a:effectLst/>
        </p:spPr>
        <p:txBody>
          <a:bodyPr wrap="square" lIns="0" tIns="0" rIns="0" bIns="0" rtlCol="0"/>
          <a:lstStyle/>
          <a:p>
            <a:endParaRPr dirty="0">
              <a:solidFill>
                <a:schemeClr val="bg1"/>
              </a:solidFill>
            </a:endParaRPr>
          </a:p>
        </p:txBody>
      </p:sp>
      <p:sp>
        <p:nvSpPr>
          <p:cNvPr id="4" name="object 7">
            <a:extLst>
              <a:ext uri="{FF2B5EF4-FFF2-40B4-BE49-F238E27FC236}">
                <a16:creationId xmlns:a16="http://schemas.microsoft.com/office/drawing/2014/main" id="{57D0E618-32E6-EB30-391F-311D26DC6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2387" y="849207"/>
            <a:ext cx="11671018" cy="45719"/>
          </a:xfrm>
          <a:custGeom>
            <a:avLst/>
            <a:gdLst/>
            <a:ahLst/>
            <a:cxnLst/>
            <a:rect l="l" t="t" r="r" b="b"/>
            <a:pathLst>
              <a:path w="9777730">
                <a:moveTo>
                  <a:pt x="0" y="0"/>
                </a:moveTo>
                <a:lnTo>
                  <a:pt x="9777603" y="0"/>
                </a:lnTo>
              </a:path>
            </a:pathLst>
          </a:custGeom>
          <a:ln w="38100">
            <a:solidFill>
              <a:srgbClr val="56B4D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E96FF7A-0EDF-773C-1949-2F0071172AC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52386" y="174220"/>
            <a:ext cx="8700212" cy="666404"/>
          </a:xfrm>
          <a:prstGeom prst="rect">
            <a:avLst/>
          </a:prstGeom>
          <a:solidFill>
            <a:srgbClr val="56B4D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4000" b="1" dirty="0">
                <a:solidFill>
                  <a:schemeClr val="tx1"/>
                </a:solidFill>
                <a:latin typeface="Manrope" pitchFamily="2" charset="0"/>
              </a:rPr>
              <a:t>Assessment and Feedback: My 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anrope" pitchFamily="2" charset="0"/>
                <a:ea typeface="+mn-ea"/>
                <a:cs typeface="+mn-cs"/>
              </a:rPr>
              <a:t>Checklist</a:t>
            </a:r>
          </a:p>
        </p:txBody>
      </p:sp>
      <p:sp>
        <p:nvSpPr>
          <p:cNvPr id="13" name="object 7">
            <a:extLst>
              <a:ext uri="{FF2B5EF4-FFF2-40B4-BE49-F238E27FC236}">
                <a16:creationId xmlns:a16="http://schemas.microsoft.com/office/drawing/2014/main" id="{8F95092F-759E-BF7F-5394-5DDC5A49B5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2383" y="6469647"/>
            <a:ext cx="11779126" cy="45719"/>
          </a:xfrm>
          <a:custGeom>
            <a:avLst/>
            <a:gdLst/>
            <a:ahLst/>
            <a:cxnLst/>
            <a:rect l="l" t="t" r="r" b="b"/>
            <a:pathLst>
              <a:path w="9777730">
                <a:moveTo>
                  <a:pt x="0" y="0"/>
                </a:moveTo>
                <a:lnTo>
                  <a:pt x="9777603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A81AA17-FB4C-EFE1-1A5F-0225ED1D191E}"/>
              </a:ext>
            </a:extLst>
          </p:cNvPr>
          <p:cNvSpPr txBox="1"/>
          <p:nvPr/>
        </p:nvSpPr>
        <p:spPr>
          <a:xfrm>
            <a:off x="9509065" y="6515366"/>
            <a:ext cx="256244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Manrope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www.inclusiveeducationframework.info</a:t>
            </a:r>
            <a:endParaRPr lang="en-GB" sz="1000" dirty="0">
              <a:solidFill>
                <a:schemeClr val="tx1">
                  <a:lumMod val="95000"/>
                  <a:lumOff val="5000"/>
                </a:schemeClr>
              </a:solidFill>
              <a:latin typeface="Manrope" pitchFamily="2" charset="0"/>
            </a:endParaRPr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452B38CA-FB4E-D2E2-A015-E9947973077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2383" y="1030951"/>
          <a:ext cx="11671017" cy="451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48817">
                  <a:extLst>
                    <a:ext uri="{9D8B030D-6E8A-4147-A177-3AD203B41FA5}">
                      <a16:colId xmlns:a16="http://schemas.microsoft.com/office/drawing/2014/main" val="3533308900"/>
                    </a:ext>
                  </a:extLst>
                </a:gridCol>
                <a:gridCol w="554477">
                  <a:extLst>
                    <a:ext uri="{9D8B030D-6E8A-4147-A177-3AD203B41FA5}">
                      <a16:colId xmlns:a16="http://schemas.microsoft.com/office/drawing/2014/main" val="930880074"/>
                    </a:ext>
                  </a:extLst>
                </a:gridCol>
                <a:gridCol w="437744">
                  <a:extLst>
                    <a:ext uri="{9D8B030D-6E8A-4147-A177-3AD203B41FA5}">
                      <a16:colId xmlns:a16="http://schemas.microsoft.com/office/drawing/2014/main" val="2595874476"/>
                    </a:ext>
                  </a:extLst>
                </a:gridCol>
                <a:gridCol w="700392">
                  <a:extLst>
                    <a:ext uri="{9D8B030D-6E8A-4147-A177-3AD203B41FA5}">
                      <a16:colId xmlns:a16="http://schemas.microsoft.com/office/drawing/2014/main" val="510252667"/>
                    </a:ext>
                  </a:extLst>
                </a:gridCol>
                <a:gridCol w="529587">
                  <a:extLst>
                    <a:ext uri="{9D8B030D-6E8A-4147-A177-3AD203B41FA5}">
                      <a16:colId xmlns:a16="http://schemas.microsoft.com/office/drawing/2014/main" val="41707392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Manrope" pitchFamily="2" charset="0"/>
                        </a:rPr>
                        <a:t>Within my personal teaching practice I ensure that: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anrope" pitchFamily="2" charset="0"/>
                          <a:cs typeface="Mangal" panose="020B0502040204020203" pitchFamily="18" charset="0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anrope" pitchFamily="2" charset="0"/>
                          <a:cs typeface="Mangal" panose="020B0502040204020203" pitchFamily="18" charset="0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anrope" pitchFamily="2" charset="0"/>
                          <a:cs typeface="Mangal" panose="020B0502040204020203" pitchFamily="18" charset="0"/>
                        </a:rPr>
                        <a:t>Maybe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anrope" pitchFamily="2" charset="0"/>
                          <a:cs typeface="Mangal" panose="020B0502040204020203" pitchFamily="18" charset="0"/>
                        </a:rPr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688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Manrope" pitchFamily="2" charset="0"/>
                        </a:rPr>
                        <a:t>I understand how my assessments relate to the programme level assessment design, and work with colleagues to minimise clashes of hand-in dates in order to achieve manageable assessment workloads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56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I use a range of assessment formats, and enable student personalisation or choice of assessment format where appropriate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42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I understand how my assessments build towards final year summative assessments throughout the programme, and explain to students the relationships between assessments at different levels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12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My assessments are clearly explained to students through module documentation, written materials and activities in class, using transparent and consistent language to make requirements clear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96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My assessments design out the need for individual alternatives wherever possible (e.g. students given the choice of audio/visual formats so students with hearing/visual impairments do not require individual alternative assessment)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8754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My mark schemes are clearly linked to learning outcomes or competencies to ensure marking is appropriate and consistent with assessment design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293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My mark schemes do not over-penalise mistakes in written English or referencing conventions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7231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My feedback comments are constructive, and actively point out ways that students can improve their work for future assignments.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7223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I provide relevant, focussed and timely formative feedback to support student learning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320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I am sensitive to student anxieties around assessment and feedback, so create a supportive culture around assessment, provide clear guidance, and offer opportunities for students to voice concerns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0205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83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B38CDD81D89F4CBD590394D2EBC70F" ma:contentTypeVersion="14" ma:contentTypeDescription="Create a new document." ma:contentTypeScope="" ma:versionID="da84845aac35ba9424a1c2d3c31bee64">
  <xsd:schema xmlns:xsd="http://www.w3.org/2001/XMLSchema" xmlns:xs="http://www.w3.org/2001/XMLSchema" xmlns:p="http://schemas.microsoft.com/office/2006/metadata/properties" xmlns:ns3="3d9a1bbb-7409-4f1c-a50f-2df601a4c4ac" xmlns:ns4="5e80718d-80b4-4528-83e3-6dc87699a5b3" targetNamespace="http://schemas.microsoft.com/office/2006/metadata/properties" ma:root="true" ma:fieldsID="02f19eca8438f004eae7d12913eca545" ns3:_="" ns4:_="">
    <xsd:import namespace="3d9a1bbb-7409-4f1c-a50f-2df601a4c4ac"/>
    <xsd:import namespace="5e80718d-80b4-4528-83e3-6dc87699a5b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LengthInSeconds" minOccurs="0"/>
                <xsd:element ref="ns4:MediaServiceOCR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9a1bbb-7409-4f1c-a50f-2df601a4c4a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80718d-80b4-4528-83e3-6dc87699a5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e80718d-80b4-4528-83e3-6dc87699a5b3" xsi:nil="true"/>
  </documentManagement>
</p:properties>
</file>

<file path=customXml/itemProps1.xml><?xml version="1.0" encoding="utf-8"?>
<ds:datastoreItem xmlns:ds="http://schemas.openxmlformats.org/officeDocument/2006/customXml" ds:itemID="{62F27CE8-1EB3-4675-B6DB-99B99C8972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9a1bbb-7409-4f1c-a50f-2df601a4c4ac"/>
    <ds:schemaRef ds:uri="5e80718d-80b4-4528-83e3-6dc87699a5b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F143BB2-FB6F-40FE-8C9A-2A515C9EC5F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F497DD-C8AF-4C9B-9ACA-5DE2072EE55C}">
  <ds:schemaRefs>
    <ds:schemaRef ds:uri="3d9a1bbb-7409-4f1c-a50f-2df601a4c4a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5e80718d-80b4-4528-83e3-6dc87699a5b3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266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Mangal</vt:lpstr>
      <vt:lpstr>Manrope</vt:lpstr>
      <vt:lpstr>Office Theme</vt:lpstr>
      <vt:lpstr>Assessment and Feedback: My Checklist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and Feedback: My Checklist</dc:title>
  <dc:creator>Dominique Esnault</dc:creator>
  <cp:lastModifiedBy>Dominique Esnault</cp:lastModifiedBy>
  <cp:revision>1</cp:revision>
  <dcterms:created xsi:type="dcterms:W3CDTF">2023-03-25T08:02:16Z</dcterms:created>
  <dcterms:modified xsi:type="dcterms:W3CDTF">2023-03-25T08:02:50Z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0x010100B7B38CDD81D89F4CBD590394D2EBC70F</vt:lpwstr>
  </property>
</Properties>
</file>