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3"/>
  </p:sldMasterIdLst>
  <p:notesMasterIdLst>
    <p:notesMasterId r:id="rId10"/>
  </p:notesMasterIdLst>
  <p:handoutMasterIdLst>
    <p:handoutMasterId r:id="rId11"/>
  </p:handoutMasterIdLst>
  <p:sldIdLst>
    <p:sldId id="2001" r:id="rId4"/>
    <p:sldId id="2004" r:id="rId5"/>
    <p:sldId id="2007" r:id="rId6"/>
    <p:sldId id="2010" r:id="rId7"/>
    <p:sldId id="2013" r:id="rId8"/>
    <p:sldId id="19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ructures and Processes" id="{33D5EC78-1D77-498A-87E2-ED57DB5E9A00}">
          <p14:sldIdLst>
            <p14:sldId id="2001"/>
          </p14:sldIdLst>
        </p14:section>
        <p14:section name="Curriculum Design and Delivery" id="{D79DD523-0B2E-42A9-990E-D221A864A203}">
          <p14:sldIdLst>
            <p14:sldId id="2004"/>
          </p14:sldIdLst>
        </p14:section>
        <p14:section name="Assessment and Feedback" id="{F89A0E29-AF6B-4672-B527-7AD5D9DD62B0}">
          <p14:sldIdLst>
            <p14:sldId id="2007"/>
          </p14:sldIdLst>
        </p14:section>
        <p14:section name="Community and Belonging" id="{8A578F78-3B64-4A41-B5AC-7BE381FCE72E}">
          <p14:sldIdLst>
            <p14:sldId id="2010"/>
          </p14:sldIdLst>
        </p14:section>
        <p14:section name="Pathways to Success" id="{AEC4FFDD-9574-4DC6-9A87-0329595BCE1B}">
          <p14:sldIdLst>
            <p14:sldId id="2013"/>
          </p14:sldIdLst>
        </p14:section>
        <p14:section name="References" id="{D468A1E5-5846-4FFF-A162-97A2CE6992C2}">
          <p14:sldIdLst>
            <p14:sldId id="19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inique Esnault" initials="DE" lastIdx="12" clrIdx="0">
    <p:extLst>
      <p:ext uri="{19B8F6BF-5375-455C-9EA6-DF929625EA0E}">
        <p15:presenceInfo xmlns:p15="http://schemas.microsoft.com/office/powerpoint/2012/main" userId="S-1-5-21-607126847-70518424-489426498-50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73962"/>
    <a:srgbClr val="2D5CAC"/>
    <a:srgbClr val="A37AC1"/>
    <a:srgbClr val="006E61"/>
    <a:srgbClr val="FFFFFF"/>
    <a:srgbClr val="0F607E"/>
    <a:srgbClr val="5777B4"/>
    <a:srgbClr val="E6E6E6"/>
    <a:srgbClr val="293A60"/>
    <a:srgbClr val="D6C5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86410" autoAdjust="0"/>
  </p:normalViewPr>
  <p:slideViewPr>
    <p:cSldViewPr snapToGrid="0">
      <p:cViewPr varScale="1">
        <p:scale>
          <a:sx n="98" d="100"/>
          <a:sy n="98" d="100"/>
        </p:scale>
        <p:origin x="1110" y="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3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FC4FB1-D386-CF8B-9673-F0EB62463D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B20911B7-2B0B-A546-C0FE-E0B367547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E0C0F1-729F-4D1E-9086-996A38792C43}" type="datetimeFigureOut">
              <a:rPr lang="en-GB" smtClean="0"/>
              <a:t>19/04/2023</a:t>
            </a:fld>
            <a:endParaRPr lang="en-GB" dirty="0"/>
          </a:p>
        </p:txBody>
      </p:sp>
      <p:sp>
        <p:nvSpPr>
          <p:cNvPr id="4" name="Footer Placeholder 3">
            <a:extLst>
              <a:ext uri="{FF2B5EF4-FFF2-40B4-BE49-F238E27FC236}">
                <a16:creationId xmlns:a16="http://schemas.microsoft.com/office/drawing/2014/main" id="{FE540104-6B39-8F84-C3B5-76843250D0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49F4715-A10D-1D49-5620-0D4C6E430A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BF9926-2CF6-40C6-A4EC-1391242673D7}" type="slidenum">
              <a:rPr lang="en-GB" smtClean="0"/>
              <a:t>‹#›</a:t>
            </a:fld>
            <a:endParaRPr lang="en-GB" dirty="0"/>
          </a:p>
        </p:txBody>
      </p:sp>
    </p:spTree>
    <p:extLst>
      <p:ext uri="{BB962C8B-B14F-4D97-AF65-F5344CB8AC3E}">
        <p14:creationId xmlns:p14="http://schemas.microsoft.com/office/powerpoint/2010/main" val="333293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3F05F-1F30-44BA-BE1E-D800E1892331}" type="datetimeFigureOut">
              <a:rPr lang="en-GB" smtClean="0"/>
              <a:t>19/04/2023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D241C-96F0-45C7-8AA9-9B7D64674038}" type="slidenum">
              <a:rPr lang="en-GB" smtClean="0"/>
              <a:t>‹#›</a:t>
            </a:fld>
            <a:endParaRPr lang="en-GB" dirty="0"/>
          </a:p>
        </p:txBody>
      </p:sp>
    </p:spTree>
    <p:extLst>
      <p:ext uri="{BB962C8B-B14F-4D97-AF65-F5344CB8AC3E}">
        <p14:creationId xmlns:p14="http://schemas.microsoft.com/office/powerpoint/2010/main" val="10350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8D241C-96F0-45C7-8AA9-9B7D64674038}" type="slidenum">
              <a:rPr lang="en-GB" smtClean="0"/>
              <a:t>6</a:t>
            </a:fld>
            <a:endParaRPr lang="en-GB" dirty="0"/>
          </a:p>
        </p:txBody>
      </p:sp>
    </p:spTree>
    <p:extLst>
      <p:ext uri="{BB962C8B-B14F-4D97-AF65-F5344CB8AC3E}">
        <p14:creationId xmlns:p14="http://schemas.microsoft.com/office/powerpoint/2010/main" val="379743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2E27-7923-90FF-BA72-5101D2F1A97C}"/>
              </a:ext>
            </a:extLst>
          </p:cNvPr>
          <p:cNvSpPr>
            <a:spLocks noGrp="1"/>
          </p:cNvSpPr>
          <p:nvPr>
            <p:ph type="ctrTitle" hasCustomPrompt="1"/>
          </p:nvPr>
        </p:nvSpPr>
        <p:spPr>
          <a:xfrm>
            <a:off x="1524000" y="1122363"/>
            <a:ext cx="9144000" cy="2382837"/>
          </a:xfrm>
        </p:spPr>
        <p:txBody>
          <a:bodyPr anchor="b">
            <a:normAutofit/>
          </a:bodyPr>
          <a:lstStyle>
            <a:lvl1pPr algn="ctr">
              <a:defRPr sz="4800" b="1"/>
            </a:lvl1pPr>
          </a:lstStyle>
          <a:p>
            <a:r>
              <a:rPr lang="en-US" dirty="0"/>
              <a:t>Slide Title</a:t>
            </a:r>
            <a:endParaRPr lang="en-GB" dirty="0"/>
          </a:p>
        </p:txBody>
      </p:sp>
      <p:sp>
        <p:nvSpPr>
          <p:cNvPr id="3" name="Subtitle 2">
            <a:extLst>
              <a:ext uri="{FF2B5EF4-FFF2-40B4-BE49-F238E27FC236}">
                <a16:creationId xmlns:a16="http://schemas.microsoft.com/office/drawing/2014/main" id="{5A7B456D-995F-6817-FC97-9C949B340FC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Text</a:t>
            </a:r>
            <a:endParaRPr lang="en-GB" dirty="0"/>
          </a:p>
        </p:txBody>
      </p:sp>
    </p:spTree>
    <p:extLst>
      <p:ext uri="{BB962C8B-B14F-4D97-AF65-F5344CB8AC3E}">
        <p14:creationId xmlns:p14="http://schemas.microsoft.com/office/powerpoint/2010/main" val="138546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ABCE-A6CE-4B7D-CCE2-2EA765222413}"/>
              </a:ext>
            </a:extLst>
          </p:cNvPr>
          <p:cNvSpPr>
            <a:spLocks noGrp="1"/>
          </p:cNvSpPr>
          <p:nvPr>
            <p:ph type="title" orient="vert" hasCustomPrompt="1"/>
          </p:nvPr>
        </p:nvSpPr>
        <p:spPr>
          <a:xfrm>
            <a:off x="8724900" y="365125"/>
            <a:ext cx="2628900" cy="5811838"/>
          </a:xfrm>
        </p:spPr>
        <p:txBody>
          <a:bodyPr vert="eaVert"/>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666ABB38-323B-2E0E-6567-CE2A4EE6FECD}"/>
              </a:ext>
            </a:extLst>
          </p:cNvPr>
          <p:cNvSpPr>
            <a:spLocks noGrp="1"/>
          </p:cNvSpPr>
          <p:nvPr>
            <p:ph type="body" orient="vert" idx="1" hasCustomPrompt="1"/>
          </p:nvPr>
        </p:nvSpPr>
        <p:spPr>
          <a:xfrm>
            <a:off x="838200" y="365125"/>
            <a:ext cx="7734300" cy="5811838"/>
          </a:xfrm>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141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0787A-B815-4FB5-8690-880B09EF2231}"/>
              </a:ext>
            </a:extLst>
          </p:cNvPr>
          <p:cNvSpPr>
            <a:spLocks noGrp="1"/>
          </p:cNvSpPr>
          <p:nvPr>
            <p:ph type="dt" sz="half" idx="10"/>
          </p:nvPr>
        </p:nvSpPr>
        <p:spPr/>
        <p:txBody>
          <a:bodyPr/>
          <a:lstStyle/>
          <a:p>
            <a:fld id="{017876C9-FCCA-44A5-A53D-2655238092C4}" type="datetimeFigureOut">
              <a:rPr lang="en-GB" smtClean="0"/>
              <a:t>19/04/2023</a:t>
            </a:fld>
            <a:endParaRPr lang="en-GB"/>
          </a:p>
        </p:txBody>
      </p:sp>
      <p:sp>
        <p:nvSpPr>
          <p:cNvPr id="3" name="Footer Placeholder 2">
            <a:extLst>
              <a:ext uri="{FF2B5EF4-FFF2-40B4-BE49-F238E27FC236}">
                <a16:creationId xmlns:a16="http://schemas.microsoft.com/office/drawing/2014/main" id="{F9464AEB-8029-4A05-99AA-8C4C016AAD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AF9DA3-2A4D-45F1-AF70-76C67428622C}"/>
              </a:ext>
            </a:extLst>
          </p:cNvPr>
          <p:cNvSpPr>
            <a:spLocks noGrp="1"/>
          </p:cNvSpPr>
          <p:nvPr>
            <p:ph type="sldNum" sz="quarter" idx="12"/>
          </p:nvPr>
        </p:nvSpPr>
        <p:spPr/>
        <p:txBody>
          <a:bodyPr/>
          <a:lstStyle/>
          <a:p>
            <a:fld id="{940E72F4-2CD9-49FC-A6A0-5FC9ADD904C0}" type="slidenum">
              <a:rPr lang="en-GB" smtClean="0"/>
              <a:t>‹#›</a:t>
            </a:fld>
            <a:endParaRPr lang="en-GB"/>
          </a:p>
        </p:txBody>
      </p:sp>
    </p:spTree>
    <p:extLst>
      <p:ext uri="{BB962C8B-B14F-4D97-AF65-F5344CB8AC3E}">
        <p14:creationId xmlns:p14="http://schemas.microsoft.com/office/powerpoint/2010/main" val="101179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rgbClr val="20346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906054"/>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larg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531CCC4-6A9E-FDEC-6057-B6B21E6AD471}"/>
              </a:ext>
            </a:extLst>
          </p:cNvPr>
          <p:cNvSpPr>
            <a:spLocks noGrp="1"/>
          </p:cNvSpPr>
          <p:nvPr>
            <p:ph type="pic" sz="quarter" idx="11"/>
          </p:nvPr>
        </p:nvSpPr>
        <p:spPr>
          <a:xfrm>
            <a:off x="361071" y="1271588"/>
            <a:ext cx="11502683" cy="5031910"/>
          </a:xfrm>
          <a:prstGeom prst="rect">
            <a:avLst/>
          </a:prstGeom>
        </p:spPr>
        <p:txBody>
          <a:bodyPr/>
          <a:lstStyle>
            <a:lvl1pPr marL="0" indent="0">
              <a:buNone/>
              <a:defRPr>
                <a:solidFill>
                  <a:schemeClr val="bg1"/>
                </a:solidFill>
                <a:latin typeface="Segoe UI" panose="020B0502040204020203" pitchFamily="34" charset="0"/>
                <a:cs typeface="Segoe UI" panose="020B0502040204020203" pitchFamily="34" charset="0"/>
              </a:defRPr>
            </a:lvl1pPr>
          </a:lstStyle>
          <a:p>
            <a:endParaRPr lang="en-GB" dirty="0"/>
          </a:p>
        </p:txBody>
      </p:sp>
      <p:pic>
        <p:nvPicPr>
          <p:cNvPr id="3" name="Picture 2" descr="University of Hull Logo">
            <a:extLst>
              <a:ext uri="{FF2B5EF4-FFF2-40B4-BE49-F238E27FC236}">
                <a16:creationId xmlns:a16="http://schemas.microsoft.com/office/drawing/2014/main" id="{0CD03EDB-247B-D90C-0FE3-3499F49F51AD}"/>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6" name="Title 1">
            <a:extLst>
              <a:ext uri="{FF2B5EF4-FFF2-40B4-BE49-F238E27FC236}">
                <a16:creationId xmlns:a16="http://schemas.microsoft.com/office/drawing/2014/main" id="{E8A8DCFE-BAF3-BE99-DB94-C12A11AF12AF}"/>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08262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03C0864-F922-5733-6F7A-D2AEB753626B}"/>
              </a:ext>
            </a:extLst>
          </p:cNvPr>
          <p:cNvSpPr>
            <a:spLocks noGrp="1"/>
          </p:cNvSpPr>
          <p:nvPr>
            <p:ph type="pic" sz="quarter" idx="10"/>
          </p:nvPr>
        </p:nvSpPr>
        <p:spPr>
          <a:xfrm>
            <a:off x="6096000" y="1281113"/>
            <a:ext cx="5740400" cy="5063416"/>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stStyle>
          <a:p>
            <a:endParaRPr lang="en-GB" dirty="0"/>
          </a:p>
        </p:txBody>
      </p:sp>
      <p:sp>
        <p:nvSpPr>
          <p:cNvPr id="8" name="Text Placeholder 7">
            <a:extLst>
              <a:ext uri="{FF2B5EF4-FFF2-40B4-BE49-F238E27FC236}">
                <a16:creationId xmlns:a16="http://schemas.microsoft.com/office/drawing/2014/main" id="{D0227319-DE8E-E980-BBF7-76649513032E}"/>
              </a:ext>
            </a:extLst>
          </p:cNvPr>
          <p:cNvSpPr>
            <a:spLocks noGrp="1"/>
          </p:cNvSpPr>
          <p:nvPr>
            <p:ph type="body" sz="quarter" idx="11" hasCustomPrompt="1"/>
          </p:nvPr>
        </p:nvSpPr>
        <p:spPr>
          <a:xfrm>
            <a:off x="355600" y="1281113"/>
            <a:ext cx="4994812" cy="5063416"/>
          </a:xfrm>
          <a:prstGeom prst="rect">
            <a:avLst/>
          </a:prstGeom>
        </p:spPr>
        <p:txBody>
          <a:bodyPr/>
          <a:lstStyle>
            <a:lvl1pPr>
              <a:defRPr sz="3200" b="1">
                <a:solidFill>
                  <a:schemeClr val="bg1"/>
                </a:solidFill>
                <a:latin typeface="Segoe UI" panose="020B0502040204020203" pitchFamily="34" charset="0"/>
                <a:cs typeface="Segoe UI" panose="020B0502040204020203" pitchFamily="34" charset="0"/>
              </a:defRPr>
            </a:lvl1pPr>
            <a:lvl2pPr>
              <a:defRPr b="1">
                <a:solidFill>
                  <a:schemeClr val="bg1"/>
                </a:solidFill>
                <a:latin typeface="Segoe UI" panose="020B0502040204020203" pitchFamily="34" charset="0"/>
                <a:cs typeface="Segoe UI" panose="020B0502040204020203" pitchFamily="34" charset="0"/>
              </a:defRPr>
            </a:lvl2pPr>
            <a:lvl3pPr>
              <a:defRPr b="1">
                <a:solidFill>
                  <a:schemeClr val="bg1"/>
                </a:solidFill>
                <a:latin typeface="Segoe UI" panose="020B0502040204020203" pitchFamily="34" charset="0"/>
                <a:cs typeface="Segoe UI" panose="020B0502040204020203" pitchFamily="34" charset="0"/>
              </a:defRPr>
            </a:lvl3pPr>
            <a:lvl4pPr>
              <a:defRPr b="1">
                <a:solidFill>
                  <a:schemeClr val="bg1"/>
                </a:solidFill>
                <a:latin typeface="Segoe UI" panose="020B0502040204020203" pitchFamily="34" charset="0"/>
                <a:cs typeface="Segoe UI" panose="020B0502040204020203" pitchFamily="34" charset="0"/>
              </a:defRPr>
            </a:lvl4pPr>
            <a:lvl5pPr>
              <a:defRPr b="1">
                <a:solidFill>
                  <a:schemeClr val="bg1"/>
                </a:solidFill>
                <a:latin typeface="Segoe UI" panose="020B0502040204020203" pitchFamily="34" charset="0"/>
                <a:cs typeface="Segoe UI" panose="020B0502040204020203" pitchFamily="34" charset="0"/>
              </a:defRPr>
            </a:lvl5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descr="University of Hull Logo">
            <a:extLst>
              <a:ext uri="{FF2B5EF4-FFF2-40B4-BE49-F238E27FC236}">
                <a16:creationId xmlns:a16="http://schemas.microsoft.com/office/drawing/2014/main" id="{A746745A-D267-942D-1696-B7FCDD732228}"/>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7" name="Title 1">
            <a:extLst>
              <a:ext uri="{FF2B5EF4-FFF2-40B4-BE49-F238E27FC236}">
                <a16:creationId xmlns:a16="http://schemas.microsoft.com/office/drawing/2014/main" id="{E40BBB8E-F6B5-8125-BB84-6EDC1ADBEB8B}"/>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572668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rgbClr val="20346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161854-D525-9826-C53E-15881C31D29E}"/>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86EF46D-98F1-12ED-42E1-8AF9FA1B71DE}"/>
              </a:ext>
            </a:extLst>
          </p:cNvPr>
          <p:cNvSpPr/>
          <p:nvPr userDrawn="1"/>
        </p:nvSpPr>
        <p:spPr>
          <a:xfrm>
            <a:off x="4976811" y="2252661"/>
            <a:ext cx="2190750" cy="21907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ACF3352-0287-0D16-7D6F-18F26B668A63}"/>
              </a:ext>
            </a:extLst>
          </p:cNvPr>
          <p:cNvSpPr/>
          <p:nvPr userDrawn="1"/>
        </p:nvSpPr>
        <p:spPr>
          <a:xfrm>
            <a:off x="4229099" y="1504949"/>
            <a:ext cx="3686175" cy="3686175"/>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BC19ED2-01A7-EA70-FD47-75879501DBDB}"/>
              </a:ext>
            </a:extLst>
          </p:cNvPr>
          <p:cNvSpPr/>
          <p:nvPr userDrawn="1"/>
        </p:nvSpPr>
        <p:spPr>
          <a:xfrm>
            <a:off x="3400423" y="676273"/>
            <a:ext cx="5343527" cy="5343527"/>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591BB63-8EE7-C85A-925D-97E753BA710C}"/>
              </a:ext>
            </a:extLst>
          </p:cNvPr>
          <p:cNvSpPr/>
          <p:nvPr userDrawn="1"/>
        </p:nvSpPr>
        <p:spPr>
          <a:xfrm>
            <a:off x="1895475" y="-771525"/>
            <a:ext cx="8401050" cy="84010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1B1C5F0-AB5A-6FDE-5B7C-E57E32D497BB}"/>
              </a:ext>
            </a:extLst>
          </p:cNvPr>
          <p:cNvSpPr/>
          <p:nvPr userDrawn="1"/>
        </p:nvSpPr>
        <p:spPr>
          <a:xfrm>
            <a:off x="519269" y="-2147731"/>
            <a:ext cx="11153462" cy="11153462"/>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8227955"/>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35AC-EEAF-23C0-8676-48280171CAD4}"/>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AF53E4F8-CF64-806D-40EC-6A2917D7A334}"/>
              </a:ext>
            </a:extLst>
          </p:cNvPr>
          <p:cNvSpPr>
            <a:spLocks noGrp="1"/>
          </p:cNvSpPr>
          <p:nvPr>
            <p:ph idx="1" hasCustomPrompt="1"/>
          </p:nvPr>
        </p:nvSpPr>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7482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357F-CB92-5ABE-5D29-1E16344656B1}"/>
              </a:ext>
            </a:extLst>
          </p:cNvPr>
          <p:cNvSpPr>
            <a:spLocks noGrp="1"/>
          </p:cNvSpPr>
          <p:nvPr>
            <p:ph type="title" hasCustomPrompt="1"/>
          </p:nvPr>
        </p:nvSpPr>
        <p:spPr>
          <a:xfrm>
            <a:off x="831850" y="1709738"/>
            <a:ext cx="10515600" cy="2852737"/>
          </a:xfrm>
        </p:spPr>
        <p:txBody>
          <a:bodyPr anchor="b"/>
          <a:lstStyle>
            <a:lvl1pPr>
              <a:defRPr sz="6000" b="1"/>
            </a:lvl1pPr>
          </a:lstStyle>
          <a:p>
            <a:r>
              <a:rPr lang="en-US" dirty="0"/>
              <a:t>Slide Title</a:t>
            </a:r>
            <a:endParaRPr lang="en-GB" dirty="0"/>
          </a:p>
        </p:txBody>
      </p:sp>
      <p:sp>
        <p:nvSpPr>
          <p:cNvPr id="3" name="Text Placeholder 2">
            <a:extLst>
              <a:ext uri="{FF2B5EF4-FFF2-40B4-BE49-F238E27FC236}">
                <a16:creationId xmlns:a16="http://schemas.microsoft.com/office/drawing/2014/main" id="{142F0350-495A-F204-68F5-6D5F17A8BEBE}"/>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Slide Text</a:t>
            </a:r>
          </a:p>
        </p:txBody>
      </p:sp>
    </p:spTree>
    <p:extLst>
      <p:ext uri="{BB962C8B-B14F-4D97-AF65-F5344CB8AC3E}">
        <p14:creationId xmlns:p14="http://schemas.microsoft.com/office/powerpoint/2010/main" val="190682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DF79-0859-9684-E760-05147B2D8E0E}"/>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645B584B-A40D-07A5-67BA-785F9DFE8FC9}"/>
              </a:ext>
            </a:extLst>
          </p:cNvPr>
          <p:cNvSpPr>
            <a:spLocks noGrp="1"/>
          </p:cNvSpPr>
          <p:nvPr>
            <p:ph sz="half" idx="1" hasCustomPrompt="1"/>
          </p:nvPr>
        </p:nvSpPr>
        <p:spPr>
          <a:xfrm>
            <a:off x="838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1AE8DF9-7328-364C-CA0F-E8B710FB71A6}"/>
              </a:ext>
            </a:extLst>
          </p:cNvPr>
          <p:cNvSpPr>
            <a:spLocks noGrp="1"/>
          </p:cNvSpPr>
          <p:nvPr>
            <p:ph sz="half" idx="2" hasCustomPrompt="1"/>
          </p:nvPr>
        </p:nvSpPr>
        <p:spPr>
          <a:xfrm>
            <a:off x="6172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5953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83EC-57A5-BC89-AD76-A4F6F99C440B}"/>
              </a:ext>
            </a:extLst>
          </p:cNvPr>
          <p:cNvSpPr>
            <a:spLocks noGrp="1"/>
          </p:cNvSpPr>
          <p:nvPr>
            <p:ph type="title" hasCustomPrompt="1"/>
          </p:nvPr>
        </p:nvSpPr>
        <p:spPr>
          <a:xfrm>
            <a:off x="-886375" y="433387"/>
            <a:ext cx="10515600" cy="1325563"/>
          </a:xfrm>
        </p:spPr>
        <p:txBody>
          <a:bodyPr/>
          <a:lstStyle>
            <a:lvl1pPr>
              <a:defRPr b="1"/>
            </a:lvl1pPr>
          </a:lstStyle>
          <a:p>
            <a:r>
              <a:rPr lang="en-US" dirty="0"/>
              <a:t>Slide Title</a:t>
            </a:r>
            <a:endParaRPr lang="en-GB" dirty="0"/>
          </a:p>
        </p:txBody>
      </p:sp>
      <p:sp>
        <p:nvSpPr>
          <p:cNvPr id="3" name="Text Placeholder 2">
            <a:extLst>
              <a:ext uri="{FF2B5EF4-FFF2-40B4-BE49-F238E27FC236}">
                <a16:creationId xmlns:a16="http://schemas.microsoft.com/office/drawing/2014/main" id="{71882AA4-6D1A-B5B5-8490-6A834B0BE89F}"/>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4" name="Content Placeholder 3">
            <a:extLst>
              <a:ext uri="{FF2B5EF4-FFF2-40B4-BE49-F238E27FC236}">
                <a16:creationId xmlns:a16="http://schemas.microsoft.com/office/drawing/2014/main" id="{49AB22D7-EF6A-DF63-543D-5ECEC3099F5E}"/>
              </a:ext>
            </a:extLst>
          </p:cNvPr>
          <p:cNvSpPr>
            <a:spLocks noGrp="1"/>
          </p:cNvSpPr>
          <p:nvPr>
            <p:ph sz="half" idx="2" hasCustomPrompt="1"/>
          </p:nvPr>
        </p:nvSpPr>
        <p:spPr>
          <a:xfrm>
            <a:off x="839788" y="2505075"/>
            <a:ext cx="5157787"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EAE1CE6A-C2AD-7AB2-1FCF-BAB40619752B}"/>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6" name="Content Placeholder 5">
            <a:extLst>
              <a:ext uri="{FF2B5EF4-FFF2-40B4-BE49-F238E27FC236}">
                <a16:creationId xmlns:a16="http://schemas.microsoft.com/office/drawing/2014/main" id="{2F137019-DC15-19BF-3A82-C6505EDF9BEC}"/>
              </a:ext>
            </a:extLst>
          </p:cNvPr>
          <p:cNvSpPr>
            <a:spLocks noGrp="1"/>
          </p:cNvSpPr>
          <p:nvPr>
            <p:ph sz="quarter" idx="4" hasCustomPrompt="1"/>
          </p:nvPr>
        </p:nvSpPr>
        <p:spPr>
          <a:xfrm>
            <a:off x="6172200" y="2505075"/>
            <a:ext cx="5183188"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2A2FFCBE-18BF-F188-4672-96D916150F9F}"/>
              </a:ext>
            </a:extLst>
          </p:cNvPr>
          <p:cNvSpPr>
            <a:spLocks noGrp="1"/>
          </p:cNvSpPr>
          <p:nvPr>
            <p:ph type="dt" sz="half" idx="10"/>
          </p:nvPr>
        </p:nvSpPr>
        <p:spPr>
          <a:xfrm>
            <a:off x="838200" y="6356350"/>
            <a:ext cx="2743200" cy="365125"/>
          </a:xfrm>
          <a:prstGeom prst="rect">
            <a:avLst/>
          </a:prstGeom>
        </p:spPr>
        <p:txBody>
          <a:bodyPr/>
          <a:lstStyle/>
          <a:p>
            <a:fld id="{36263EDF-1936-4AFC-A00C-3A1A33657C7E}" type="datetimeFigureOut">
              <a:rPr lang="en-GB" smtClean="0"/>
              <a:t>19/04/2023</a:t>
            </a:fld>
            <a:endParaRPr lang="en-GB" dirty="0"/>
          </a:p>
        </p:txBody>
      </p:sp>
      <p:sp>
        <p:nvSpPr>
          <p:cNvPr id="8" name="Footer Placeholder 7">
            <a:extLst>
              <a:ext uri="{FF2B5EF4-FFF2-40B4-BE49-F238E27FC236}">
                <a16:creationId xmlns:a16="http://schemas.microsoft.com/office/drawing/2014/main" id="{AE79138F-2B96-8446-1906-20DCEC923D6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386120AA-45C3-0D5C-6E0E-72F2DEF2D399}"/>
              </a:ext>
            </a:extLst>
          </p:cNvPr>
          <p:cNvSpPr>
            <a:spLocks noGrp="1"/>
          </p:cNvSpPr>
          <p:nvPr>
            <p:ph type="sldNum" sz="quarter" idx="12"/>
          </p:nvPr>
        </p:nvSpPr>
        <p:spPr>
          <a:xfrm>
            <a:off x="8610600" y="6356350"/>
            <a:ext cx="2743200" cy="365125"/>
          </a:xfrm>
          <a:prstGeom prst="rect">
            <a:avLst/>
          </a:prstGeom>
        </p:spPr>
        <p:txBody>
          <a:bodyPr/>
          <a:lstStyle/>
          <a:p>
            <a:fld id="{03EC8C6E-B360-4D22-AE68-63DDC98C4274}" type="slidenum">
              <a:rPr lang="en-GB" smtClean="0"/>
              <a:t>‹#›</a:t>
            </a:fld>
            <a:endParaRPr lang="en-GB" dirty="0"/>
          </a:p>
        </p:txBody>
      </p:sp>
    </p:spTree>
    <p:extLst>
      <p:ext uri="{BB962C8B-B14F-4D97-AF65-F5344CB8AC3E}">
        <p14:creationId xmlns:p14="http://schemas.microsoft.com/office/powerpoint/2010/main" val="34253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40B7-6692-A9D0-EFF5-B2E69003961C}"/>
              </a:ext>
            </a:extLst>
          </p:cNvPr>
          <p:cNvSpPr>
            <a:spLocks noGrp="1"/>
          </p:cNvSpPr>
          <p:nvPr>
            <p:ph type="title" hasCustomPrompt="1"/>
          </p:nvPr>
        </p:nvSpPr>
        <p:spPr/>
        <p:txBody>
          <a:bodyPr/>
          <a:lstStyle>
            <a:lvl1pPr>
              <a:defRPr b="1"/>
            </a:lvl1pPr>
          </a:lstStyle>
          <a:p>
            <a:r>
              <a:rPr lang="en-US" dirty="0"/>
              <a:t>Slide title</a:t>
            </a:r>
            <a:endParaRPr lang="en-GB" dirty="0"/>
          </a:p>
        </p:txBody>
      </p:sp>
    </p:spTree>
    <p:extLst>
      <p:ext uri="{BB962C8B-B14F-4D97-AF65-F5344CB8AC3E}">
        <p14:creationId xmlns:p14="http://schemas.microsoft.com/office/powerpoint/2010/main" val="81566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683B6-D91C-05A6-B9CB-AE01D13034AD}"/>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Content Placeholder 2">
            <a:extLst>
              <a:ext uri="{FF2B5EF4-FFF2-40B4-BE49-F238E27FC236}">
                <a16:creationId xmlns:a16="http://schemas.microsoft.com/office/drawing/2014/main" id="{7A5EBFE3-D5BF-029F-44AD-E552F0FF5412}"/>
              </a:ext>
            </a:extLst>
          </p:cNvPr>
          <p:cNvSpPr>
            <a:spLocks noGrp="1"/>
          </p:cNvSpPr>
          <p:nvPr>
            <p:ph idx="1" hasCustomPrompt="1"/>
          </p:nvPr>
        </p:nvSpPr>
        <p:spPr>
          <a:xfrm>
            <a:off x="5183188" y="987425"/>
            <a:ext cx="6172200" cy="4873625"/>
          </a:xfrm>
        </p:spPr>
        <p:txBody>
          <a:bodyPr/>
          <a:lstStyle>
            <a:lvl1pPr>
              <a:defRPr sz="3200" b="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ECF8FF66-A007-5A4A-3857-CB76EFC7D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4905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E858-9355-BE5D-1D0D-F89D4879AEC9}"/>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Picture Placeholder 2">
            <a:extLst>
              <a:ext uri="{FF2B5EF4-FFF2-40B4-BE49-F238E27FC236}">
                <a16:creationId xmlns:a16="http://schemas.microsoft.com/office/drawing/2014/main" id="{4AAADC08-6C48-A0BE-922E-2985DAC3B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8E7C505-EA62-E6E4-0FA5-4D35A24BB623}"/>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Slide Text</a:t>
            </a:r>
          </a:p>
        </p:txBody>
      </p:sp>
    </p:spTree>
    <p:extLst>
      <p:ext uri="{BB962C8B-B14F-4D97-AF65-F5344CB8AC3E}">
        <p14:creationId xmlns:p14="http://schemas.microsoft.com/office/powerpoint/2010/main" val="344027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8196-99E5-1CC6-972E-094243743121}"/>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E08F70E5-7040-32A2-0B56-AC97FCB29471}"/>
              </a:ext>
            </a:extLst>
          </p:cNvPr>
          <p:cNvSpPr>
            <a:spLocks noGrp="1"/>
          </p:cNvSpPr>
          <p:nvPr>
            <p:ph type="body" orient="vert" idx="1" hasCustomPrompt="1"/>
          </p:nvPr>
        </p:nvSpPr>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9369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DB2A3-37DF-15A3-D478-EDE629B91F95}"/>
              </a:ext>
            </a:extLst>
          </p:cNvPr>
          <p:cNvSpPr>
            <a:spLocks noGrp="1"/>
          </p:cNvSpPr>
          <p:nvPr>
            <p:ph type="title"/>
          </p:nvPr>
        </p:nvSpPr>
        <p:spPr>
          <a:xfrm>
            <a:off x="309564" y="365126"/>
            <a:ext cx="9410699" cy="640465"/>
          </a:xfrm>
          <a:prstGeom prst="rect">
            <a:avLst/>
          </a:prstGeom>
        </p:spPr>
        <p:txBody>
          <a:bodyPr vert="horz" lIns="91440" tIns="45720" rIns="91440" bIns="45720" rtlCol="0" anchor="ctr">
            <a:normAutofit/>
          </a:bodyPr>
          <a:lstStyle/>
          <a:p>
            <a:r>
              <a:rPr lang="en-US" dirty="0"/>
              <a:t>Slide Title</a:t>
            </a:r>
            <a:endParaRPr lang="en-GB" dirty="0"/>
          </a:p>
        </p:txBody>
      </p:sp>
      <p:sp>
        <p:nvSpPr>
          <p:cNvPr id="3" name="Text Placeholder 2">
            <a:extLst>
              <a:ext uri="{FF2B5EF4-FFF2-40B4-BE49-F238E27FC236}">
                <a16:creationId xmlns:a16="http://schemas.microsoft.com/office/drawing/2014/main" id="{749B0FC9-1716-49D3-31EF-1295022BD508}"/>
              </a:ext>
            </a:extLst>
          </p:cNvPr>
          <p:cNvSpPr>
            <a:spLocks noGrp="1"/>
          </p:cNvSpPr>
          <p:nvPr>
            <p:ph type="body" idx="1"/>
          </p:nvPr>
        </p:nvSpPr>
        <p:spPr>
          <a:xfrm>
            <a:off x="309564" y="1314450"/>
            <a:ext cx="11534774" cy="5005387"/>
          </a:xfrm>
          <a:prstGeom prst="rect">
            <a:avLst/>
          </a:prstGeom>
        </p:spPr>
        <p:txBody>
          <a:bodyPr vert="horz" lIns="91440" tIns="45720" rIns="91440" bIns="45720" rtlCol="0">
            <a:normAutofit/>
          </a:body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44555872"/>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9" r:id="rId7"/>
    <p:sldLayoutId id="2147483890" r:id="rId8"/>
    <p:sldLayoutId id="2147483891" r:id="rId9"/>
    <p:sldLayoutId id="2147483892" r:id="rId10"/>
    <p:sldLayoutId id="2147483897" r:id="rId11"/>
    <p:sldLayoutId id="2147483863" r:id="rId12"/>
    <p:sldLayoutId id="2147483879" r:id="rId13"/>
    <p:sldLayoutId id="2147483864" r:id="rId14"/>
    <p:sldLayoutId id="2147483894" r:id="rId15"/>
  </p:sldLayoutIdLst>
  <p:txStyles>
    <p:titleStyle>
      <a:lvl1pPr algn="l" defTabSz="914400" rtl="0" eaLnBrk="1" latinLnBrk="0" hangingPunct="1">
        <a:lnSpc>
          <a:spcPct val="90000"/>
        </a:lnSpc>
        <a:spcBef>
          <a:spcPct val="0"/>
        </a:spcBef>
        <a:buNone/>
        <a:defRPr sz="44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inclusiveeducationframework.info/"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049211228"/>
              </p:ext>
            </p:extLst>
          </p:nvPr>
        </p:nvGraphicFramePr>
        <p:xfrm>
          <a:off x="152386" y="1050983"/>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Academics, Professional services teams and students are supported and encouraged to work in partnership to achieve inclusivity.</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Routine quality assurance processes report on inclusivity issues and metrics, and systemic issues identified are addressed as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use consistent terminology and ways of working,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can easily access and understand information on demographics of students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Policies in place relating to inclusive practice are clearly communicated to staff, who are supported to implement these in practice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Targets are established that relate to inclusivity (e.g. awarding gaps, retention), which are clearly communicated to staff who are supported to implement these in practice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Data are provided to staff relating to university targets around inclusivity (e.g. awarding gaps, retention). Staff are supported to interpret the data and take data-informed actions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Information about reasonable adjustments for students is provided to staff in a timely and transparent manner, and staff are supported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All student-facing materials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All teaching spaces and facilities are accessible to those with physical disabilities (e.g. step-free access, hearing loops installed, microphones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02DDDDCD-87F6-4716-7F32-EC33F7215E93}"/>
              </a:ext>
              <a:ext uri="{C183D7F6-B498-43B3-948B-1728B52AA6E4}">
                <adec:decorative xmlns:adec="http://schemas.microsoft.com/office/drawing/2017/decorative" val="1"/>
              </a:ext>
            </a:extLst>
          </p:cNvPr>
          <p:cNvSpPr/>
          <p:nvPr/>
        </p:nvSpPr>
        <p:spPr>
          <a:xfrm>
            <a:off x="8814350"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8DD57D7A-0370-0BB3-AAB4-DC893EA30F29}"/>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B2FF6724-5EC1-C9B1-F88F-965B13670036}"/>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293A60"/>
            </a:solidFill>
          </a:ln>
        </p:spPr>
        <p:txBody>
          <a:bodyPr wrap="square" lIns="0" tIns="0" rIns="0" bIns="0" rtlCol="0"/>
          <a:lstStyle/>
          <a:p>
            <a:endParaRPr/>
          </a:p>
        </p:txBody>
      </p:sp>
      <p:sp>
        <p:nvSpPr>
          <p:cNvPr id="9" name="object 7">
            <a:extLst>
              <a:ext uri="{FF2B5EF4-FFF2-40B4-BE49-F238E27FC236}">
                <a16:creationId xmlns:a16="http://schemas.microsoft.com/office/drawing/2014/main" id="{B9A9CCC1-C350-6D26-A1B9-28FD93496BE3}"/>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F0C44A9D-6171-DAAC-D5A3-0D88E6A8839A}"/>
              </a:ext>
            </a:extLst>
          </p:cNvPr>
          <p:cNvSpPr txBox="1">
            <a:spLocks noGrp="1"/>
          </p:cNvSpPr>
          <p:nvPr>
            <p:ph type="title" idx="4294967295"/>
          </p:nvPr>
        </p:nvSpPr>
        <p:spPr>
          <a:xfrm>
            <a:off x="152385" y="189601"/>
            <a:ext cx="10220340"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Senior Leader Checklist</a:t>
            </a:r>
          </a:p>
        </p:txBody>
      </p:sp>
    </p:spTree>
    <p:extLst>
      <p:ext uri="{BB962C8B-B14F-4D97-AF65-F5344CB8AC3E}">
        <p14:creationId xmlns:p14="http://schemas.microsoft.com/office/powerpoint/2010/main" val="417725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792325749"/>
              </p:ext>
            </p:extLst>
          </p:nvPr>
        </p:nvGraphicFramePr>
        <p:xfrm>
          <a:off x="152383" y="1030951"/>
          <a:ext cx="11671017" cy="468376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planning and design processes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actively consider the content that students are likely to have covered before university (e.g. A level, GCSE, BTEC syllabus) and staff are supported to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include opportunities for students to test relevant pre-existing knowledge before introducing new content and staff are supported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ensure content has been reviewed to go beyond white European perspectives i.e. has been decolonised, and staff are supported to implement this in their areas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enable staff to highlight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enables students to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work in partnership with students to review teaching materials, and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make teaching resources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adopt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9" name="TextBox 8">
            <a:extLst>
              <a:ext uri="{FF2B5EF4-FFF2-40B4-BE49-F238E27FC236}">
                <a16:creationId xmlns:a16="http://schemas.microsoft.com/office/drawing/2014/main" id="{6F17090F-E272-6AC7-2DFE-B4ACCD420DC1}"/>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6E194BC6-41F1-A8B8-9237-02E6D36AF439}"/>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
        <p:nvSpPr>
          <p:cNvPr id="11" name="object 3">
            <a:extLst>
              <a:ext uri="{FF2B5EF4-FFF2-40B4-BE49-F238E27FC236}">
                <a16:creationId xmlns:a16="http://schemas.microsoft.com/office/drawing/2014/main" id="{06B9E99F-011F-FCA0-F1E3-49704890AE80}"/>
              </a:ext>
              <a:ext uri="{C183D7F6-B498-43B3-948B-1728B52AA6E4}">
                <adec:decorative xmlns:adec="http://schemas.microsoft.com/office/drawing/2017/decorative" val="1"/>
              </a:ext>
            </a:extLst>
          </p:cNvPr>
          <p:cNvSpPr/>
          <p:nvPr/>
        </p:nvSpPr>
        <p:spPr>
          <a:xfrm>
            <a:off x="7968559"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12" name="object 7">
            <a:extLst>
              <a:ext uri="{FF2B5EF4-FFF2-40B4-BE49-F238E27FC236}">
                <a16:creationId xmlns:a16="http://schemas.microsoft.com/office/drawing/2014/main" id="{C2BDA8C1-D69C-CA97-CC27-C059555DC85E}"/>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4" name="Title 5">
            <a:extLst>
              <a:ext uri="{FF2B5EF4-FFF2-40B4-BE49-F238E27FC236}">
                <a16:creationId xmlns:a16="http://schemas.microsoft.com/office/drawing/2014/main" id="{F6BCE704-14C3-F302-316C-7BF188AA3F10}"/>
              </a:ext>
            </a:extLst>
          </p:cNvPr>
          <p:cNvSpPr txBox="1">
            <a:spLocks noGrp="1"/>
          </p:cNvSpPr>
          <p:nvPr>
            <p:ph type="title" idx="4294967295"/>
          </p:nvPr>
        </p:nvSpPr>
        <p:spPr>
          <a:xfrm>
            <a:off x="152386" y="174220"/>
            <a:ext cx="94202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Curriculum Design and Delivery: Senior Leader</a:t>
            </a:r>
          </a:p>
        </p:txBody>
      </p:sp>
    </p:spTree>
    <p:extLst>
      <p:ext uri="{BB962C8B-B14F-4D97-AF65-F5344CB8AC3E}">
        <p14:creationId xmlns:p14="http://schemas.microsoft.com/office/powerpoint/2010/main" val="370268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05127853"/>
              </p:ext>
            </p:extLst>
          </p:nvPr>
        </p:nvGraphicFramePr>
        <p:xfrm>
          <a:off x="152383" y="1030951"/>
          <a:ext cx="11671017" cy="49530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design ensures assessments are designed at the programme level, giving students and staff a manageable assessment workload.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use a range of assessment formats, enabling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give students opportunities to practice all final year summative assessment types earlier in the programme, and the relationships between assessments at different levels are clearly understood by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Assessments are clearly explained to students through module documentation, written materials and activities in class, using transparent and consistent language to make requirements clear. </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assessments that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which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that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ensure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aware of student anxieties around assessment and feedback, and encouraged to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E0A15592-521E-F158-6BB9-A8D15FFBC0A1}"/>
              </a:ext>
              <a:ext uri="{C183D7F6-B498-43B3-948B-1728B52AA6E4}">
                <adec:decorative xmlns:adec="http://schemas.microsoft.com/office/drawing/2017/decorative" val="1"/>
              </a:ext>
            </a:extLst>
          </p:cNvPr>
          <p:cNvSpPr/>
          <p:nvPr/>
        </p:nvSpPr>
        <p:spPr>
          <a:xfrm>
            <a:off x="7679134"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0DC31FAD-617E-185A-D6B8-C6B71922D932}"/>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E029B43B-9A7F-3376-6321-16B557692A33}"/>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9" name="object 7">
            <a:extLst>
              <a:ext uri="{FF2B5EF4-FFF2-40B4-BE49-F238E27FC236}">
                <a16:creationId xmlns:a16="http://schemas.microsoft.com/office/drawing/2014/main" id="{9A95BBC2-CEAF-DFC7-8B1D-30B45415322A}"/>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object 7">
            <a:extLst>
              <a:ext uri="{FF2B5EF4-FFF2-40B4-BE49-F238E27FC236}">
                <a16:creationId xmlns:a16="http://schemas.microsoft.com/office/drawing/2014/main" id="{8318AC9A-3648-F1E3-9FCC-2D20E090A66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7F7594F6-0C74-F0A1-B6E5-4CC44B94FAF0}"/>
              </a:ext>
            </a:extLst>
          </p:cNvPr>
          <p:cNvSpPr txBox="1">
            <a:spLocks noGrp="1"/>
          </p:cNvSpPr>
          <p:nvPr>
            <p:ph type="title" idx="4294967295"/>
          </p:nvPr>
        </p:nvSpPr>
        <p:spPr>
          <a:xfrm>
            <a:off x="152386" y="174220"/>
            <a:ext cx="9096389"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Senior Leader Checklist</a:t>
            </a:r>
          </a:p>
        </p:txBody>
      </p:sp>
    </p:spTree>
    <p:extLst>
      <p:ext uri="{BB962C8B-B14F-4D97-AF65-F5344CB8AC3E}">
        <p14:creationId xmlns:p14="http://schemas.microsoft.com/office/powerpoint/2010/main" val="1405767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1A86701-9AD1-39F6-F4CA-2CA693F1233E}"/>
              </a:ext>
              <a:ext uri="{C183D7F6-B498-43B3-948B-1728B52AA6E4}">
                <adec:decorative xmlns:adec="http://schemas.microsoft.com/office/drawing/2017/decorative" val="1"/>
              </a:ext>
            </a:extLst>
          </p:cNvPr>
          <p:cNvSpPr/>
          <p:nvPr/>
        </p:nvSpPr>
        <p:spPr>
          <a:xfrm>
            <a:off x="7679134"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240579059"/>
              </p:ext>
            </p:extLst>
          </p:nvPr>
        </p:nvGraphicFramePr>
        <p:xfrm>
          <a:off x="152383" y="1030951"/>
          <a:ext cx="11671017" cy="47701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Staff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Appropriate support services for students are provided, and staff can effectively signpost students to these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ensures everyone feels welcome, included and supported from induction onwards, including within academic programmes and the wider institutional community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Institutional hiring and admissions processes actively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provide opportunities for students to interact socially within structured activities, and student-led communities are supported and encouraged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establishes clear ground rules around inclusion and respect for all, developed in partnership between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members of the institutional community who acts upon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in ensuring that students can confidently raise concerns around inclusivity, including potential bias or discrimination. Staff are supported to feel confident about intervening in these areas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7">
            <a:extLst>
              <a:ext uri="{FF2B5EF4-FFF2-40B4-BE49-F238E27FC236}">
                <a16:creationId xmlns:a16="http://schemas.microsoft.com/office/drawing/2014/main" id="{691DC8B1-95AC-96AA-0A67-8C32BC29274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
        <p:nvSpPr>
          <p:cNvPr id="7" name="TextBox 6">
            <a:extLst>
              <a:ext uri="{FF2B5EF4-FFF2-40B4-BE49-F238E27FC236}">
                <a16:creationId xmlns:a16="http://schemas.microsoft.com/office/drawing/2014/main" id="{3DB49411-1A3D-6E42-0674-46CD025739A7}"/>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B558C20A-95B3-0A81-731A-EDB06663F7FD}"/>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9" name="Title 5">
            <a:extLst>
              <a:ext uri="{FF2B5EF4-FFF2-40B4-BE49-F238E27FC236}">
                <a16:creationId xmlns:a16="http://schemas.microsoft.com/office/drawing/2014/main" id="{0163D3FD-CB99-443D-76F5-0DA099A8A6F6}"/>
              </a:ext>
            </a:extLst>
          </p:cNvPr>
          <p:cNvSpPr txBox="1">
            <a:spLocks noGrp="1"/>
          </p:cNvSpPr>
          <p:nvPr>
            <p:ph type="title" idx="4294967295"/>
          </p:nvPr>
        </p:nvSpPr>
        <p:spPr>
          <a:xfrm>
            <a:off x="152386" y="174220"/>
            <a:ext cx="9115439"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Senior Leader Checklist</a:t>
            </a:r>
          </a:p>
        </p:txBody>
      </p:sp>
    </p:spTree>
    <p:extLst>
      <p:ext uri="{BB962C8B-B14F-4D97-AF65-F5344CB8AC3E}">
        <p14:creationId xmlns:p14="http://schemas.microsoft.com/office/powerpoint/2010/main" val="353968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021232455"/>
              </p:ext>
            </p:extLst>
          </p:nvPr>
        </p:nvGraphicFramePr>
        <p:xfrm>
          <a:off x="152383" y="1030951"/>
          <a:ext cx="11671017" cy="48564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Students are provided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'At risk' students are systematically identify and supported (e.g. those with low engagement), and the institution provides resources for effective intervention by academic and professional services teams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Individual student academic progress is regularly reviewed (e.g. after exam boards) and the institution provides resources and support for staff to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structured tools and resources designed to encourage student self-management, self-belief, and aspiration, and supports staff to embed these within programmes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relevant support and personal development services (e.g. academic skills support, dyslexia support, bereavement support), and supports staff in signposting students to them</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careers guidance and related schemes (e.g. entrepreneurship scheme, Employability award), and supports staff in relating these to the personal ambitions of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develops student facing materials that demonstrate inclusivity and success (e.g. diverse and successful alumni/career role models), and supports staff to embed these within their programmes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embed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 placements and external opportunities are designed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supported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2964F356-AC3B-953A-AF25-4A1E2D676DDB}"/>
              </a:ext>
              <a:ext uri="{C183D7F6-B498-43B3-948B-1728B52AA6E4}">
                <adec:decorative xmlns:adec="http://schemas.microsoft.com/office/drawing/2017/decorative" val="1"/>
              </a:ext>
            </a:extLst>
          </p:cNvPr>
          <p:cNvSpPr/>
          <p:nvPr/>
        </p:nvSpPr>
        <p:spPr>
          <a:xfrm>
            <a:off x="7980310"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7" name="object 7">
            <a:extLst>
              <a:ext uri="{FF2B5EF4-FFF2-40B4-BE49-F238E27FC236}">
                <a16:creationId xmlns:a16="http://schemas.microsoft.com/office/drawing/2014/main" id="{E17F1707-32BE-00C5-9116-F4565A644A0A}"/>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8" name="TextBox 7">
            <a:extLst>
              <a:ext uri="{FF2B5EF4-FFF2-40B4-BE49-F238E27FC236}">
                <a16:creationId xmlns:a16="http://schemas.microsoft.com/office/drawing/2014/main" id="{F765069C-EA63-123B-7037-CB5C0A651213}"/>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B5ACE570-6BC1-F80F-8C40-727D39B33F5C}"/>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7550BFC3-9C77-18AA-E8B7-1322C656C074}"/>
              </a:ext>
            </a:extLst>
          </p:cNvPr>
          <p:cNvSpPr txBox="1">
            <a:spLocks noGrp="1"/>
          </p:cNvSpPr>
          <p:nvPr>
            <p:ph type="title" idx="4294967295"/>
          </p:nvPr>
        </p:nvSpPr>
        <p:spPr>
          <a:xfrm>
            <a:off x="152386" y="174220"/>
            <a:ext cx="9391664"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Senior Leader Checklist</a:t>
            </a:r>
          </a:p>
        </p:txBody>
      </p:sp>
    </p:spTree>
    <p:extLst>
      <p:ext uri="{BB962C8B-B14F-4D97-AF65-F5344CB8AC3E}">
        <p14:creationId xmlns:p14="http://schemas.microsoft.com/office/powerpoint/2010/main" val="341001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
            <a:extLst>
              <a:ext uri="{FF2B5EF4-FFF2-40B4-BE49-F238E27FC236}">
                <a16:creationId xmlns:a16="http://schemas.microsoft.com/office/drawing/2014/main" id="{E0ADFA52-0D07-751E-AD08-C37A24C48C9B}"/>
              </a:ext>
              <a:ext uri="{C183D7F6-B498-43B3-948B-1728B52AA6E4}">
                <adec:decorative xmlns:adec="http://schemas.microsoft.com/office/drawing/2017/decorative" val="1"/>
              </a:ext>
            </a:extLst>
          </p:cNvPr>
          <p:cNvSpPr/>
          <p:nvPr/>
        </p:nvSpPr>
        <p:spPr>
          <a:xfrm>
            <a:off x="1069887" y="189689"/>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chemeClr val="tx1"/>
          </a:solidFill>
          <a:ln>
            <a:noFill/>
          </a:ln>
          <a:effectLst/>
        </p:spPr>
        <p:txBody>
          <a:bodyPr wrap="square" lIns="0" tIns="0" rIns="0" bIns="0" rtlCol="0"/>
          <a:lstStyle/>
          <a:p>
            <a:endParaRPr dirty="0">
              <a:solidFill>
                <a:schemeClr val="bg1"/>
              </a:solidFill>
            </a:endParaRPr>
          </a:p>
        </p:txBody>
      </p:sp>
      <p:sp>
        <p:nvSpPr>
          <p:cNvPr id="3" name="TextBox 2">
            <a:extLst>
              <a:ext uri="{FF2B5EF4-FFF2-40B4-BE49-F238E27FC236}">
                <a16:creationId xmlns:a16="http://schemas.microsoft.com/office/drawing/2014/main" id="{5B050EBD-123A-78D4-6387-CC9C67A73AEF}"/>
              </a:ext>
            </a:extLst>
          </p:cNvPr>
          <p:cNvSpPr txBox="1"/>
          <p:nvPr/>
        </p:nvSpPr>
        <p:spPr>
          <a:xfrm>
            <a:off x="152386" y="1068979"/>
            <a:ext cx="11671018" cy="4939814"/>
          </a:xfrm>
          <a:prstGeom prst="rect">
            <a:avLst/>
          </a:prstGeom>
          <a:noFill/>
        </p:spPr>
        <p:txBody>
          <a:bodyPr wrap="square" rtlCol="0">
            <a:spAutoFit/>
          </a:bodyPr>
          <a:lstStyle/>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Bliuc, A.-M., R. A. Ellis, P. Goodyear, and D. M. Hendres. 2011. “</a:t>
            </a:r>
            <a:r>
              <a:rPr lang="en-GB" sz="1000" u="none" strike="noStrike" dirty="0">
                <a:solidFill>
                  <a:schemeClr val="tx1">
                    <a:lumMod val="95000"/>
                    <a:lumOff val="5000"/>
                  </a:schemeClr>
                </a:solidFill>
                <a:effectLst/>
                <a:latin typeface="Manrope" pitchFamily="2" charset="0"/>
              </a:rPr>
              <a:t>The Role of Social Identification as University student in Learning: Relationships between Students’ Social Identity, Approaches to Learning, and Academic Achievement</a:t>
            </a:r>
            <a:r>
              <a:rPr lang="en-GB" sz="1000" i="0" u="none" strike="noStrike" dirty="0">
                <a:solidFill>
                  <a:schemeClr val="tx1">
                    <a:lumMod val="95000"/>
                    <a:lumOff val="5000"/>
                  </a:schemeClr>
                </a:solidFill>
                <a:effectLst/>
                <a:latin typeface="Manrope" pitchFamily="2" charset="0"/>
              </a:rPr>
              <a:t>.” Educational Psychology: an International Journal of Experimental Education Psychology 31 (5): 559–574.  </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Cachia, M., Lynam, S, and Stock, R. (2018). </a:t>
            </a:r>
            <a:r>
              <a:rPr lang="en-GB" sz="1000" dirty="0">
                <a:solidFill>
                  <a:schemeClr val="tx1">
                    <a:lumMod val="95000"/>
                    <a:lumOff val="5000"/>
                  </a:schemeClr>
                </a:solidFill>
                <a:latin typeface="Manrope" pitchFamily="2" charset="0"/>
              </a:rPr>
              <a:t>“</a:t>
            </a:r>
            <a:r>
              <a:rPr lang="en-GB" sz="1000" u="none" strike="noStrike" dirty="0">
                <a:solidFill>
                  <a:schemeClr val="tx1">
                    <a:lumMod val="95000"/>
                    <a:lumOff val="5000"/>
                  </a:schemeClr>
                </a:solidFill>
                <a:effectLst/>
                <a:latin typeface="Manrope" pitchFamily="2" charset="0"/>
              </a:rPr>
              <a:t>Academic success: Is it just about the grades?”, </a:t>
            </a:r>
            <a:r>
              <a:rPr lang="en-GB" sz="1000" i="0" u="none" strike="noStrike" dirty="0">
                <a:solidFill>
                  <a:schemeClr val="tx1">
                    <a:lumMod val="95000"/>
                    <a:lumOff val="5000"/>
                  </a:schemeClr>
                </a:solidFill>
                <a:effectLst/>
                <a:latin typeface="Manrope" pitchFamily="2" charset="0"/>
              </a:rPr>
              <a:t>Higher Education Pedagogies, 3:1, 434-439 </a:t>
            </a:r>
          </a:p>
          <a:p>
            <a:pPr marL="285750" indent="-285750">
              <a:spcAft>
                <a:spcPts val="600"/>
              </a:spcAft>
              <a:buFont typeface="Arial" panose="020B0604020202020204" pitchFamily="34" charset="0"/>
              <a:buChar char="•"/>
            </a:pPr>
            <a:r>
              <a:rPr lang="en-US" sz="1000" dirty="0">
                <a:solidFill>
                  <a:schemeClr val="tx1">
                    <a:lumMod val="95000"/>
                    <a:lumOff val="5000"/>
                  </a:schemeClr>
                </a:solidFill>
                <a:latin typeface="Manrope" pitchFamily="2" charset="0"/>
              </a:rPr>
              <a:t>Crenshaw, Kimberlé. “Demarginalizing the Intersection of Race and Sex: A Black Feminist Critique of Antidiscrimination Doctrine, Feminist Theory and Antiracist Policies.” University of Chicago Legal Forum 1989, no. 1 (1989): 139-167.</a:t>
            </a:r>
          </a:p>
          <a:p>
            <a:pPr marL="285750" indent="-285750">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Freeman, T. M., L. H. Anderman, and J. M. Jensen. 2007. “Sense of Belonging in College Freshmen at the Classroom and Campus Levels.” The Journal of Experimental Education 75 (3): 203–220.</a:t>
            </a:r>
          </a:p>
          <a:p>
            <a:pPr marL="285750" indent="-285750">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Hubbard, K., Gawthorpe, P., Fallin, L., &amp; Henri, D. (2020). “Addressing the hidden curriculum during transition to HE: the importance of empathy.” </a:t>
            </a:r>
            <a:r>
              <a:rPr lang="en-US" sz="1000" dirty="0">
                <a:solidFill>
                  <a:schemeClr val="tx1">
                    <a:lumMod val="95000"/>
                    <a:lumOff val="5000"/>
                  </a:schemeClr>
                </a:solidFill>
                <a:latin typeface="Manrope" pitchFamily="2" charset="0"/>
              </a:rPr>
              <a:t>In T. Hinchcliffe (Ed.), The Hidden Curriculum of Higher Education (59-76). Heslington, York: Advance HE</a:t>
            </a:r>
          </a:p>
          <a:p>
            <a:pPr marL="285750" indent="-285750">
              <a:spcAft>
                <a:spcPts val="600"/>
              </a:spcAft>
              <a:buFont typeface="Arial" panose="020B0604020202020204" pitchFamily="34" charset="0"/>
              <a:buChar char="•"/>
            </a:pPr>
            <a:r>
              <a:rPr lang="en-GB" sz="1000" dirty="0">
                <a:solidFill>
                  <a:schemeClr val="tx1">
                    <a:lumMod val="95000"/>
                    <a:lumOff val="5000"/>
                  </a:schemeClr>
                </a:solidFill>
                <a:latin typeface="Manrope" pitchFamily="2" charset="0"/>
              </a:rPr>
              <a:t>King, N. (1998) “Template analysis”, in G. Symon and C. Cassell (eds.) </a:t>
            </a:r>
            <a:r>
              <a:rPr lang="en-GB" sz="1000" i="1" dirty="0">
                <a:solidFill>
                  <a:schemeClr val="tx1">
                    <a:lumMod val="95000"/>
                    <a:lumOff val="5000"/>
                  </a:schemeClr>
                </a:solidFill>
                <a:latin typeface="Manrope" pitchFamily="2" charset="0"/>
              </a:rPr>
              <a:t>Qualitative Methods and Analysis in Organizational Research.</a:t>
            </a:r>
            <a:r>
              <a:rPr lang="en-GB" sz="1000" dirty="0">
                <a:solidFill>
                  <a:schemeClr val="tx1">
                    <a:lumMod val="95000"/>
                    <a:lumOff val="5000"/>
                  </a:schemeClr>
                </a:solidFill>
                <a:latin typeface="Manrope" pitchFamily="2" charset="0"/>
              </a:rPr>
              <a:t> London: Sage</a:t>
            </a:r>
          </a:p>
          <a:p>
            <a:pPr marL="285750" indent="-285750">
              <a:spcAft>
                <a:spcPts val="600"/>
              </a:spcAft>
              <a:buFont typeface="Arial" panose="020B0604020202020204" pitchFamily="34" charset="0"/>
              <a:buChar char="•"/>
            </a:pPr>
            <a:r>
              <a:rPr lang="en-GB" sz="1000" dirty="0">
                <a:solidFill>
                  <a:schemeClr val="tx1">
                    <a:lumMod val="95000"/>
                    <a:lumOff val="5000"/>
                  </a:schemeClr>
                </a:solidFill>
                <a:latin typeface="Manrope" pitchFamily="2" charset="0"/>
              </a:rPr>
              <a:t>King, N. (2012) ‘Doing template analysis’, in G. Symon and C. Cassell (eds.) </a:t>
            </a:r>
            <a:r>
              <a:rPr lang="en-GB" sz="1000" i="1" dirty="0">
                <a:solidFill>
                  <a:schemeClr val="tx1">
                    <a:lumMod val="95000"/>
                    <a:lumOff val="5000"/>
                  </a:schemeClr>
                </a:solidFill>
                <a:latin typeface="Manrope" pitchFamily="2" charset="0"/>
              </a:rPr>
              <a:t>Qualitative Organizational Research: Core Methods and Current Challenges.</a:t>
            </a:r>
            <a:r>
              <a:rPr lang="en-GB" sz="1000" dirty="0">
                <a:solidFill>
                  <a:schemeClr val="tx1">
                    <a:lumMod val="95000"/>
                    <a:lumOff val="5000"/>
                  </a:schemeClr>
                </a:solidFill>
                <a:latin typeface="Manrope" pitchFamily="2" charset="0"/>
              </a:rPr>
              <a:t> London: Sage</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Krause, K. -L., &amp; Armitage, L. (2014). “Australian Student Engagement, Belonging, Retention and Success: A Synthesis of the Literature”. Retrieved from https://www.heacademy.ac.uk/ node/8683</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Leese, M. (2010) </a:t>
            </a:r>
            <a:r>
              <a:rPr lang="en-GB" sz="1000" dirty="0">
                <a:solidFill>
                  <a:schemeClr val="tx1">
                    <a:lumMod val="95000"/>
                    <a:lumOff val="5000"/>
                  </a:schemeClr>
                </a:solidFill>
                <a:latin typeface="Manrope" pitchFamily="2" charset="0"/>
              </a:rPr>
              <a:t>“</a:t>
            </a:r>
            <a:r>
              <a:rPr lang="en-GB" sz="1000" i="0" u="none" strike="noStrike" dirty="0">
                <a:solidFill>
                  <a:schemeClr val="tx1">
                    <a:lumMod val="95000"/>
                    <a:lumOff val="5000"/>
                  </a:schemeClr>
                </a:solidFill>
                <a:effectLst/>
                <a:latin typeface="Manrope" pitchFamily="2" charset="0"/>
              </a:rPr>
              <a:t>Bridging the gap: supporting student transitions into higher education”, Journal of Further and Higher Education, 34(2), pp. 239–251. doi: 10.1080/03098771003695494.</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Margolis, E (2002) “The hidden curriculum in higher education”. New York and London: Routledge</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Mountford-</a:t>
            </a:r>
            <a:r>
              <a:rPr lang="en-GB" sz="1000" i="0" u="none" strike="noStrike" dirty="0" err="1">
                <a:solidFill>
                  <a:schemeClr val="tx1">
                    <a:lumMod val="95000"/>
                    <a:lumOff val="5000"/>
                  </a:schemeClr>
                </a:solidFill>
                <a:effectLst/>
                <a:latin typeface="Manrope" pitchFamily="2" charset="0"/>
              </a:rPr>
              <a:t>Zimdars</a:t>
            </a:r>
            <a:r>
              <a:rPr lang="en-GB" sz="1000" i="0" u="none" strike="noStrike" dirty="0">
                <a:solidFill>
                  <a:schemeClr val="tx1">
                    <a:lumMod val="95000"/>
                    <a:lumOff val="5000"/>
                  </a:schemeClr>
                </a:solidFill>
                <a:effectLst/>
                <a:latin typeface="Manrope" pitchFamily="2" charset="0"/>
              </a:rPr>
              <a:t> et al (2015) “Causes of differences in student outcomes”. Report to HEFCE by King’s College London, ARC Network and The University of Manchester </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Thomas, L. (2012) “What works? Facilitating an effective transition into higher education”, Widening Participation and Lifelong Learning, 14, pp. 4–24. doi: 10.5456/WPLL.14.S.4.</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Thomas, L. &amp; May, H. (2010) </a:t>
            </a:r>
            <a:r>
              <a:rPr lang="en-GB" sz="1000" dirty="0">
                <a:solidFill>
                  <a:schemeClr val="tx1">
                    <a:lumMod val="95000"/>
                    <a:lumOff val="5000"/>
                  </a:schemeClr>
                </a:solidFill>
                <a:latin typeface="Manrope" pitchFamily="2" charset="0"/>
              </a:rPr>
              <a:t>“</a:t>
            </a:r>
            <a:r>
              <a:rPr lang="en-GB" sz="1000" i="0" u="none" strike="noStrike" dirty="0">
                <a:solidFill>
                  <a:schemeClr val="tx1">
                    <a:lumMod val="95000"/>
                    <a:lumOff val="5000"/>
                  </a:schemeClr>
                </a:solidFill>
                <a:effectLst/>
                <a:latin typeface="Manrope" pitchFamily="2" charset="0"/>
              </a:rPr>
              <a:t>Inclusive Learning and Teaching in Higher Education”, York: Higher Education Academy.</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Tinto, V. (1993). “Leaving College: Rethinking the causes and cures of student attrition” (2nd ed.), Chicago: University Press</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Universities UK and National Union of Students (2019) Black, Asian and Minority Ethnic student attainment at UK universities: #closingthegap. Universities UK; National Union of Students. Available at: https://www.universitiesuk.ac.uk/policy-and-analysis/reports/Documents/2019/bame-student-attainment-uk-universities-closing-the-gap.pdf.</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Waterfield, J. and West, B. (2006) “Inclusive Assessment in Higher Education: A Resource for Change”, University of Plymouth: Plymouth.</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Winstone, N. E. and Nash, R. A. (2016) “The Developing Engagement with Feedback Toolkit (DEFT)”, York: Higher Education Academy.</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York, T.T., Gibson, C., &amp; Rankin, S. (2015). “Defining and measuring academic success”, Practical assessment, research and evaluation: Vol. 20, Article 5, 1–20</a:t>
            </a:r>
          </a:p>
        </p:txBody>
      </p:sp>
      <p:sp>
        <p:nvSpPr>
          <p:cNvPr id="2" name="TextBox 1">
            <a:extLst>
              <a:ext uri="{FF2B5EF4-FFF2-40B4-BE49-F238E27FC236}">
                <a16:creationId xmlns:a16="http://schemas.microsoft.com/office/drawing/2014/main" id="{F6771E1A-06C3-486A-8CE7-12FF6D27DCFC}"/>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3">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89CC9EB8-DD42-6114-8688-1A20B38F5319}"/>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chemeClr val="tx1"/>
            </a:solidFill>
          </a:ln>
        </p:spPr>
        <p:txBody>
          <a:bodyPr wrap="square" lIns="0" tIns="0" rIns="0" bIns="0" rtlCol="0"/>
          <a:lstStyle/>
          <a:p>
            <a:endParaRPr/>
          </a:p>
        </p:txBody>
      </p:sp>
      <p:sp>
        <p:nvSpPr>
          <p:cNvPr id="9" name="object 7">
            <a:extLst>
              <a:ext uri="{FF2B5EF4-FFF2-40B4-BE49-F238E27FC236}">
                <a16:creationId xmlns:a16="http://schemas.microsoft.com/office/drawing/2014/main" id="{8F2BC9C0-EC57-982D-DDE6-C6A9C5B60E0E}"/>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chemeClr val="tx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F780B1A3-244C-4D45-F72F-AFFAE6D394A1}"/>
              </a:ext>
            </a:extLst>
          </p:cNvPr>
          <p:cNvSpPr txBox="1">
            <a:spLocks noGrp="1"/>
          </p:cNvSpPr>
          <p:nvPr>
            <p:ph type="title" idx="4294967295"/>
          </p:nvPr>
        </p:nvSpPr>
        <p:spPr>
          <a:xfrm>
            <a:off x="152385" y="189689"/>
            <a:ext cx="2514614" cy="666404"/>
          </a:xfrm>
          <a:prstGeom prst="rect">
            <a:avLst/>
          </a:prstGeom>
          <a:solidFill>
            <a:schemeClr val="tx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References</a:t>
            </a:r>
          </a:p>
        </p:txBody>
      </p:sp>
    </p:spTree>
    <p:extLst>
      <p:ext uri="{BB962C8B-B14F-4D97-AF65-F5344CB8AC3E}">
        <p14:creationId xmlns:p14="http://schemas.microsoft.com/office/powerpoint/2010/main" val="4230664252"/>
      </p:ext>
    </p:extLst>
  </p:cSld>
  <p:clrMapOvr>
    <a:masterClrMapping/>
  </p:clrMapOvr>
</p:sld>
</file>

<file path=ppt/theme/theme1.xml><?xml version="1.0" encoding="utf-8"?>
<a:theme xmlns:a="http://schemas.openxmlformats.org/drawingml/2006/main" name="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9A0EBE738F2646A6D6E008C556F6FB" ma:contentTypeVersion="15" ma:contentTypeDescription="Create a new document." ma:contentTypeScope="" ma:versionID="678d8908ef5fc2537955c510baa29e2c">
  <xsd:schema xmlns:xsd="http://www.w3.org/2001/XMLSchema" xmlns:xs="http://www.w3.org/2001/XMLSchema" xmlns:p="http://schemas.microsoft.com/office/2006/metadata/properties" xmlns:ns2="a6e0534e-8883-49f0-a9cf-cda5323492e6" xmlns:ns3="c431061e-cc08-460b-bf08-89e04ef60de4" targetNamespace="http://schemas.microsoft.com/office/2006/metadata/properties" ma:root="true" ma:fieldsID="fa00fea82232cda5134155ae772640b0" ns2:_="" ns3:_="">
    <xsd:import namespace="a6e0534e-8883-49f0-a9cf-cda5323492e6"/>
    <xsd:import namespace="c431061e-cc08-460b-bf08-89e04ef60d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e0534e-8883-49f0-a9cf-cda532349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0f13b88-e628-427a-a7d3-46ff87ef6d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31061e-cc08-460b-bf08-89e04ef60d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3683bb2-a4f2-44da-b215-3c68a2b22c9a}" ma:internalName="TaxCatchAll" ma:showField="CatchAllData" ma:web="c431061e-cc08-460b-bf08-89e04ef60d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E6EB29-A45F-44E9-9F6C-57B63278C048}">
  <ds:schemaRefs>
    <ds:schemaRef ds:uri="http://schemas.microsoft.com/sharepoint/v3/contenttype/forms"/>
  </ds:schemaRefs>
</ds:datastoreItem>
</file>

<file path=customXml/itemProps2.xml><?xml version="1.0" encoding="utf-8"?>
<ds:datastoreItem xmlns:ds="http://schemas.openxmlformats.org/officeDocument/2006/customXml" ds:itemID="{F9C16E9B-2742-4494-B460-24BB785D44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e0534e-8883-49f0-a9cf-cda5323492e6"/>
    <ds:schemaRef ds:uri="c431061e-cc08-460b-bf08-89e04ef60d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2094</Words>
  <Application>Microsoft Office PowerPoint</Application>
  <PresentationFormat>Widescreen</PresentationFormat>
  <Paragraphs>106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Manrope</vt:lpstr>
      <vt:lpstr>Segoe UI</vt:lpstr>
      <vt:lpstr>White</vt:lpstr>
      <vt:lpstr>Structures and Processes: Senior Leader Checklist</vt:lpstr>
      <vt:lpstr>Curriculum Design and Delivery: Senior Leader</vt:lpstr>
      <vt:lpstr>Assessment and Feedback: Senior Leader Checklist</vt:lpstr>
      <vt:lpstr>Community and Belonging: Senior Leader Checklist</vt:lpstr>
      <vt:lpstr>Pathways to Success: Senior Leader Checklist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Licensing</dc:title>
  <dc:creator>Thomas D Tomlinson</dc:creator>
  <cp:lastModifiedBy>Tom Tomlinson</cp:lastModifiedBy>
  <cp:revision>173</cp:revision>
  <dcterms:created xsi:type="dcterms:W3CDTF">2022-06-09T15:12:55Z</dcterms:created>
  <dcterms:modified xsi:type="dcterms:W3CDTF">2023-04-19T20:02:18Z</dcterms:modified>
</cp:coreProperties>
</file>