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1" r:id="rId3"/>
  </p:sldMasterIdLst>
  <p:notesMasterIdLst>
    <p:notesMasterId r:id="rId10"/>
  </p:notesMasterIdLst>
  <p:handoutMasterIdLst>
    <p:handoutMasterId r:id="rId11"/>
  </p:handoutMasterIdLst>
  <p:sldIdLst>
    <p:sldId id="2001" r:id="rId4"/>
    <p:sldId id="2004" r:id="rId5"/>
    <p:sldId id="2007" r:id="rId6"/>
    <p:sldId id="2010" r:id="rId7"/>
    <p:sldId id="2013" r:id="rId8"/>
    <p:sldId id="198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ructures and Processes" id="{33D5EC78-1D77-498A-87E2-ED57DB5E9A00}">
          <p14:sldIdLst>
            <p14:sldId id="2001"/>
          </p14:sldIdLst>
        </p14:section>
        <p14:section name="Curriculum Design and Delivery" id="{D79DD523-0B2E-42A9-990E-D221A864A203}">
          <p14:sldIdLst>
            <p14:sldId id="2004"/>
          </p14:sldIdLst>
        </p14:section>
        <p14:section name="Assessment and Feedback" id="{F89A0E29-AF6B-4672-B527-7AD5D9DD62B0}">
          <p14:sldIdLst>
            <p14:sldId id="2007"/>
          </p14:sldIdLst>
        </p14:section>
        <p14:section name="Community and Belonging" id="{8A578F78-3B64-4A41-B5AC-7BE381FCE72E}">
          <p14:sldIdLst>
            <p14:sldId id="2010"/>
          </p14:sldIdLst>
        </p14:section>
        <p14:section name="Pathways to Success" id="{AEC4FFDD-9574-4DC6-9A87-0329595BCE1B}">
          <p14:sldIdLst>
            <p14:sldId id="2013"/>
          </p14:sldIdLst>
        </p14:section>
        <p14:section name="References" id="{D468A1E5-5846-4FFF-A162-97A2CE6992C2}">
          <p14:sldIdLst>
            <p14:sldId id="1989"/>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minique Esnault" initials="DE" lastIdx="12" clrIdx="0">
    <p:extLst>
      <p:ext uri="{19B8F6BF-5375-455C-9EA6-DF929625EA0E}">
        <p15:presenceInfo xmlns:p15="http://schemas.microsoft.com/office/powerpoint/2012/main" userId="S-1-5-21-607126847-70518424-489426498-502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73962"/>
    <a:srgbClr val="2D5CAC"/>
    <a:srgbClr val="A37AC1"/>
    <a:srgbClr val="006E61"/>
    <a:srgbClr val="FFFFFF"/>
    <a:srgbClr val="0F607E"/>
    <a:srgbClr val="5777B4"/>
    <a:srgbClr val="E6E6E6"/>
    <a:srgbClr val="293A60"/>
    <a:srgbClr val="D6C59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16" autoAdjust="0"/>
    <p:restoredTop sz="86410" autoAdjust="0"/>
  </p:normalViewPr>
  <p:slideViewPr>
    <p:cSldViewPr snapToGrid="0">
      <p:cViewPr varScale="1">
        <p:scale>
          <a:sx n="98" d="100"/>
          <a:sy n="98" d="100"/>
        </p:scale>
        <p:origin x="1110" y="90"/>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4" d="100"/>
          <a:sy n="84" d="100"/>
        </p:scale>
        <p:origin x="3834" y="3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8FC4FB1-D386-CF8B-9673-F0EB62463D2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a:extLst>
              <a:ext uri="{FF2B5EF4-FFF2-40B4-BE49-F238E27FC236}">
                <a16:creationId xmlns:a16="http://schemas.microsoft.com/office/drawing/2014/main" id="{B20911B7-2B0B-A546-C0FE-E0B36754779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0E0C0F1-729F-4D1E-9086-996A38792C43}" type="datetimeFigureOut">
              <a:rPr lang="en-GB" smtClean="0"/>
              <a:t>19/04/2023</a:t>
            </a:fld>
            <a:endParaRPr lang="en-GB" dirty="0"/>
          </a:p>
        </p:txBody>
      </p:sp>
      <p:sp>
        <p:nvSpPr>
          <p:cNvPr id="4" name="Footer Placeholder 3">
            <a:extLst>
              <a:ext uri="{FF2B5EF4-FFF2-40B4-BE49-F238E27FC236}">
                <a16:creationId xmlns:a16="http://schemas.microsoft.com/office/drawing/2014/main" id="{FE540104-6B39-8F84-C3B5-76843250D04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a:extLst>
              <a:ext uri="{FF2B5EF4-FFF2-40B4-BE49-F238E27FC236}">
                <a16:creationId xmlns:a16="http://schemas.microsoft.com/office/drawing/2014/main" id="{149F4715-A10D-1D49-5620-0D4C6E430A4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9BF9926-2CF6-40C6-A4EC-1391242673D7}" type="slidenum">
              <a:rPr lang="en-GB" smtClean="0"/>
              <a:t>‹#›</a:t>
            </a:fld>
            <a:endParaRPr lang="en-GB" dirty="0"/>
          </a:p>
        </p:txBody>
      </p:sp>
    </p:spTree>
    <p:extLst>
      <p:ext uri="{BB962C8B-B14F-4D97-AF65-F5344CB8AC3E}">
        <p14:creationId xmlns:p14="http://schemas.microsoft.com/office/powerpoint/2010/main" val="3332931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D3F05F-1F30-44BA-BE1E-D800E1892331}" type="datetimeFigureOut">
              <a:rPr lang="en-GB" smtClean="0"/>
              <a:t>19/04/2023</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8D241C-96F0-45C7-8AA9-9B7D64674038}" type="slidenum">
              <a:rPr lang="en-GB" smtClean="0"/>
              <a:t>‹#›</a:t>
            </a:fld>
            <a:endParaRPr lang="en-GB" dirty="0"/>
          </a:p>
        </p:txBody>
      </p:sp>
    </p:spTree>
    <p:extLst>
      <p:ext uri="{BB962C8B-B14F-4D97-AF65-F5344CB8AC3E}">
        <p14:creationId xmlns:p14="http://schemas.microsoft.com/office/powerpoint/2010/main" val="1035015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58D241C-96F0-45C7-8AA9-9B7D64674038}" type="slidenum">
              <a:rPr lang="en-GB" smtClean="0"/>
              <a:t>6</a:t>
            </a:fld>
            <a:endParaRPr lang="en-GB" dirty="0"/>
          </a:p>
        </p:txBody>
      </p:sp>
    </p:spTree>
    <p:extLst>
      <p:ext uri="{BB962C8B-B14F-4D97-AF65-F5344CB8AC3E}">
        <p14:creationId xmlns:p14="http://schemas.microsoft.com/office/powerpoint/2010/main" val="37974341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52E27-7923-90FF-BA72-5101D2F1A97C}"/>
              </a:ext>
            </a:extLst>
          </p:cNvPr>
          <p:cNvSpPr>
            <a:spLocks noGrp="1"/>
          </p:cNvSpPr>
          <p:nvPr>
            <p:ph type="ctrTitle" hasCustomPrompt="1"/>
          </p:nvPr>
        </p:nvSpPr>
        <p:spPr>
          <a:xfrm>
            <a:off x="1524000" y="1122363"/>
            <a:ext cx="9144000" cy="2382837"/>
          </a:xfrm>
        </p:spPr>
        <p:txBody>
          <a:bodyPr anchor="b">
            <a:normAutofit/>
          </a:bodyPr>
          <a:lstStyle>
            <a:lvl1pPr algn="ctr">
              <a:defRPr sz="4800" b="1"/>
            </a:lvl1pPr>
          </a:lstStyle>
          <a:p>
            <a:r>
              <a:rPr lang="en-US" dirty="0"/>
              <a:t>Slide Title</a:t>
            </a:r>
            <a:endParaRPr lang="en-GB" dirty="0"/>
          </a:p>
        </p:txBody>
      </p:sp>
      <p:sp>
        <p:nvSpPr>
          <p:cNvPr id="3" name="Subtitle 2">
            <a:extLst>
              <a:ext uri="{FF2B5EF4-FFF2-40B4-BE49-F238E27FC236}">
                <a16:creationId xmlns:a16="http://schemas.microsoft.com/office/drawing/2014/main" id="{5A7B456D-995F-6817-FC97-9C949B340FCC}"/>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Slide Text</a:t>
            </a:r>
            <a:endParaRPr lang="en-GB" dirty="0"/>
          </a:p>
        </p:txBody>
      </p:sp>
    </p:spTree>
    <p:extLst>
      <p:ext uri="{BB962C8B-B14F-4D97-AF65-F5344CB8AC3E}">
        <p14:creationId xmlns:p14="http://schemas.microsoft.com/office/powerpoint/2010/main" val="1385460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3F4ABCE-A6CE-4B7D-CCE2-2EA765222413}"/>
              </a:ext>
            </a:extLst>
          </p:cNvPr>
          <p:cNvSpPr>
            <a:spLocks noGrp="1"/>
          </p:cNvSpPr>
          <p:nvPr>
            <p:ph type="title" orient="vert" hasCustomPrompt="1"/>
          </p:nvPr>
        </p:nvSpPr>
        <p:spPr>
          <a:xfrm>
            <a:off x="8724900" y="365125"/>
            <a:ext cx="2628900" cy="5811838"/>
          </a:xfrm>
        </p:spPr>
        <p:txBody>
          <a:bodyPr vert="eaVert"/>
          <a:lstStyle>
            <a:lvl1pPr>
              <a:defRPr b="1"/>
            </a:lvl1pPr>
          </a:lstStyle>
          <a:p>
            <a:r>
              <a:rPr lang="en-US" dirty="0"/>
              <a:t>Slide Title</a:t>
            </a:r>
            <a:endParaRPr lang="en-GB" dirty="0"/>
          </a:p>
        </p:txBody>
      </p:sp>
      <p:sp>
        <p:nvSpPr>
          <p:cNvPr id="3" name="Vertical Text Placeholder 2">
            <a:extLst>
              <a:ext uri="{FF2B5EF4-FFF2-40B4-BE49-F238E27FC236}">
                <a16:creationId xmlns:a16="http://schemas.microsoft.com/office/drawing/2014/main" id="{666ABB38-323B-2E0E-6567-CE2A4EE6FECD}"/>
              </a:ext>
            </a:extLst>
          </p:cNvPr>
          <p:cNvSpPr>
            <a:spLocks noGrp="1"/>
          </p:cNvSpPr>
          <p:nvPr>
            <p:ph type="body" orient="vert" idx="1" hasCustomPrompt="1"/>
          </p:nvPr>
        </p:nvSpPr>
        <p:spPr>
          <a:xfrm>
            <a:off x="838200" y="365125"/>
            <a:ext cx="7734300" cy="5811838"/>
          </a:xfrm>
        </p:spPr>
        <p:txBody>
          <a:bodyPr vert="eaVert"/>
          <a:lstStyle>
            <a:lvl1pPr>
              <a:defRPr/>
            </a:lvl1pPr>
          </a:lstStyle>
          <a:p>
            <a:pPr lvl="0"/>
            <a:r>
              <a:rPr lang="en-US" dirty="0"/>
              <a:t>Slide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881411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A0787A-B815-4FB5-8690-880B09EF2231}"/>
              </a:ext>
            </a:extLst>
          </p:cNvPr>
          <p:cNvSpPr>
            <a:spLocks noGrp="1"/>
          </p:cNvSpPr>
          <p:nvPr>
            <p:ph type="dt" sz="half" idx="10"/>
          </p:nvPr>
        </p:nvSpPr>
        <p:spPr/>
        <p:txBody>
          <a:bodyPr/>
          <a:lstStyle/>
          <a:p>
            <a:fld id="{017876C9-FCCA-44A5-A53D-2655238092C4}" type="datetimeFigureOut">
              <a:rPr lang="en-GB" smtClean="0"/>
              <a:t>19/04/2023</a:t>
            </a:fld>
            <a:endParaRPr lang="en-GB"/>
          </a:p>
        </p:txBody>
      </p:sp>
      <p:sp>
        <p:nvSpPr>
          <p:cNvPr id="3" name="Footer Placeholder 2">
            <a:extLst>
              <a:ext uri="{FF2B5EF4-FFF2-40B4-BE49-F238E27FC236}">
                <a16:creationId xmlns:a16="http://schemas.microsoft.com/office/drawing/2014/main" id="{F9464AEB-8029-4A05-99AA-8C4C016AADF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6AF9DA3-2A4D-45F1-AF70-76C67428622C}"/>
              </a:ext>
            </a:extLst>
          </p:cNvPr>
          <p:cNvSpPr>
            <a:spLocks noGrp="1"/>
          </p:cNvSpPr>
          <p:nvPr>
            <p:ph type="sldNum" sz="quarter" idx="12"/>
          </p:nvPr>
        </p:nvSpPr>
        <p:spPr/>
        <p:txBody>
          <a:bodyPr/>
          <a:lstStyle/>
          <a:p>
            <a:fld id="{940E72F4-2CD9-49FC-A6A0-5FC9ADD904C0}" type="slidenum">
              <a:rPr lang="en-GB" smtClean="0"/>
              <a:t>‹#›</a:t>
            </a:fld>
            <a:endParaRPr lang="en-GB"/>
          </a:p>
        </p:txBody>
      </p:sp>
    </p:spTree>
    <p:extLst>
      <p:ext uri="{BB962C8B-B14F-4D97-AF65-F5344CB8AC3E}">
        <p14:creationId xmlns:p14="http://schemas.microsoft.com/office/powerpoint/2010/main" val="10117926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Blank">
    <p:bg>
      <p:bgPr>
        <a:solidFill>
          <a:srgbClr val="20346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71906054"/>
      </p:ext>
    </p:extLst>
  </p:cSld>
  <p:clrMapOvr>
    <a:masterClrMapping/>
  </p:clrMapOvr>
  <p:extLst>
    <p:ext uri="{DCECCB84-F9BA-43D5-87BE-67443E8EF086}">
      <p15:sldGuideLst xmlns:p15="http://schemas.microsoft.com/office/powerpoint/2012/main">
        <p15:guide id="1" orient="horz" pos="696">
          <p15:clr>
            <a:srgbClr val="FBAE40"/>
          </p15:clr>
        </p15:guide>
        <p15:guide id="2" orient="horz" pos="362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ne large image">
    <p:spTree>
      <p:nvGrpSpPr>
        <p:cNvPr id="1" name=""/>
        <p:cNvGrpSpPr/>
        <p:nvPr/>
      </p:nvGrpSpPr>
      <p:grpSpPr>
        <a:xfrm>
          <a:off x="0" y="0"/>
          <a:ext cx="0" cy="0"/>
          <a:chOff x="0" y="0"/>
          <a:chExt cx="0" cy="0"/>
        </a:xfrm>
      </p:grpSpPr>
      <p:sp>
        <p:nvSpPr>
          <p:cNvPr id="4" name="Picture Placeholder 5">
            <a:extLst>
              <a:ext uri="{FF2B5EF4-FFF2-40B4-BE49-F238E27FC236}">
                <a16:creationId xmlns:a16="http://schemas.microsoft.com/office/drawing/2014/main" id="{5531CCC4-6A9E-FDEC-6057-B6B21E6AD471}"/>
              </a:ext>
            </a:extLst>
          </p:cNvPr>
          <p:cNvSpPr>
            <a:spLocks noGrp="1"/>
          </p:cNvSpPr>
          <p:nvPr>
            <p:ph type="pic" sz="quarter" idx="11"/>
          </p:nvPr>
        </p:nvSpPr>
        <p:spPr>
          <a:xfrm>
            <a:off x="361071" y="1271588"/>
            <a:ext cx="11502683" cy="5031910"/>
          </a:xfrm>
          <a:prstGeom prst="rect">
            <a:avLst/>
          </a:prstGeom>
        </p:spPr>
        <p:txBody>
          <a:bodyPr/>
          <a:lstStyle>
            <a:lvl1pPr marL="0" indent="0">
              <a:buNone/>
              <a:defRPr>
                <a:solidFill>
                  <a:schemeClr val="bg1"/>
                </a:solidFill>
                <a:latin typeface="Segoe UI" panose="020B0502040204020203" pitchFamily="34" charset="0"/>
                <a:cs typeface="Segoe UI" panose="020B0502040204020203" pitchFamily="34" charset="0"/>
              </a:defRPr>
            </a:lvl1pPr>
          </a:lstStyle>
          <a:p>
            <a:endParaRPr lang="en-GB" dirty="0"/>
          </a:p>
        </p:txBody>
      </p:sp>
      <p:pic>
        <p:nvPicPr>
          <p:cNvPr id="3" name="Picture 2" descr="University of Hull Logo">
            <a:extLst>
              <a:ext uri="{FF2B5EF4-FFF2-40B4-BE49-F238E27FC236}">
                <a16:creationId xmlns:a16="http://schemas.microsoft.com/office/drawing/2014/main" id="{0CD03EDB-247B-D90C-0FE3-3499F49F51AD}"/>
              </a:ext>
              <a:ext uri="{C183D7F6-B498-43B3-948B-1728B52AA6E4}">
                <adec:decorative xmlns:adec="http://schemas.microsoft.com/office/drawing/2017/decorative" val="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66830"/>
          <a:stretch/>
        </p:blipFill>
        <p:spPr>
          <a:xfrm>
            <a:off x="10563224" y="283660"/>
            <a:ext cx="1319015" cy="640465"/>
          </a:xfrm>
          <a:prstGeom prst="rect">
            <a:avLst/>
          </a:prstGeom>
        </p:spPr>
      </p:pic>
      <p:sp>
        <p:nvSpPr>
          <p:cNvPr id="6" name="Title 1">
            <a:extLst>
              <a:ext uri="{FF2B5EF4-FFF2-40B4-BE49-F238E27FC236}">
                <a16:creationId xmlns:a16="http://schemas.microsoft.com/office/drawing/2014/main" id="{E8A8DCFE-BAF3-BE99-DB94-C12A11AF12AF}"/>
              </a:ext>
            </a:extLst>
          </p:cNvPr>
          <p:cNvSpPr>
            <a:spLocks noGrp="1"/>
          </p:cNvSpPr>
          <p:nvPr>
            <p:ph type="title" hasCustomPrompt="1"/>
          </p:nvPr>
        </p:nvSpPr>
        <p:spPr>
          <a:xfrm>
            <a:off x="309761" y="261344"/>
            <a:ext cx="9391452" cy="662782"/>
          </a:xfrm>
          <a:prstGeom prst="rect">
            <a:avLst/>
          </a:prstGeom>
        </p:spPr>
        <p:txBody>
          <a:bodyPr/>
          <a:lstStyle>
            <a:lvl1pPr>
              <a:defRPr b="1">
                <a:solidFill>
                  <a:schemeClr val="bg1"/>
                </a:solidFill>
                <a:latin typeface="Segoe UI" panose="020B0502040204020203" pitchFamily="34" charset="0"/>
                <a:cs typeface="Segoe UI" panose="020B0502040204020203" pitchFamily="34" charset="0"/>
              </a:defRPr>
            </a:lvl1pPr>
          </a:lstStyle>
          <a:p>
            <a:r>
              <a:rPr lang="en-US" dirty="0"/>
              <a:t>Slide Title</a:t>
            </a:r>
            <a:endParaRPr lang="en-GB" dirty="0"/>
          </a:p>
        </p:txBody>
      </p:sp>
    </p:spTree>
    <p:extLst>
      <p:ext uri="{BB962C8B-B14F-4D97-AF65-F5344CB8AC3E}">
        <p14:creationId xmlns:p14="http://schemas.microsoft.com/office/powerpoint/2010/main" val="30826214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 image">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703C0864-F922-5733-6F7A-D2AEB753626B}"/>
              </a:ext>
            </a:extLst>
          </p:cNvPr>
          <p:cNvSpPr>
            <a:spLocks noGrp="1"/>
          </p:cNvSpPr>
          <p:nvPr>
            <p:ph type="pic" sz="quarter" idx="10"/>
          </p:nvPr>
        </p:nvSpPr>
        <p:spPr>
          <a:xfrm>
            <a:off x="6096000" y="1281113"/>
            <a:ext cx="5740400" cy="5063416"/>
          </a:xfrm>
          <a:prstGeom prst="rect">
            <a:avLst/>
          </a:prstGeom>
        </p:spPr>
        <p:txBody>
          <a:bodyPr/>
          <a:lstStyle>
            <a:lvl1pPr>
              <a:defRPr>
                <a:solidFill>
                  <a:schemeClr val="bg1"/>
                </a:solidFill>
                <a:latin typeface="Segoe UI" panose="020B0502040204020203" pitchFamily="34" charset="0"/>
                <a:cs typeface="Segoe UI" panose="020B0502040204020203" pitchFamily="34" charset="0"/>
              </a:defRPr>
            </a:lvl1pPr>
          </a:lstStyle>
          <a:p>
            <a:endParaRPr lang="en-GB" dirty="0"/>
          </a:p>
        </p:txBody>
      </p:sp>
      <p:sp>
        <p:nvSpPr>
          <p:cNvPr id="8" name="Text Placeholder 7">
            <a:extLst>
              <a:ext uri="{FF2B5EF4-FFF2-40B4-BE49-F238E27FC236}">
                <a16:creationId xmlns:a16="http://schemas.microsoft.com/office/drawing/2014/main" id="{D0227319-DE8E-E980-BBF7-76649513032E}"/>
              </a:ext>
            </a:extLst>
          </p:cNvPr>
          <p:cNvSpPr>
            <a:spLocks noGrp="1"/>
          </p:cNvSpPr>
          <p:nvPr>
            <p:ph type="body" sz="quarter" idx="11" hasCustomPrompt="1"/>
          </p:nvPr>
        </p:nvSpPr>
        <p:spPr>
          <a:xfrm>
            <a:off x="355600" y="1281113"/>
            <a:ext cx="4994812" cy="5063416"/>
          </a:xfrm>
          <a:prstGeom prst="rect">
            <a:avLst/>
          </a:prstGeom>
        </p:spPr>
        <p:txBody>
          <a:bodyPr/>
          <a:lstStyle>
            <a:lvl1pPr>
              <a:defRPr sz="3200" b="1">
                <a:solidFill>
                  <a:schemeClr val="bg1"/>
                </a:solidFill>
                <a:latin typeface="Segoe UI" panose="020B0502040204020203" pitchFamily="34" charset="0"/>
                <a:cs typeface="Segoe UI" panose="020B0502040204020203" pitchFamily="34" charset="0"/>
              </a:defRPr>
            </a:lvl1pPr>
            <a:lvl2pPr>
              <a:defRPr b="1">
                <a:solidFill>
                  <a:schemeClr val="bg1"/>
                </a:solidFill>
                <a:latin typeface="Segoe UI" panose="020B0502040204020203" pitchFamily="34" charset="0"/>
                <a:cs typeface="Segoe UI" panose="020B0502040204020203" pitchFamily="34" charset="0"/>
              </a:defRPr>
            </a:lvl2pPr>
            <a:lvl3pPr>
              <a:defRPr b="1">
                <a:solidFill>
                  <a:schemeClr val="bg1"/>
                </a:solidFill>
                <a:latin typeface="Segoe UI" panose="020B0502040204020203" pitchFamily="34" charset="0"/>
                <a:cs typeface="Segoe UI" panose="020B0502040204020203" pitchFamily="34" charset="0"/>
              </a:defRPr>
            </a:lvl3pPr>
            <a:lvl4pPr>
              <a:defRPr b="1">
                <a:solidFill>
                  <a:schemeClr val="bg1"/>
                </a:solidFill>
                <a:latin typeface="Segoe UI" panose="020B0502040204020203" pitchFamily="34" charset="0"/>
                <a:cs typeface="Segoe UI" panose="020B0502040204020203" pitchFamily="34" charset="0"/>
              </a:defRPr>
            </a:lvl4pPr>
            <a:lvl5pPr>
              <a:defRPr b="1">
                <a:solidFill>
                  <a:schemeClr val="bg1"/>
                </a:solidFill>
                <a:latin typeface="Segoe UI" panose="020B0502040204020203" pitchFamily="34" charset="0"/>
                <a:cs typeface="Segoe UI" panose="020B0502040204020203" pitchFamily="34" charset="0"/>
              </a:defRPr>
            </a:lvl5pPr>
          </a:lstStyle>
          <a:p>
            <a:pPr lvl="0"/>
            <a:r>
              <a:rPr lang="en-US" dirty="0"/>
              <a:t>Slide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4" name="Picture 3" descr="University of Hull Logo">
            <a:extLst>
              <a:ext uri="{FF2B5EF4-FFF2-40B4-BE49-F238E27FC236}">
                <a16:creationId xmlns:a16="http://schemas.microsoft.com/office/drawing/2014/main" id="{A746745A-D267-942D-1696-B7FCDD732228}"/>
              </a:ext>
              <a:ext uri="{C183D7F6-B498-43B3-948B-1728B52AA6E4}">
                <adec:decorative xmlns:adec="http://schemas.microsoft.com/office/drawing/2017/decorative" val="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66830"/>
          <a:stretch/>
        </p:blipFill>
        <p:spPr>
          <a:xfrm>
            <a:off x="10563224" y="283660"/>
            <a:ext cx="1319015" cy="640465"/>
          </a:xfrm>
          <a:prstGeom prst="rect">
            <a:avLst/>
          </a:prstGeom>
        </p:spPr>
      </p:pic>
      <p:sp>
        <p:nvSpPr>
          <p:cNvPr id="7" name="Title 1">
            <a:extLst>
              <a:ext uri="{FF2B5EF4-FFF2-40B4-BE49-F238E27FC236}">
                <a16:creationId xmlns:a16="http://schemas.microsoft.com/office/drawing/2014/main" id="{E40BBB8E-F6B5-8125-BB84-6EDC1ADBEB8B}"/>
              </a:ext>
            </a:extLst>
          </p:cNvPr>
          <p:cNvSpPr>
            <a:spLocks noGrp="1"/>
          </p:cNvSpPr>
          <p:nvPr>
            <p:ph type="title" hasCustomPrompt="1"/>
          </p:nvPr>
        </p:nvSpPr>
        <p:spPr>
          <a:xfrm>
            <a:off x="309761" y="261344"/>
            <a:ext cx="9391452" cy="662782"/>
          </a:xfrm>
          <a:prstGeom prst="rect">
            <a:avLst/>
          </a:prstGeom>
        </p:spPr>
        <p:txBody>
          <a:bodyPr/>
          <a:lstStyle>
            <a:lvl1pPr>
              <a:defRPr b="1">
                <a:solidFill>
                  <a:schemeClr val="bg1"/>
                </a:solidFill>
                <a:latin typeface="Segoe UI" panose="020B0502040204020203" pitchFamily="34" charset="0"/>
                <a:cs typeface="Segoe UI" panose="020B0502040204020203" pitchFamily="34" charset="0"/>
              </a:defRPr>
            </a:lvl1pPr>
          </a:lstStyle>
          <a:p>
            <a:r>
              <a:rPr lang="en-US" dirty="0"/>
              <a:t>Slide Title</a:t>
            </a:r>
            <a:endParaRPr lang="en-GB" dirty="0"/>
          </a:p>
        </p:txBody>
      </p:sp>
    </p:spTree>
    <p:extLst>
      <p:ext uri="{BB962C8B-B14F-4D97-AF65-F5344CB8AC3E}">
        <p14:creationId xmlns:p14="http://schemas.microsoft.com/office/powerpoint/2010/main" val="35726684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2_Blank">
    <p:bg>
      <p:bgPr>
        <a:solidFill>
          <a:srgbClr val="203462"/>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4161854-D525-9826-C53E-15881C31D29E}"/>
              </a:ext>
            </a:extLst>
          </p:cNvPr>
          <p:cNvSpPr/>
          <p:nvPr userDrawn="1"/>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A86EF46D-98F1-12ED-42E1-8AF9FA1B71DE}"/>
              </a:ext>
            </a:extLst>
          </p:cNvPr>
          <p:cNvSpPr/>
          <p:nvPr userDrawn="1"/>
        </p:nvSpPr>
        <p:spPr>
          <a:xfrm>
            <a:off x="4976811" y="2252661"/>
            <a:ext cx="2190750" cy="2190750"/>
          </a:xfrm>
          <a:prstGeom prst="ellipse">
            <a:avLst/>
          </a:prstGeom>
          <a:solidFill>
            <a:schemeClr val="accent1">
              <a:lumMod val="40000"/>
              <a:lumOff val="6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4ACF3352-0287-0D16-7D6F-18F26B668A63}"/>
              </a:ext>
            </a:extLst>
          </p:cNvPr>
          <p:cNvSpPr/>
          <p:nvPr userDrawn="1"/>
        </p:nvSpPr>
        <p:spPr>
          <a:xfrm>
            <a:off x="4229099" y="1504949"/>
            <a:ext cx="3686175" cy="3686175"/>
          </a:xfrm>
          <a:prstGeom prst="ellipse">
            <a:avLst/>
          </a:prstGeom>
          <a:solidFill>
            <a:schemeClr val="accent1">
              <a:lumMod val="40000"/>
              <a:lumOff val="6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5BC19ED2-01A7-EA70-FD47-75879501DBDB}"/>
              </a:ext>
            </a:extLst>
          </p:cNvPr>
          <p:cNvSpPr/>
          <p:nvPr userDrawn="1"/>
        </p:nvSpPr>
        <p:spPr>
          <a:xfrm>
            <a:off x="3400423" y="676273"/>
            <a:ext cx="5343527" cy="5343527"/>
          </a:xfrm>
          <a:prstGeom prst="ellipse">
            <a:avLst/>
          </a:prstGeom>
          <a:solidFill>
            <a:schemeClr val="accent1">
              <a:lumMod val="40000"/>
              <a:lumOff val="6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6591BB63-8EE7-C85A-925D-97E753BA710C}"/>
              </a:ext>
            </a:extLst>
          </p:cNvPr>
          <p:cNvSpPr/>
          <p:nvPr userDrawn="1"/>
        </p:nvSpPr>
        <p:spPr>
          <a:xfrm>
            <a:off x="1895475" y="-771525"/>
            <a:ext cx="8401050" cy="8401050"/>
          </a:xfrm>
          <a:prstGeom prst="ellipse">
            <a:avLst/>
          </a:prstGeom>
          <a:solidFill>
            <a:schemeClr val="accent1">
              <a:lumMod val="40000"/>
              <a:lumOff val="6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61B1C5F0-AB5A-6FDE-5B7C-E57E32D497BB}"/>
              </a:ext>
            </a:extLst>
          </p:cNvPr>
          <p:cNvSpPr/>
          <p:nvPr userDrawn="1"/>
        </p:nvSpPr>
        <p:spPr>
          <a:xfrm>
            <a:off x="519269" y="-2147731"/>
            <a:ext cx="11153462" cy="11153462"/>
          </a:xfrm>
          <a:prstGeom prst="ellipse">
            <a:avLst/>
          </a:prstGeom>
          <a:solidFill>
            <a:schemeClr val="accent1">
              <a:lumMod val="40000"/>
              <a:lumOff val="6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38227955"/>
      </p:ext>
    </p:extLst>
  </p:cSld>
  <p:clrMapOvr>
    <a:masterClrMapping/>
  </p:clrMapOvr>
  <p:extLst>
    <p:ext uri="{DCECCB84-F9BA-43D5-87BE-67443E8EF086}">
      <p15:sldGuideLst xmlns:p15="http://schemas.microsoft.com/office/powerpoint/2012/main">
        <p15:guide id="1" orient="horz" pos="696">
          <p15:clr>
            <a:srgbClr val="FBAE40"/>
          </p15:clr>
        </p15:guide>
        <p15:guide id="2" orient="horz" pos="362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935AC-EEAF-23C0-8676-48280171CAD4}"/>
              </a:ext>
            </a:extLst>
          </p:cNvPr>
          <p:cNvSpPr>
            <a:spLocks noGrp="1"/>
          </p:cNvSpPr>
          <p:nvPr>
            <p:ph type="title" hasCustomPrompt="1"/>
          </p:nvPr>
        </p:nvSpPr>
        <p:spPr/>
        <p:txBody>
          <a:bodyPr/>
          <a:lstStyle>
            <a:lvl1pPr>
              <a:defRPr b="1"/>
            </a:lvl1pPr>
          </a:lstStyle>
          <a:p>
            <a:r>
              <a:rPr lang="en-US" dirty="0"/>
              <a:t>Slide Title</a:t>
            </a:r>
            <a:endParaRPr lang="en-GB" dirty="0"/>
          </a:p>
        </p:txBody>
      </p:sp>
      <p:sp>
        <p:nvSpPr>
          <p:cNvPr id="3" name="Content Placeholder 2">
            <a:extLst>
              <a:ext uri="{FF2B5EF4-FFF2-40B4-BE49-F238E27FC236}">
                <a16:creationId xmlns:a16="http://schemas.microsoft.com/office/drawing/2014/main" id="{AF53E4F8-CF64-806D-40EC-6A2917D7A334}"/>
              </a:ext>
            </a:extLst>
          </p:cNvPr>
          <p:cNvSpPr>
            <a:spLocks noGrp="1"/>
          </p:cNvSpPr>
          <p:nvPr>
            <p:ph idx="1" hasCustomPrompt="1"/>
          </p:nvPr>
        </p:nvSpPr>
        <p:spPr/>
        <p:txBody>
          <a:bodyPr/>
          <a:lstStyle>
            <a:lvl1pPr>
              <a:defRPr/>
            </a:lvl1pPr>
          </a:lstStyle>
          <a:p>
            <a:pPr lvl="0"/>
            <a:r>
              <a:rPr lang="en-US" dirty="0"/>
              <a:t>Slide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474821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8357F-CB92-5ABE-5D29-1E16344656B1}"/>
              </a:ext>
            </a:extLst>
          </p:cNvPr>
          <p:cNvSpPr>
            <a:spLocks noGrp="1"/>
          </p:cNvSpPr>
          <p:nvPr>
            <p:ph type="title" hasCustomPrompt="1"/>
          </p:nvPr>
        </p:nvSpPr>
        <p:spPr>
          <a:xfrm>
            <a:off x="831850" y="1709738"/>
            <a:ext cx="10515600" cy="2852737"/>
          </a:xfrm>
        </p:spPr>
        <p:txBody>
          <a:bodyPr anchor="b"/>
          <a:lstStyle>
            <a:lvl1pPr>
              <a:defRPr sz="6000" b="1"/>
            </a:lvl1pPr>
          </a:lstStyle>
          <a:p>
            <a:r>
              <a:rPr lang="en-US" dirty="0"/>
              <a:t>Slide Title</a:t>
            </a:r>
            <a:endParaRPr lang="en-GB" dirty="0"/>
          </a:p>
        </p:txBody>
      </p:sp>
      <p:sp>
        <p:nvSpPr>
          <p:cNvPr id="3" name="Text Placeholder 2">
            <a:extLst>
              <a:ext uri="{FF2B5EF4-FFF2-40B4-BE49-F238E27FC236}">
                <a16:creationId xmlns:a16="http://schemas.microsoft.com/office/drawing/2014/main" id="{142F0350-495A-F204-68F5-6D5F17A8BEBE}"/>
              </a:ext>
            </a:extLst>
          </p:cNvPr>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Slide Text</a:t>
            </a:r>
          </a:p>
        </p:txBody>
      </p:sp>
    </p:spTree>
    <p:extLst>
      <p:ext uri="{BB962C8B-B14F-4D97-AF65-F5344CB8AC3E}">
        <p14:creationId xmlns:p14="http://schemas.microsoft.com/office/powerpoint/2010/main" val="1906825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DF79-0859-9684-E760-05147B2D8E0E}"/>
              </a:ext>
            </a:extLst>
          </p:cNvPr>
          <p:cNvSpPr>
            <a:spLocks noGrp="1"/>
          </p:cNvSpPr>
          <p:nvPr>
            <p:ph type="title" hasCustomPrompt="1"/>
          </p:nvPr>
        </p:nvSpPr>
        <p:spPr/>
        <p:txBody>
          <a:bodyPr/>
          <a:lstStyle>
            <a:lvl1pPr>
              <a:defRPr b="1"/>
            </a:lvl1pPr>
          </a:lstStyle>
          <a:p>
            <a:r>
              <a:rPr lang="en-US" dirty="0"/>
              <a:t>Slide Title</a:t>
            </a:r>
            <a:endParaRPr lang="en-GB" dirty="0"/>
          </a:p>
        </p:txBody>
      </p:sp>
      <p:sp>
        <p:nvSpPr>
          <p:cNvPr id="3" name="Content Placeholder 2">
            <a:extLst>
              <a:ext uri="{FF2B5EF4-FFF2-40B4-BE49-F238E27FC236}">
                <a16:creationId xmlns:a16="http://schemas.microsoft.com/office/drawing/2014/main" id="{645B584B-A40D-07A5-67BA-785F9DFE8FC9}"/>
              </a:ext>
            </a:extLst>
          </p:cNvPr>
          <p:cNvSpPr>
            <a:spLocks noGrp="1"/>
          </p:cNvSpPr>
          <p:nvPr>
            <p:ph sz="half" idx="1" hasCustomPrompt="1"/>
          </p:nvPr>
        </p:nvSpPr>
        <p:spPr>
          <a:xfrm>
            <a:off x="838200" y="1825625"/>
            <a:ext cx="5181600" cy="4351338"/>
          </a:xfrm>
        </p:spPr>
        <p:txBody>
          <a:bodyPr/>
          <a:lstStyle>
            <a:lvl1pPr>
              <a:defRPr/>
            </a:lvl1pPr>
          </a:lstStyle>
          <a:p>
            <a:pPr lvl="0"/>
            <a:r>
              <a:rPr lang="en-US" dirty="0"/>
              <a:t>Slide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a:extLst>
              <a:ext uri="{FF2B5EF4-FFF2-40B4-BE49-F238E27FC236}">
                <a16:creationId xmlns:a16="http://schemas.microsoft.com/office/drawing/2014/main" id="{71AE8DF9-7328-364C-CA0F-E8B710FB71A6}"/>
              </a:ext>
            </a:extLst>
          </p:cNvPr>
          <p:cNvSpPr>
            <a:spLocks noGrp="1"/>
          </p:cNvSpPr>
          <p:nvPr>
            <p:ph sz="half" idx="2" hasCustomPrompt="1"/>
          </p:nvPr>
        </p:nvSpPr>
        <p:spPr>
          <a:xfrm>
            <a:off x="6172200" y="1825625"/>
            <a:ext cx="5181600" cy="4351338"/>
          </a:xfrm>
        </p:spPr>
        <p:txBody>
          <a:bodyPr/>
          <a:lstStyle>
            <a:lvl1pPr>
              <a:defRPr/>
            </a:lvl1pPr>
          </a:lstStyle>
          <a:p>
            <a:pPr lvl="0"/>
            <a:r>
              <a:rPr lang="en-US" dirty="0"/>
              <a:t>Slide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659537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883EC-57A5-BC89-AD76-A4F6F99C440B}"/>
              </a:ext>
            </a:extLst>
          </p:cNvPr>
          <p:cNvSpPr>
            <a:spLocks noGrp="1"/>
          </p:cNvSpPr>
          <p:nvPr>
            <p:ph type="title" hasCustomPrompt="1"/>
          </p:nvPr>
        </p:nvSpPr>
        <p:spPr>
          <a:xfrm>
            <a:off x="-886375" y="433387"/>
            <a:ext cx="10515600" cy="1325563"/>
          </a:xfrm>
        </p:spPr>
        <p:txBody>
          <a:bodyPr/>
          <a:lstStyle>
            <a:lvl1pPr>
              <a:defRPr b="1"/>
            </a:lvl1pPr>
          </a:lstStyle>
          <a:p>
            <a:r>
              <a:rPr lang="en-US" dirty="0"/>
              <a:t>Slide Title</a:t>
            </a:r>
            <a:endParaRPr lang="en-GB" dirty="0"/>
          </a:p>
        </p:txBody>
      </p:sp>
      <p:sp>
        <p:nvSpPr>
          <p:cNvPr id="3" name="Text Placeholder 2">
            <a:extLst>
              <a:ext uri="{FF2B5EF4-FFF2-40B4-BE49-F238E27FC236}">
                <a16:creationId xmlns:a16="http://schemas.microsoft.com/office/drawing/2014/main" id="{71882AA4-6D1A-B5B5-8490-6A834B0BE89F}"/>
              </a:ext>
            </a:extLst>
          </p:cNvPr>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 title</a:t>
            </a:r>
          </a:p>
        </p:txBody>
      </p:sp>
      <p:sp>
        <p:nvSpPr>
          <p:cNvPr id="4" name="Content Placeholder 3">
            <a:extLst>
              <a:ext uri="{FF2B5EF4-FFF2-40B4-BE49-F238E27FC236}">
                <a16:creationId xmlns:a16="http://schemas.microsoft.com/office/drawing/2014/main" id="{49AB22D7-EF6A-DF63-543D-5ECEC3099F5E}"/>
              </a:ext>
            </a:extLst>
          </p:cNvPr>
          <p:cNvSpPr>
            <a:spLocks noGrp="1"/>
          </p:cNvSpPr>
          <p:nvPr>
            <p:ph sz="half" idx="2" hasCustomPrompt="1"/>
          </p:nvPr>
        </p:nvSpPr>
        <p:spPr>
          <a:xfrm>
            <a:off x="839788" y="2505075"/>
            <a:ext cx="5157787" cy="3684588"/>
          </a:xfrm>
        </p:spPr>
        <p:txBody>
          <a:bodyPr/>
          <a:lstStyle>
            <a:lvl1pPr>
              <a:defRPr/>
            </a:lvl1pPr>
          </a:lstStyle>
          <a:p>
            <a:pPr lvl="0"/>
            <a:r>
              <a:rPr lang="en-US" dirty="0"/>
              <a:t>Slide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a:extLst>
              <a:ext uri="{FF2B5EF4-FFF2-40B4-BE49-F238E27FC236}">
                <a16:creationId xmlns:a16="http://schemas.microsoft.com/office/drawing/2014/main" id="{EAE1CE6A-C2AD-7AB2-1FCF-BAB40619752B}"/>
              </a:ext>
            </a:extLst>
          </p:cNvPr>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 title</a:t>
            </a:r>
          </a:p>
        </p:txBody>
      </p:sp>
      <p:sp>
        <p:nvSpPr>
          <p:cNvPr id="6" name="Content Placeholder 5">
            <a:extLst>
              <a:ext uri="{FF2B5EF4-FFF2-40B4-BE49-F238E27FC236}">
                <a16:creationId xmlns:a16="http://schemas.microsoft.com/office/drawing/2014/main" id="{2F137019-DC15-19BF-3A82-C6505EDF9BEC}"/>
              </a:ext>
            </a:extLst>
          </p:cNvPr>
          <p:cNvSpPr>
            <a:spLocks noGrp="1"/>
          </p:cNvSpPr>
          <p:nvPr>
            <p:ph sz="quarter" idx="4" hasCustomPrompt="1"/>
          </p:nvPr>
        </p:nvSpPr>
        <p:spPr>
          <a:xfrm>
            <a:off x="6172200" y="2505075"/>
            <a:ext cx="5183188" cy="3684588"/>
          </a:xfrm>
        </p:spPr>
        <p:txBody>
          <a:bodyPr/>
          <a:lstStyle>
            <a:lvl1pPr>
              <a:defRPr/>
            </a:lvl1pPr>
          </a:lstStyle>
          <a:p>
            <a:pPr lvl="0"/>
            <a:r>
              <a:rPr lang="en-US" dirty="0"/>
              <a:t>Slide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Date Placeholder 6">
            <a:extLst>
              <a:ext uri="{FF2B5EF4-FFF2-40B4-BE49-F238E27FC236}">
                <a16:creationId xmlns:a16="http://schemas.microsoft.com/office/drawing/2014/main" id="{2A2FFCBE-18BF-F188-4672-96D916150F9F}"/>
              </a:ext>
            </a:extLst>
          </p:cNvPr>
          <p:cNvSpPr>
            <a:spLocks noGrp="1"/>
          </p:cNvSpPr>
          <p:nvPr>
            <p:ph type="dt" sz="half" idx="10"/>
          </p:nvPr>
        </p:nvSpPr>
        <p:spPr>
          <a:xfrm>
            <a:off x="838200" y="6356350"/>
            <a:ext cx="2743200" cy="365125"/>
          </a:xfrm>
          <a:prstGeom prst="rect">
            <a:avLst/>
          </a:prstGeom>
        </p:spPr>
        <p:txBody>
          <a:bodyPr/>
          <a:lstStyle/>
          <a:p>
            <a:fld id="{36263EDF-1936-4AFC-A00C-3A1A33657C7E}" type="datetimeFigureOut">
              <a:rPr lang="en-GB" smtClean="0"/>
              <a:t>19/04/2023</a:t>
            </a:fld>
            <a:endParaRPr lang="en-GB" dirty="0"/>
          </a:p>
        </p:txBody>
      </p:sp>
      <p:sp>
        <p:nvSpPr>
          <p:cNvPr id="8" name="Footer Placeholder 7">
            <a:extLst>
              <a:ext uri="{FF2B5EF4-FFF2-40B4-BE49-F238E27FC236}">
                <a16:creationId xmlns:a16="http://schemas.microsoft.com/office/drawing/2014/main" id="{AE79138F-2B96-8446-1906-20DCEC923D60}"/>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9" name="Slide Number Placeholder 8">
            <a:extLst>
              <a:ext uri="{FF2B5EF4-FFF2-40B4-BE49-F238E27FC236}">
                <a16:creationId xmlns:a16="http://schemas.microsoft.com/office/drawing/2014/main" id="{386120AA-45C3-0D5C-6E0E-72F2DEF2D399}"/>
              </a:ext>
            </a:extLst>
          </p:cNvPr>
          <p:cNvSpPr>
            <a:spLocks noGrp="1"/>
          </p:cNvSpPr>
          <p:nvPr>
            <p:ph type="sldNum" sz="quarter" idx="12"/>
          </p:nvPr>
        </p:nvSpPr>
        <p:spPr>
          <a:xfrm>
            <a:off x="8610600" y="6356350"/>
            <a:ext cx="2743200" cy="365125"/>
          </a:xfrm>
          <a:prstGeom prst="rect">
            <a:avLst/>
          </a:prstGeom>
        </p:spPr>
        <p:txBody>
          <a:bodyPr/>
          <a:lstStyle/>
          <a:p>
            <a:fld id="{03EC8C6E-B360-4D22-AE68-63DDC98C4274}" type="slidenum">
              <a:rPr lang="en-GB" smtClean="0"/>
              <a:t>‹#›</a:t>
            </a:fld>
            <a:endParaRPr lang="en-GB" dirty="0"/>
          </a:p>
        </p:txBody>
      </p:sp>
    </p:spTree>
    <p:extLst>
      <p:ext uri="{BB962C8B-B14F-4D97-AF65-F5344CB8AC3E}">
        <p14:creationId xmlns:p14="http://schemas.microsoft.com/office/powerpoint/2010/main" val="342538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240B7-6692-A9D0-EFF5-B2E69003961C}"/>
              </a:ext>
            </a:extLst>
          </p:cNvPr>
          <p:cNvSpPr>
            <a:spLocks noGrp="1"/>
          </p:cNvSpPr>
          <p:nvPr>
            <p:ph type="title" hasCustomPrompt="1"/>
          </p:nvPr>
        </p:nvSpPr>
        <p:spPr/>
        <p:txBody>
          <a:bodyPr/>
          <a:lstStyle>
            <a:lvl1pPr>
              <a:defRPr b="1"/>
            </a:lvl1pPr>
          </a:lstStyle>
          <a:p>
            <a:r>
              <a:rPr lang="en-US" dirty="0"/>
              <a:t>Slide title</a:t>
            </a:r>
            <a:endParaRPr lang="en-GB" dirty="0"/>
          </a:p>
        </p:txBody>
      </p:sp>
    </p:spTree>
    <p:extLst>
      <p:ext uri="{BB962C8B-B14F-4D97-AF65-F5344CB8AC3E}">
        <p14:creationId xmlns:p14="http://schemas.microsoft.com/office/powerpoint/2010/main" val="815662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683B6-D91C-05A6-B9CB-AE01D13034AD}"/>
              </a:ext>
            </a:extLst>
          </p:cNvPr>
          <p:cNvSpPr>
            <a:spLocks noGrp="1"/>
          </p:cNvSpPr>
          <p:nvPr>
            <p:ph type="title" hasCustomPrompt="1"/>
          </p:nvPr>
        </p:nvSpPr>
        <p:spPr>
          <a:xfrm>
            <a:off x="839788" y="457200"/>
            <a:ext cx="3932237" cy="1600200"/>
          </a:xfrm>
        </p:spPr>
        <p:txBody>
          <a:bodyPr anchor="b"/>
          <a:lstStyle>
            <a:lvl1pPr>
              <a:defRPr sz="3200" b="1"/>
            </a:lvl1pPr>
          </a:lstStyle>
          <a:p>
            <a:r>
              <a:rPr lang="en-US" dirty="0"/>
              <a:t>Slide Title</a:t>
            </a:r>
            <a:endParaRPr lang="en-GB" dirty="0"/>
          </a:p>
        </p:txBody>
      </p:sp>
      <p:sp>
        <p:nvSpPr>
          <p:cNvPr id="3" name="Content Placeholder 2">
            <a:extLst>
              <a:ext uri="{FF2B5EF4-FFF2-40B4-BE49-F238E27FC236}">
                <a16:creationId xmlns:a16="http://schemas.microsoft.com/office/drawing/2014/main" id="{7A5EBFE3-D5BF-029F-44AD-E552F0FF5412}"/>
              </a:ext>
            </a:extLst>
          </p:cNvPr>
          <p:cNvSpPr>
            <a:spLocks noGrp="1"/>
          </p:cNvSpPr>
          <p:nvPr>
            <p:ph idx="1" hasCustomPrompt="1"/>
          </p:nvPr>
        </p:nvSpPr>
        <p:spPr>
          <a:xfrm>
            <a:off x="5183188" y="987425"/>
            <a:ext cx="6172200" cy="4873625"/>
          </a:xfrm>
        </p:spPr>
        <p:txBody>
          <a:bodyPr/>
          <a:lstStyle>
            <a:lvl1pPr>
              <a:defRPr sz="3200" b="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Slide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ext Placeholder 3">
            <a:extLst>
              <a:ext uri="{FF2B5EF4-FFF2-40B4-BE49-F238E27FC236}">
                <a16:creationId xmlns:a16="http://schemas.microsoft.com/office/drawing/2014/main" id="{ECF8FF66-A007-5A4A-3857-CB76EFC7D8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449055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5E858-9355-BE5D-1D0D-F89D4879AEC9}"/>
              </a:ext>
            </a:extLst>
          </p:cNvPr>
          <p:cNvSpPr>
            <a:spLocks noGrp="1"/>
          </p:cNvSpPr>
          <p:nvPr>
            <p:ph type="title" hasCustomPrompt="1"/>
          </p:nvPr>
        </p:nvSpPr>
        <p:spPr>
          <a:xfrm>
            <a:off x="839788" y="457200"/>
            <a:ext cx="3932237" cy="1600200"/>
          </a:xfrm>
        </p:spPr>
        <p:txBody>
          <a:bodyPr anchor="b"/>
          <a:lstStyle>
            <a:lvl1pPr>
              <a:defRPr sz="3200" b="1"/>
            </a:lvl1pPr>
          </a:lstStyle>
          <a:p>
            <a:r>
              <a:rPr lang="en-US" dirty="0"/>
              <a:t>Slide Title</a:t>
            </a:r>
            <a:endParaRPr lang="en-GB" dirty="0"/>
          </a:p>
        </p:txBody>
      </p:sp>
      <p:sp>
        <p:nvSpPr>
          <p:cNvPr id="3" name="Picture Placeholder 2">
            <a:extLst>
              <a:ext uri="{FF2B5EF4-FFF2-40B4-BE49-F238E27FC236}">
                <a16:creationId xmlns:a16="http://schemas.microsoft.com/office/drawing/2014/main" id="{4AAADC08-6C48-A0BE-922E-2985DAC3B0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38E7C505-EA62-E6E4-0FA5-4D35A24BB623}"/>
              </a:ext>
            </a:extLst>
          </p:cNvPr>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Slide Text</a:t>
            </a:r>
          </a:p>
        </p:txBody>
      </p:sp>
    </p:spTree>
    <p:extLst>
      <p:ext uri="{BB962C8B-B14F-4D97-AF65-F5344CB8AC3E}">
        <p14:creationId xmlns:p14="http://schemas.microsoft.com/office/powerpoint/2010/main" val="3440271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08196-99E5-1CC6-972E-094243743121}"/>
              </a:ext>
            </a:extLst>
          </p:cNvPr>
          <p:cNvSpPr>
            <a:spLocks noGrp="1"/>
          </p:cNvSpPr>
          <p:nvPr>
            <p:ph type="title" hasCustomPrompt="1"/>
          </p:nvPr>
        </p:nvSpPr>
        <p:spPr/>
        <p:txBody>
          <a:bodyPr/>
          <a:lstStyle>
            <a:lvl1pPr>
              <a:defRPr b="1"/>
            </a:lvl1pPr>
          </a:lstStyle>
          <a:p>
            <a:r>
              <a:rPr lang="en-US" dirty="0"/>
              <a:t>Slide Title</a:t>
            </a:r>
            <a:endParaRPr lang="en-GB" dirty="0"/>
          </a:p>
        </p:txBody>
      </p:sp>
      <p:sp>
        <p:nvSpPr>
          <p:cNvPr id="3" name="Vertical Text Placeholder 2">
            <a:extLst>
              <a:ext uri="{FF2B5EF4-FFF2-40B4-BE49-F238E27FC236}">
                <a16:creationId xmlns:a16="http://schemas.microsoft.com/office/drawing/2014/main" id="{E08F70E5-7040-32A2-0B56-AC97FCB29471}"/>
              </a:ext>
            </a:extLst>
          </p:cNvPr>
          <p:cNvSpPr>
            <a:spLocks noGrp="1"/>
          </p:cNvSpPr>
          <p:nvPr>
            <p:ph type="body" orient="vert" idx="1" hasCustomPrompt="1"/>
          </p:nvPr>
        </p:nvSpPr>
        <p:spPr/>
        <p:txBody>
          <a:bodyPr vert="eaVert"/>
          <a:lstStyle>
            <a:lvl1pPr>
              <a:defRPr/>
            </a:lvl1pPr>
          </a:lstStyle>
          <a:p>
            <a:pPr lvl="0"/>
            <a:r>
              <a:rPr lang="en-US" dirty="0"/>
              <a:t>Slide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893696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CDB2A3-37DF-15A3-D478-EDE629B91F95}"/>
              </a:ext>
            </a:extLst>
          </p:cNvPr>
          <p:cNvSpPr>
            <a:spLocks noGrp="1"/>
          </p:cNvSpPr>
          <p:nvPr>
            <p:ph type="title"/>
          </p:nvPr>
        </p:nvSpPr>
        <p:spPr>
          <a:xfrm>
            <a:off x="309564" y="365126"/>
            <a:ext cx="9410699" cy="640465"/>
          </a:xfrm>
          <a:prstGeom prst="rect">
            <a:avLst/>
          </a:prstGeom>
        </p:spPr>
        <p:txBody>
          <a:bodyPr vert="horz" lIns="91440" tIns="45720" rIns="91440" bIns="45720" rtlCol="0" anchor="ctr">
            <a:normAutofit/>
          </a:bodyPr>
          <a:lstStyle/>
          <a:p>
            <a:r>
              <a:rPr lang="en-US" dirty="0"/>
              <a:t>Slide Title</a:t>
            </a:r>
            <a:endParaRPr lang="en-GB" dirty="0"/>
          </a:p>
        </p:txBody>
      </p:sp>
      <p:sp>
        <p:nvSpPr>
          <p:cNvPr id="3" name="Text Placeholder 2">
            <a:extLst>
              <a:ext uri="{FF2B5EF4-FFF2-40B4-BE49-F238E27FC236}">
                <a16:creationId xmlns:a16="http://schemas.microsoft.com/office/drawing/2014/main" id="{749B0FC9-1716-49D3-31EF-1295022BD508}"/>
              </a:ext>
            </a:extLst>
          </p:cNvPr>
          <p:cNvSpPr>
            <a:spLocks noGrp="1"/>
          </p:cNvSpPr>
          <p:nvPr>
            <p:ph type="body" idx="1"/>
          </p:nvPr>
        </p:nvSpPr>
        <p:spPr>
          <a:xfrm>
            <a:off x="309564" y="1314450"/>
            <a:ext cx="11534774" cy="5005387"/>
          </a:xfrm>
          <a:prstGeom prst="rect">
            <a:avLst/>
          </a:prstGeom>
        </p:spPr>
        <p:txBody>
          <a:bodyPr vert="horz" lIns="91440" tIns="45720" rIns="91440" bIns="45720" rtlCol="0">
            <a:normAutofit/>
          </a:bodyPr>
          <a:lstStyle/>
          <a:p>
            <a:pPr lvl="0"/>
            <a:r>
              <a:rPr lang="en-US" dirty="0"/>
              <a:t>Slide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944555872"/>
      </p:ext>
    </p:extLst>
  </p:cSld>
  <p:clrMap bg1="lt1" tx1="dk1" bg2="lt2" tx2="dk2" accent1="accent1" accent2="accent2" accent3="accent3" accent4="accent4" accent5="accent5" accent6="accent6" hlink="hlink" folHlink="folHlink"/>
  <p:sldLayoutIdLst>
    <p:sldLayoutId id="2147483882" r:id="rId1"/>
    <p:sldLayoutId id="2147483883" r:id="rId2"/>
    <p:sldLayoutId id="2147483884" r:id="rId3"/>
    <p:sldLayoutId id="2147483885" r:id="rId4"/>
    <p:sldLayoutId id="2147483886" r:id="rId5"/>
    <p:sldLayoutId id="2147483887" r:id="rId6"/>
    <p:sldLayoutId id="2147483889" r:id="rId7"/>
    <p:sldLayoutId id="2147483890" r:id="rId8"/>
    <p:sldLayoutId id="2147483891" r:id="rId9"/>
    <p:sldLayoutId id="2147483892" r:id="rId10"/>
    <p:sldLayoutId id="2147483897" r:id="rId11"/>
    <p:sldLayoutId id="2147483863" r:id="rId12"/>
    <p:sldLayoutId id="2147483879" r:id="rId13"/>
    <p:sldLayoutId id="2147483864" r:id="rId14"/>
    <p:sldLayoutId id="2147483894" r:id="rId15"/>
  </p:sldLayoutIdLst>
  <p:txStyles>
    <p:titleStyle>
      <a:lvl1pPr algn="l" defTabSz="914400" rtl="0" eaLnBrk="1" latinLnBrk="0" hangingPunct="1">
        <a:lnSpc>
          <a:spcPct val="90000"/>
        </a:lnSpc>
        <a:spcBef>
          <a:spcPct val="0"/>
        </a:spcBef>
        <a:buNone/>
        <a:defRPr sz="4400" b="1" kern="1200">
          <a:solidFill>
            <a:schemeClr val="tx1"/>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inclusiveeducationframework.info/" TargetMode="Externa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http://www.inclusiveeducationframework.info/"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hyperlink" Target="http://www.inclusiveeducationframework.info/" TargetMode="Externa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hyperlink" Target="http://www.inclusiveeducationframework.info/" TargetMode="Externa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hyperlink" Target="http://www.inclusiveeducationframework.info/" TargetMode="Externa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www.inclusiveeducationframework.info/" TargetMode="External"/><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6">
            <a:extLst>
              <a:ext uri="{FF2B5EF4-FFF2-40B4-BE49-F238E27FC236}">
                <a16:creationId xmlns:a16="http://schemas.microsoft.com/office/drawing/2014/main" id="{452B38CA-FB4E-D2E2-A015-E99479730775}"/>
              </a:ext>
            </a:extLst>
          </p:cNvPr>
          <p:cNvGraphicFramePr>
            <a:graphicFrameLocks noGrp="1"/>
          </p:cNvGraphicFramePr>
          <p:nvPr>
            <p:extLst>
              <p:ext uri="{D42A27DB-BD31-4B8C-83A1-F6EECF244321}">
                <p14:modId xmlns:p14="http://schemas.microsoft.com/office/powerpoint/2010/main" val="3049211228"/>
              </p:ext>
            </p:extLst>
          </p:nvPr>
        </p:nvGraphicFramePr>
        <p:xfrm>
          <a:off x="152386" y="1050983"/>
          <a:ext cx="11671017" cy="4597400"/>
        </p:xfrm>
        <a:graphic>
          <a:graphicData uri="http://schemas.openxmlformats.org/drawingml/2006/table">
            <a:tbl>
              <a:tblPr firstRow="1" bandRow="1">
                <a:tableStyleId>{5C22544A-7EE6-4342-B048-85BDC9FD1C3A}</a:tableStyleId>
              </a:tblPr>
              <a:tblGrid>
                <a:gridCol w="9448817">
                  <a:extLst>
                    <a:ext uri="{9D8B030D-6E8A-4147-A177-3AD203B41FA5}">
                      <a16:colId xmlns:a16="http://schemas.microsoft.com/office/drawing/2014/main" val="3533308900"/>
                    </a:ext>
                  </a:extLst>
                </a:gridCol>
                <a:gridCol w="554477">
                  <a:extLst>
                    <a:ext uri="{9D8B030D-6E8A-4147-A177-3AD203B41FA5}">
                      <a16:colId xmlns:a16="http://schemas.microsoft.com/office/drawing/2014/main" val="930880074"/>
                    </a:ext>
                  </a:extLst>
                </a:gridCol>
                <a:gridCol w="437744">
                  <a:extLst>
                    <a:ext uri="{9D8B030D-6E8A-4147-A177-3AD203B41FA5}">
                      <a16:colId xmlns:a16="http://schemas.microsoft.com/office/drawing/2014/main" val="2595874476"/>
                    </a:ext>
                  </a:extLst>
                </a:gridCol>
                <a:gridCol w="700392">
                  <a:extLst>
                    <a:ext uri="{9D8B030D-6E8A-4147-A177-3AD203B41FA5}">
                      <a16:colId xmlns:a16="http://schemas.microsoft.com/office/drawing/2014/main" val="510252667"/>
                    </a:ext>
                  </a:extLst>
                </a:gridCol>
                <a:gridCol w="529587">
                  <a:extLst>
                    <a:ext uri="{9D8B030D-6E8A-4147-A177-3AD203B41FA5}">
                      <a16:colId xmlns:a16="http://schemas.microsoft.com/office/drawing/2014/main" val="4170739222"/>
                    </a:ext>
                  </a:extLst>
                </a:gridCol>
              </a:tblGrid>
              <a:tr h="370840">
                <a:tc>
                  <a:txBody>
                    <a:bodyPr/>
                    <a:lstStyle/>
                    <a:p>
                      <a:r>
                        <a:rPr lang="en-GB" sz="1600" dirty="0">
                          <a:latin typeface="Manrope" pitchFamily="2" charset="0"/>
                        </a:rPr>
                        <a:t>Our institution systems and processes ensure that:</a:t>
                      </a:r>
                    </a:p>
                  </a:txBody>
                  <a:tcPr>
                    <a:solidFill>
                      <a:srgbClr val="293A60"/>
                    </a:solidFill>
                  </a:tcPr>
                </a:tc>
                <a:tc>
                  <a:txBody>
                    <a:bodyPr/>
                    <a:lstStyle/>
                    <a:p>
                      <a:r>
                        <a:rPr lang="en-GB" sz="1150" dirty="0">
                          <a:latin typeface="Manrope" pitchFamily="2" charset="0"/>
                          <a:cs typeface="Mangal" panose="020B0502040204020203" pitchFamily="18" charset="0"/>
                        </a:rPr>
                        <a:t>Yes</a:t>
                      </a:r>
                    </a:p>
                  </a:txBody>
                  <a:tcPr>
                    <a:solidFill>
                      <a:srgbClr val="293A60"/>
                    </a:solidFill>
                  </a:tcPr>
                </a:tc>
                <a:tc>
                  <a:txBody>
                    <a:bodyPr/>
                    <a:lstStyle/>
                    <a:p>
                      <a:r>
                        <a:rPr lang="en-GB" sz="1150" dirty="0">
                          <a:latin typeface="Manrope" pitchFamily="2" charset="0"/>
                          <a:cs typeface="Mangal" panose="020B0502040204020203" pitchFamily="18" charset="0"/>
                        </a:rPr>
                        <a:t>No</a:t>
                      </a:r>
                    </a:p>
                  </a:txBody>
                  <a:tcPr>
                    <a:solidFill>
                      <a:srgbClr val="293A60"/>
                    </a:solidFill>
                  </a:tcPr>
                </a:tc>
                <a:tc>
                  <a:txBody>
                    <a:bodyPr/>
                    <a:lstStyle/>
                    <a:p>
                      <a:r>
                        <a:rPr lang="en-GB" sz="1150" dirty="0">
                          <a:latin typeface="Manrope" pitchFamily="2" charset="0"/>
                          <a:cs typeface="Mangal" panose="020B0502040204020203" pitchFamily="18" charset="0"/>
                        </a:rPr>
                        <a:t>Maybe</a:t>
                      </a:r>
                    </a:p>
                  </a:txBody>
                  <a:tcPr>
                    <a:solidFill>
                      <a:srgbClr val="293A60"/>
                    </a:solidFill>
                  </a:tcPr>
                </a:tc>
                <a:tc>
                  <a:txBody>
                    <a:bodyPr/>
                    <a:lstStyle/>
                    <a:p>
                      <a:r>
                        <a:rPr lang="en-GB" sz="1150" dirty="0">
                          <a:latin typeface="Manrope" pitchFamily="2" charset="0"/>
                          <a:cs typeface="Mangal" panose="020B0502040204020203" pitchFamily="18" charset="0"/>
                        </a:rPr>
                        <a:t>N/A</a:t>
                      </a:r>
                    </a:p>
                  </a:txBody>
                  <a:tcPr>
                    <a:solidFill>
                      <a:srgbClr val="293A60"/>
                    </a:solidFill>
                  </a:tcPr>
                </a:tc>
                <a:extLst>
                  <a:ext uri="{0D108BD9-81ED-4DB2-BD59-A6C34878D82A}">
                    <a16:rowId xmlns:a16="http://schemas.microsoft.com/office/drawing/2014/main" val="30466883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chemeClr val="tx1">
                              <a:lumMod val="95000"/>
                              <a:lumOff val="5000"/>
                            </a:schemeClr>
                          </a:solidFill>
                          <a:effectLst/>
                          <a:latin typeface="Manrope" pitchFamily="2" charset="0"/>
                        </a:rPr>
                        <a:t>Academics, Professional services teams and students are supported and encouraged to work in partnership to achieve inclusivity.</a:t>
                      </a: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94567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Routine quality assurance processes report on inclusivity issues and metrics, and systemic issues identified are addressed as appropriate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64424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are supported to use consistent terminology and ways of working, minimising 'mixed messages' where possible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6431292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can easily access and understand information on demographics of students in terms of widening participation (e.g. Ethnicity, Mature students, Disability, POLAR Quintiles of HE participation)</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48296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Policies in place relating to inclusive practice are clearly communicated to staff, who are supported to implement these in practice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6887549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Targets are established that relate to inclusivity (e.g. awarding gaps, retention), which are clearly communicated to staff who are supported to implement these in practice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830293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Data are provided to staff relating to university targets around inclusivity (e.g. awarding gaps, retention). Staff are supported to interpret the data and take data-informed actions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6272313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Information about reasonable adjustments for students is provided to staff in a timely and transparent manner, and staff are supported to implement reasonable adjustments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347223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All student-facing materials meet digital accessibility standards (e.g. closed captions, alt-text for images)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4803201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All teaching spaces and facilities are accessible to those with physical disabilities (e.g. step-free access, hearing loops installed, microphones etc)</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510020598"/>
                  </a:ext>
                </a:extLst>
              </a:tr>
            </a:tbl>
          </a:graphicData>
        </a:graphic>
      </p:graphicFrame>
      <p:sp>
        <p:nvSpPr>
          <p:cNvPr id="3" name="object 3">
            <a:extLst>
              <a:ext uri="{FF2B5EF4-FFF2-40B4-BE49-F238E27FC236}">
                <a16:creationId xmlns:a16="http://schemas.microsoft.com/office/drawing/2014/main" id="{02DDDDCD-87F6-4716-7F32-EC33F7215E93}"/>
              </a:ext>
              <a:ext uri="{C183D7F6-B498-43B3-948B-1728B52AA6E4}">
                <adec:decorative xmlns:adec="http://schemas.microsoft.com/office/drawing/2017/decorative" val="1"/>
              </a:ext>
            </a:extLst>
          </p:cNvPr>
          <p:cNvSpPr/>
          <p:nvPr/>
        </p:nvSpPr>
        <p:spPr>
          <a:xfrm>
            <a:off x="8814350" y="195211"/>
            <a:ext cx="1731006"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rgbClr val="293A60"/>
          </a:solidFill>
          <a:ln>
            <a:solidFill>
              <a:srgbClr val="293A60"/>
            </a:solidFill>
          </a:ln>
          <a:effectLst/>
        </p:spPr>
        <p:txBody>
          <a:bodyPr wrap="square" lIns="0" tIns="0" rIns="0" bIns="0" rtlCol="0"/>
          <a:lstStyle/>
          <a:p>
            <a:endParaRPr dirty="0">
              <a:solidFill>
                <a:schemeClr val="bg1"/>
              </a:solidFill>
            </a:endParaRPr>
          </a:p>
        </p:txBody>
      </p:sp>
      <p:sp>
        <p:nvSpPr>
          <p:cNvPr id="7" name="TextBox 6">
            <a:extLst>
              <a:ext uri="{FF2B5EF4-FFF2-40B4-BE49-F238E27FC236}">
                <a16:creationId xmlns:a16="http://schemas.microsoft.com/office/drawing/2014/main" id="{8DD57D7A-0370-0BB3-AAB4-DC893EA30F29}"/>
              </a:ext>
            </a:extLst>
          </p:cNvPr>
          <p:cNvSpPr txBox="1"/>
          <p:nvPr/>
        </p:nvSpPr>
        <p:spPr>
          <a:xfrm>
            <a:off x="9410140" y="6525157"/>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2">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sp>
        <p:nvSpPr>
          <p:cNvPr id="8" name="object 7">
            <a:extLst>
              <a:ext uri="{FF2B5EF4-FFF2-40B4-BE49-F238E27FC236}">
                <a16:creationId xmlns:a16="http://schemas.microsoft.com/office/drawing/2014/main" id="{B2FF6724-5EC1-C9B1-F88F-965B13670036}"/>
              </a:ext>
              <a:ext uri="{C183D7F6-B498-43B3-948B-1728B52AA6E4}">
                <adec:decorative xmlns:adec="http://schemas.microsoft.com/office/drawing/2017/decorative" val="1"/>
              </a:ext>
            </a:extLst>
          </p:cNvPr>
          <p:cNvSpPr/>
          <p:nvPr/>
        </p:nvSpPr>
        <p:spPr>
          <a:xfrm flipV="1">
            <a:off x="152385" y="6423927"/>
            <a:ext cx="11671018" cy="45719"/>
          </a:xfrm>
          <a:custGeom>
            <a:avLst/>
            <a:gdLst/>
            <a:ahLst/>
            <a:cxnLst/>
            <a:rect l="l" t="t" r="r" b="b"/>
            <a:pathLst>
              <a:path w="9777730">
                <a:moveTo>
                  <a:pt x="0" y="0"/>
                </a:moveTo>
                <a:lnTo>
                  <a:pt x="9777603" y="0"/>
                </a:lnTo>
              </a:path>
            </a:pathLst>
          </a:custGeom>
          <a:ln w="38100">
            <a:solidFill>
              <a:srgbClr val="293A60"/>
            </a:solidFill>
          </a:ln>
        </p:spPr>
        <p:txBody>
          <a:bodyPr wrap="square" lIns="0" tIns="0" rIns="0" bIns="0" rtlCol="0"/>
          <a:lstStyle/>
          <a:p>
            <a:endParaRPr/>
          </a:p>
        </p:txBody>
      </p:sp>
      <p:sp>
        <p:nvSpPr>
          <p:cNvPr id="9" name="object 7">
            <a:extLst>
              <a:ext uri="{FF2B5EF4-FFF2-40B4-BE49-F238E27FC236}">
                <a16:creationId xmlns:a16="http://schemas.microsoft.com/office/drawing/2014/main" id="{B9A9CCC1-C350-6D26-A1B9-28FD93496BE3}"/>
              </a:ext>
              <a:ext uri="{C183D7F6-B498-43B3-948B-1728B52AA6E4}">
                <adec:decorative xmlns:adec="http://schemas.microsoft.com/office/drawing/2017/decorative" val="1"/>
              </a:ext>
            </a:extLst>
          </p:cNvPr>
          <p:cNvSpPr/>
          <p:nvPr/>
        </p:nvSpPr>
        <p:spPr>
          <a:xfrm>
            <a:off x="154844" y="845299"/>
            <a:ext cx="11668559" cy="45719"/>
          </a:xfrm>
          <a:custGeom>
            <a:avLst/>
            <a:gdLst/>
            <a:ahLst/>
            <a:cxnLst/>
            <a:rect l="l" t="t" r="r" b="b"/>
            <a:pathLst>
              <a:path w="9777730">
                <a:moveTo>
                  <a:pt x="0" y="0"/>
                </a:moveTo>
                <a:lnTo>
                  <a:pt x="9777603" y="0"/>
                </a:lnTo>
              </a:path>
            </a:pathLst>
          </a:custGeom>
          <a:ln w="38100">
            <a:solidFill>
              <a:srgbClr val="293A60"/>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10" name="Title 5">
            <a:extLst>
              <a:ext uri="{FF2B5EF4-FFF2-40B4-BE49-F238E27FC236}">
                <a16:creationId xmlns:a16="http://schemas.microsoft.com/office/drawing/2014/main" id="{F0C44A9D-6171-DAAC-D5A3-0D88E6A8839A}"/>
              </a:ext>
            </a:extLst>
          </p:cNvPr>
          <p:cNvSpPr txBox="1">
            <a:spLocks noGrp="1"/>
          </p:cNvSpPr>
          <p:nvPr>
            <p:ph type="title" idx="4294967295"/>
          </p:nvPr>
        </p:nvSpPr>
        <p:spPr>
          <a:xfrm>
            <a:off x="152385" y="189601"/>
            <a:ext cx="10220340" cy="666404"/>
          </a:xfrm>
          <a:prstGeom prst="rect">
            <a:avLst/>
          </a:prstGeom>
          <a:solidFill>
            <a:srgbClr val="293A60"/>
          </a:solidFill>
          <a:ln w="12700" cap="flat" cmpd="sng" algn="ctr">
            <a:no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chemeClr val="lt1"/>
                </a:solidFill>
                <a:effectLst/>
                <a:uLnTx/>
                <a:uFillTx/>
                <a:latin typeface="Manrope" pitchFamily="2" charset="0"/>
                <a:ea typeface="+mn-ea"/>
                <a:cs typeface="+mn-cs"/>
              </a:rPr>
              <a:t>Structures and Processes: Senior Leader Checklist</a:t>
            </a:r>
          </a:p>
        </p:txBody>
      </p:sp>
    </p:spTree>
    <p:extLst>
      <p:ext uri="{BB962C8B-B14F-4D97-AF65-F5344CB8AC3E}">
        <p14:creationId xmlns:p14="http://schemas.microsoft.com/office/powerpoint/2010/main" val="4177254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6">
            <a:extLst>
              <a:ext uri="{FF2B5EF4-FFF2-40B4-BE49-F238E27FC236}">
                <a16:creationId xmlns:a16="http://schemas.microsoft.com/office/drawing/2014/main" id="{452B38CA-FB4E-D2E2-A015-E99479730775}"/>
              </a:ext>
            </a:extLst>
          </p:cNvPr>
          <p:cNvGraphicFramePr>
            <a:graphicFrameLocks noGrp="1"/>
          </p:cNvGraphicFramePr>
          <p:nvPr>
            <p:extLst>
              <p:ext uri="{D42A27DB-BD31-4B8C-83A1-F6EECF244321}">
                <p14:modId xmlns:p14="http://schemas.microsoft.com/office/powerpoint/2010/main" val="3792325749"/>
              </p:ext>
            </p:extLst>
          </p:nvPr>
        </p:nvGraphicFramePr>
        <p:xfrm>
          <a:off x="152383" y="1030951"/>
          <a:ext cx="11671017" cy="4683760"/>
        </p:xfrm>
        <a:graphic>
          <a:graphicData uri="http://schemas.openxmlformats.org/drawingml/2006/table">
            <a:tbl>
              <a:tblPr firstRow="1" bandRow="1">
                <a:tableStyleId>{5C22544A-7EE6-4342-B048-85BDC9FD1C3A}</a:tableStyleId>
              </a:tblPr>
              <a:tblGrid>
                <a:gridCol w="9448817">
                  <a:extLst>
                    <a:ext uri="{9D8B030D-6E8A-4147-A177-3AD203B41FA5}">
                      <a16:colId xmlns:a16="http://schemas.microsoft.com/office/drawing/2014/main" val="3533308900"/>
                    </a:ext>
                  </a:extLst>
                </a:gridCol>
                <a:gridCol w="554477">
                  <a:extLst>
                    <a:ext uri="{9D8B030D-6E8A-4147-A177-3AD203B41FA5}">
                      <a16:colId xmlns:a16="http://schemas.microsoft.com/office/drawing/2014/main" val="930880074"/>
                    </a:ext>
                  </a:extLst>
                </a:gridCol>
                <a:gridCol w="437744">
                  <a:extLst>
                    <a:ext uri="{9D8B030D-6E8A-4147-A177-3AD203B41FA5}">
                      <a16:colId xmlns:a16="http://schemas.microsoft.com/office/drawing/2014/main" val="2595874476"/>
                    </a:ext>
                  </a:extLst>
                </a:gridCol>
                <a:gridCol w="700392">
                  <a:extLst>
                    <a:ext uri="{9D8B030D-6E8A-4147-A177-3AD203B41FA5}">
                      <a16:colId xmlns:a16="http://schemas.microsoft.com/office/drawing/2014/main" val="510252667"/>
                    </a:ext>
                  </a:extLst>
                </a:gridCol>
                <a:gridCol w="529587">
                  <a:extLst>
                    <a:ext uri="{9D8B030D-6E8A-4147-A177-3AD203B41FA5}">
                      <a16:colId xmlns:a16="http://schemas.microsoft.com/office/drawing/2014/main" val="4170739222"/>
                    </a:ext>
                  </a:extLst>
                </a:gridCol>
              </a:tblGrid>
              <a:tr h="370840">
                <a:tc>
                  <a:txBody>
                    <a:bodyPr/>
                    <a:lstStyle/>
                    <a:p>
                      <a:r>
                        <a:rPr lang="en-GB" sz="1600" dirty="0">
                          <a:latin typeface="Manrope" pitchFamily="2" charset="0"/>
                        </a:rPr>
                        <a:t>Our institution systems and processes ensure that:</a:t>
                      </a:r>
                    </a:p>
                  </a:txBody>
                  <a:tcPr>
                    <a:solidFill>
                      <a:srgbClr val="5777B4"/>
                    </a:solidFill>
                  </a:tcPr>
                </a:tc>
                <a:tc>
                  <a:txBody>
                    <a:bodyPr/>
                    <a:lstStyle/>
                    <a:p>
                      <a:r>
                        <a:rPr lang="en-GB" sz="1100" dirty="0">
                          <a:solidFill>
                            <a:schemeClr val="tx1"/>
                          </a:solidFill>
                          <a:latin typeface="Manrope" pitchFamily="2" charset="0"/>
                          <a:cs typeface="Mangal" panose="020B0502040204020203" pitchFamily="18" charset="0"/>
                        </a:rPr>
                        <a:t>Yes</a:t>
                      </a:r>
                    </a:p>
                  </a:txBody>
                  <a:tcPr>
                    <a:solidFill>
                      <a:srgbClr val="5777B4"/>
                    </a:solidFill>
                  </a:tcPr>
                </a:tc>
                <a:tc>
                  <a:txBody>
                    <a:bodyPr/>
                    <a:lstStyle/>
                    <a:p>
                      <a:r>
                        <a:rPr lang="en-GB" sz="1100" dirty="0">
                          <a:solidFill>
                            <a:schemeClr val="tx1"/>
                          </a:solidFill>
                          <a:latin typeface="Manrope" pitchFamily="2" charset="0"/>
                          <a:cs typeface="Mangal" panose="020B0502040204020203" pitchFamily="18" charset="0"/>
                        </a:rPr>
                        <a:t>No</a:t>
                      </a:r>
                    </a:p>
                  </a:txBody>
                  <a:tcPr>
                    <a:solidFill>
                      <a:srgbClr val="5777B4"/>
                    </a:solidFill>
                  </a:tcPr>
                </a:tc>
                <a:tc>
                  <a:txBody>
                    <a:bodyPr/>
                    <a:lstStyle/>
                    <a:p>
                      <a:r>
                        <a:rPr lang="en-GB" sz="1100" dirty="0">
                          <a:solidFill>
                            <a:schemeClr val="tx1"/>
                          </a:solidFill>
                          <a:latin typeface="Manrope" pitchFamily="2" charset="0"/>
                          <a:cs typeface="Mangal" panose="020B0502040204020203" pitchFamily="18" charset="0"/>
                        </a:rPr>
                        <a:t>Maybe</a:t>
                      </a:r>
                    </a:p>
                  </a:txBody>
                  <a:tcPr>
                    <a:solidFill>
                      <a:srgbClr val="5777B4"/>
                    </a:solidFill>
                  </a:tcPr>
                </a:tc>
                <a:tc>
                  <a:txBody>
                    <a:bodyPr/>
                    <a:lstStyle/>
                    <a:p>
                      <a:r>
                        <a:rPr lang="en-GB" sz="1100" dirty="0">
                          <a:solidFill>
                            <a:schemeClr val="tx1"/>
                          </a:solidFill>
                          <a:latin typeface="Manrope" pitchFamily="2" charset="0"/>
                          <a:cs typeface="Mangal" panose="020B0502040204020203" pitchFamily="18" charset="0"/>
                        </a:rPr>
                        <a:t>N/A</a:t>
                      </a:r>
                    </a:p>
                  </a:txBody>
                  <a:tcPr>
                    <a:solidFill>
                      <a:srgbClr val="5777B4"/>
                    </a:solidFill>
                  </a:tcPr>
                </a:tc>
                <a:extLst>
                  <a:ext uri="{0D108BD9-81ED-4DB2-BD59-A6C34878D82A}">
                    <a16:rowId xmlns:a16="http://schemas.microsoft.com/office/drawing/2014/main" val="30466883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chemeClr val="tx1">
                              <a:lumMod val="95000"/>
                              <a:lumOff val="5000"/>
                            </a:schemeClr>
                          </a:solidFill>
                          <a:effectLst/>
                          <a:latin typeface="Manrope" pitchFamily="2" charset="0"/>
                        </a:rPr>
                        <a:t>Curriculum planning and design processes embed inclusive education, and staff are supported to achieve these in practice</a:t>
                      </a: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94567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Students are active partners in curriculum design, development and delivery</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64424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Programmes actively consider the content that students are likely to have covered before university (e.g. A level, GCSE, BTEC syllabus) and staff are supported to design interventions to address disparities and gaps in knowledge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6431292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Programmes include opportunities for students to test relevant pre-existing knowledge before introducing new content and staff are supported to address any gaps identified</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48296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Curriculum design processes ensure content has been reviewed to go beyond white European perspectives i.e. has been decolonised, and staff are supported to implement this in their areas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6887549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Curriculum design processes enable staff to highlight diverse figures within the discipline to students (e.g. LGBTQIA+/Black/Asian/Disabled researchers, authors, or policy makers)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830293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Curriculum design enables students to personalise their curriculum, i.e. can focus on relevant topics of personal interest</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6272313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are supported to work in partnership with students to review teaching materials, and pro-actively point out any language that is not clear and consistent</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347223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make teaching resources available in appropriate accessible formats in advance of scheduled teaching sessions wherever possible.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4803201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are supported to adopt an active and authentic learning approach, not being overly reliant on didactic lecturing, and designed to be accessible to all students (considering e.g. disability, international students, those with limited financial resources)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510020598"/>
                  </a:ext>
                </a:extLst>
              </a:tr>
            </a:tbl>
          </a:graphicData>
        </a:graphic>
      </p:graphicFrame>
      <p:sp>
        <p:nvSpPr>
          <p:cNvPr id="9" name="TextBox 8">
            <a:extLst>
              <a:ext uri="{FF2B5EF4-FFF2-40B4-BE49-F238E27FC236}">
                <a16:creationId xmlns:a16="http://schemas.microsoft.com/office/drawing/2014/main" id="{6F17090F-E272-6AC7-2DFE-B4ACCD420DC1}"/>
              </a:ext>
            </a:extLst>
          </p:cNvPr>
          <p:cNvSpPr txBox="1"/>
          <p:nvPr/>
        </p:nvSpPr>
        <p:spPr>
          <a:xfrm>
            <a:off x="9410140" y="6525157"/>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2">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sp>
        <p:nvSpPr>
          <p:cNvPr id="10" name="object 7">
            <a:extLst>
              <a:ext uri="{FF2B5EF4-FFF2-40B4-BE49-F238E27FC236}">
                <a16:creationId xmlns:a16="http://schemas.microsoft.com/office/drawing/2014/main" id="{6E194BC6-41F1-A8B8-9237-02E6D36AF439}"/>
              </a:ext>
              <a:ext uri="{C183D7F6-B498-43B3-948B-1728B52AA6E4}">
                <adec:decorative xmlns:adec="http://schemas.microsoft.com/office/drawing/2017/decorative" val="1"/>
              </a:ext>
            </a:extLst>
          </p:cNvPr>
          <p:cNvSpPr/>
          <p:nvPr/>
        </p:nvSpPr>
        <p:spPr>
          <a:xfrm flipV="1">
            <a:off x="152385" y="6423927"/>
            <a:ext cx="11671018" cy="45719"/>
          </a:xfrm>
          <a:custGeom>
            <a:avLst/>
            <a:gdLst/>
            <a:ahLst/>
            <a:cxnLst/>
            <a:rect l="l" t="t" r="r" b="b"/>
            <a:pathLst>
              <a:path w="9777730">
                <a:moveTo>
                  <a:pt x="0" y="0"/>
                </a:moveTo>
                <a:lnTo>
                  <a:pt x="9777603" y="0"/>
                </a:lnTo>
              </a:path>
            </a:pathLst>
          </a:custGeom>
          <a:ln w="38100">
            <a:solidFill>
              <a:srgbClr val="5777B4"/>
            </a:solidFill>
          </a:ln>
        </p:spPr>
        <p:txBody>
          <a:bodyPr wrap="square" lIns="0" tIns="0" rIns="0" bIns="0" rtlCol="0"/>
          <a:lstStyle/>
          <a:p>
            <a:endParaRPr/>
          </a:p>
        </p:txBody>
      </p:sp>
      <p:sp>
        <p:nvSpPr>
          <p:cNvPr id="11" name="object 3">
            <a:extLst>
              <a:ext uri="{FF2B5EF4-FFF2-40B4-BE49-F238E27FC236}">
                <a16:creationId xmlns:a16="http://schemas.microsoft.com/office/drawing/2014/main" id="{06B9E99F-011F-FCA0-F1E3-49704890AE80}"/>
              </a:ext>
              <a:ext uri="{C183D7F6-B498-43B3-948B-1728B52AA6E4}">
                <adec:decorative xmlns:adec="http://schemas.microsoft.com/office/drawing/2017/decorative" val="1"/>
              </a:ext>
            </a:extLst>
          </p:cNvPr>
          <p:cNvSpPr/>
          <p:nvPr/>
        </p:nvSpPr>
        <p:spPr>
          <a:xfrm>
            <a:off x="7968559" y="179830"/>
            <a:ext cx="1731006"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rgbClr val="5777B4"/>
          </a:solidFill>
          <a:ln>
            <a:solidFill>
              <a:srgbClr val="5777B4"/>
            </a:solidFill>
          </a:ln>
          <a:effectLst/>
        </p:spPr>
        <p:txBody>
          <a:bodyPr wrap="square" lIns="0" tIns="0" rIns="0" bIns="0" rtlCol="0"/>
          <a:lstStyle/>
          <a:p>
            <a:endParaRPr dirty="0">
              <a:solidFill>
                <a:schemeClr val="bg1"/>
              </a:solidFill>
            </a:endParaRPr>
          </a:p>
        </p:txBody>
      </p:sp>
      <p:sp>
        <p:nvSpPr>
          <p:cNvPr id="12" name="object 7">
            <a:extLst>
              <a:ext uri="{FF2B5EF4-FFF2-40B4-BE49-F238E27FC236}">
                <a16:creationId xmlns:a16="http://schemas.microsoft.com/office/drawing/2014/main" id="{C2BDA8C1-D69C-CA97-CC27-C059555DC85E}"/>
              </a:ext>
              <a:ext uri="{C183D7F6-B498-43B3-948B-1728B52AA6E4}">
                <adec:decorative xmlns:adec="http://schemas.microsoft.com/office/drawing/2017/decorative" val="1"/>
              </a:ext>
            </a:extLst>
          </p:cNvPr>
          <p:cNvSpPr/>
          <p:nvPr/>
        </p:nvSpPr>
        <p:spPr>
          <a:xfrm>
            <a:off x="152387" y="849207"/>
            <a:ext cx="11671018" cy="45719"/>
          </a:xfrm>
          <a:custGeom>
            <a:avLst/>
            <a:gdLst/>
            <a:ahLst/>
            <a:cxnLst/>
            <a:rect l="l" t="t" r="r" b="b"/>
            <a:pathLst>
              <a:path w="9777730">
                <a:moveTo>
                  <a:pt x="0" y="0"/>
                </a:moveTo>
                <a:lnTo>
                  <a:pt x="9777603" y="0"/>
                </a:lnTo>
              </a:path>
            </a:pathLst>
          </a:custGeom>
          <a:ln w="38100">
            <a:solidFill>
              <a:srgbClr val="5777B4"/>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14" name="Title 5">
            <a:extLst>
              <a:ext uri="{FF2B5EF4-FFF2-40B4-BE49-F238E27FC236}">
                <a16:creationId xmlns:a16="http://schemas.microsoft.com/office/drawing/2014/main" id="{F6BCE704-14C3-F302-316C-7BF188AA3F10}"/>
              </a:ext>
            </a:extLst>
          </p:cNvPr>
          <p:cNvSpPr txBox="1">
            <a:spLocks noGrp="1"/>
          </p:cNvSpPr>
          <p:nvPr>
            <p:ph type="title" idx="4294967295"/>
          </p:nvPr>
        </p:nvSpPr>
        <p:spPr>
          <a:xfrm>
            <a:off x="152386" y="174220"/>
            <a:ext cx="9420239" cy="666404"/>
          </a:xfrm>
          <a:prstGeom prst="rect">
            <a:avLst/>
          </a:prstGeom>
          <a:solidFill>
            <a:srgbClr val="5777B4"/>
          </a:solidFill>
          <a:ln w="12700" cap="flat" cmpd="sng" algn="ctr">
            <a:no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chemeClr val="lt1"/>
                </a:solidFill>
                <a:effectLst/>
                <a:uLnTx/>
                <a:uFillTx/>
                <a:latin typeface="Manrope" pitchFamily="2" charset="0"/>
                <a:ea typeface="+mn-ea"/>
                <a:cs typeface="+mn-cs"/>
              </a:rPr>
              <a:t>Curriculum Design and Delivery: Senior Leader</a:t>
            </a:r>
          </a:p>
        </p:txBody>
      </p:sp>
    </p:spTree>
    <p:extLst>
      <p:ext uri="{BB962C8B-B14F-4D97-AF65-F5344CB8AC3E}">
        <p14:creationId xmlns:p14="http://schemas.microsoft.com/office/powerpoint/2010/main" val="3702684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6">
            <a:extLst>
              <a:ext uri="{FF2B5EF4-FFF2-40B4-BE49-F238E27FC236}">
                <a16:creationId xmlns:a16="http://schemas.microsoft.com/office/drawing/2014/main" id="{452B38CA-FB4E-D2E2-A015-E99479730775}"/>
              </a:ext>
            </a:extLst>
          </p:cNvPr>
          <p:cNvGraphicFramePr>
            <a:graphicFrameLocks noGrp="1"/>
          </p:cNvGraphicFramePr>
          <p:nvPr>
            <p:extLst>
              <p:ext uri="{D42A27DB-BD31-4B8C-83A1-F6EECF244321}">
                <p14:modId xmlns:p14="http://schemas.microsoft.com/office/powerpoint/2010/main" val="105127853"/>
              </p:ext>
            </p:extLst>
          </p:nvPr>
        </p:nvGraphicFramePr>
        <p:xfrm>
          <a:off x="152383" y="1030951"/>
          <a:ext cx="11671017" cy="4953000"/>
        </p:xfrm>
        <a:graphic>
          <a:graphicData uri="http://schemas.openxmlformats.org/drawingml/2006/table">
            <a:tbl>
              <a:tblPr firstRow="1" bandRow="1">
                <a:tableStyleId>{5C22544A-7EE6-4342-B048-85BDC9FD1C3A}</a:tableStyleId>
              </a:tblPr>
              <a:tblGrid>
                <a:gridCol w="9448817">
                  <a:extLst>
                    <a:ext uri="{9D8B030D-6E8A-4147-A177-3AD203B41FA5}">
                      <a16:colId xmlns:a16="http://schemas.microsoft.com/office/drawing/2014/main" val="3533308900"/>
                    </a:ext>
                  </a:extLst>
                </a:gridCol>
                <a:gridCol w="554477">
                  <a:extLst>
                    <a:ext uri="{9D8B030D-6E8A-4147-A177-3AD203B41FA5}">
                      <a16:colId xmlns:a16="http://schemas.microsoft.com/office/drawing/2014/main" val="930880074"/>
                    </a:ext>
                  </a:extLst>
                </a:gridCol>
                <a:gridCol w="437744">
                  <a:extLst>
                    <a:ext uri="{9D8B030D-6E8A-4147-A177-3AD203B41FA5}">
                      <a16:colId xmlns:a16="http://schemas.microsoft.com/office/drawing/2014/main" val="2595874476"/>
                    </a:ext>
                  </a:extLst>
                </a:gridCol>
                <a:gridCol w="700392">
                  <a:extLst>
                    <a:ext uri="{9D8B030D-6E8A-4147-A177-3AD203B41FA5}">
                      <a16:colId xmlns:a16="http://schemas.microsoft.com/office/drawing/2014/main" val="510252667"/>
                    </a:ext>
                  </a:extLst>
                </a:gridCol>
                <a:gridCol w="529587">
                  <a:extLst>
                    <a:ext uri="{9D8B030D-6E8A-4147-A177-3AD203B41FA5}">
                      <a16:colId xmlns:a16="http://schemas.microsoft.com/office/drawing/2014/main" val="4170739222"/>
                    </a:ext>
                  </a:extLst>
                </a:gridCol>
              </a:tblGrid>
              <a:tr h="370840">
                <a:tc>
                  <a:txBody>
                    <a:bodyPr/>
                    <a:lstStyle/>
                    <a:p>
                      <a:r>
                        <a:rPr lang="en-GB" sz="1600" dirty="0">
                          <a:latin typeface="Manrope" pitchFamily="2" charset="0"/>
                        </a:rPr>
                        <a:t>Our institution systems and processes ensure that:</a:t>
                      </a:r>
                    </a:p>
                  </a:txBody>
                  <a:tcPr>
                    <a:solidFill>
                      <a:srgbClr val="0F607E"/>
                    </a:solidFill>
                  </a:tcPr>
                </a:tc>
                <a:tc>
                  <a:txBody>
                    <a:bodyPr/>
                    <a:lstStyle/>
                    <a:p>
                      <a:r>
                        <a:rPr lang="en-GB" sz="1150" dirty="0">
                          <a:latin typeface="Manrope" pitchFamily="2" charset="0"/>
                          <a:cs typeface="Mangal" panose="020B0502040204020203" pitchFamily="18" charset="0"/>
                        </a:rPr>
                        <a:t>Yes</a:t>
                      </a:r>
                    </a:p>
                  </a:txBody>
                  <a:tcPr>
                    <a:solidFill>
                      <a:srgbClr val="0F607E"/>
                    </a:solidFill>
                  </a:tcPr>
                </a:tc>
                <a:tc>
                  <a:txBody>
                    <a:bodyPr/>
                    <a:lstStyle/>
                    <a:p>
                      <a:r>
                        <a:rPr lang="en-GB" sz="1150" dirty="0">
                          <a:latin typeface="Manrope" pitchFamily="2" charset="0"/>
                          <a:cs typeface="Mangal" panose="020B0502040204020203" pitchFamily="18" charset="0"/>
                        </a:rPr>
                        <a:t>No</a:t>
                      </a:r>
                    </a:p>
                  </a:txBody>
                  <a:tcPr>
                    <a:solidFill>
                      <a:srgbClr val="0F607E"/>
                    </a:solidFill>
                  </a:tcPr>
                </a:tc>
                <a:tc>
                  <a:txBody>
                    <a:bodyPr/>
                    <a:lstStyle/>
                    <a:p>
                      <a:r>
                        <a:rPr lang="en-GB" sz="1150" dirty="0">
                          <a:latin typeface="Manrope" pitchFamily="2" charset="0"/>
                          <a:cs typeface="Mangal" panose="020B0502040204020203" pitchFamily="18" charset="0"/>
                        </a:rPr>
                        <a:t>Maybe</a:t>
                      </a:r>
                    </a:p>
                  </a:txBody>
                  <a:tcPr>
                    <a:solidFill>
                      <a:srgbClr val="0F607E"/>
                    </a:solidFill>
                  </a:tcPr>
                </a:tc>
                <a:tc>
                  <a:txBody>
                    <a:bodyPr/>
                    <a:lstStyle/>
                    <a:p>
                      <a:r>
                        <a:rPr lang="en-GB" sz="1150" dirty="0">
                          <a:latin typeface="Manrope" pitchFamily="2" charset="0"/>
                          <a:cs typeface="Mangal" panose="020B0502040204020203" pitchFamily="18" charset="0"/>
                        </a:rPr>
                        <a:t>N/A</a:t>
                      </a:r>
                    </a:p>
                  </a:txBody>
                  <a:tcPr>
                    <a:solidFill>
                      <a:srgbClr val="0F607E"/>
                    </a:solidFill>
                  </a:tcPr>
                </a:tc>
                <a:extLst>
                  <a:ext uri="{0D108BD9-81ED-4DB2-BD59-A6C34878D82A}">
                    <a16:rowId xmlns:a16="http://schemas.microsoft.com/office/drawing/2014/main" val="30466883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chemeClr val="tx1">
                              <a:lumMod val="95000"/>
                              <a:lumOff val="5000"/>
                            </a:schemeClr>
                          </a:solidFill>
                          <a:effectLst/>
                          <a:latin typeface="Manrope" pitchFamily="2" charset="0"/>
                        </a:rPr>
                        <a:t>Curriculum design ensures assessments are designed at the programme level, giving students and staff a manageable assessment workload. </a:t>
                      </a: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94567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Programmes are designed to use a range of assessment formats, enabling student personalisation choice of assessment format where appropriate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64424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Programmes give students opportunities to practice all final year summative assessment types earlier in the programme, and the relationships between assessments at different levels are clearly understood by staff and students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6431292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Assessments are clearly explained to students through module documentation, written materials and activities in class, using transparent and consistent language to make requirements clear. </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48296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are supported to develop assessments that design out the need for individual alternatives wherever possible (e.g. students given the choice of audio/visual formats so students with hearing/visual impairments do not require individual alternative assessment)</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6887549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are supported to develop mark schemes which are clearly linked to learning outcomes or competencies to ensure marking is appropriate and consistent with assessment design</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830293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are supported to develop mark schemes that do not over-penalise mistakes in written English or referencing conventions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6272313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are supported to ensure feedback comments are constructive, and actively point out ways that students can improve their work for future assignments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347223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are supported to provide relevant, focussed and timely formative feedback to support student learning</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4803201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are aware of student anxieties around assessment and feedback, and encouraged to create a supportive culture around assessment, provide clear guidance, and offer opportunities for students to voice concerns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510020598"/>
                  </a:ext>
                </a:extLst>
              </a:tr>
            </a:tbl>
          </a:graphicData>
        </a:graphic>
      </p:graphicFrame>
      <p:sp>
        <p:nvSpPr>
          <p:cNvPr id="3" name="object 3">
            <a:extLst>
              <a:ext uri="{FF2B5EF4-FFF2-40B4-BE49-F238E27FC236}">
                <a16:creationId xmlns:a16="http://schemas.microsoft.com/office/drawing/2014/main" id="{E0A15592-521E-F158-6BB9-A8D15FFBC0A1}"/>
              </a:ext>
              <a:ext uri="{C183D7F6-B498-43B3-948B-1728B52AA6E4}">
                <adec:decorative xmlns:adec="http://schemas.microsoft.com/office/drawing/2017/decorative" val="1"/>
              </a:ext>
            </a:extLst>
          </p:cNvPr>
          <p:cNvSpPr/>
          <p:nvPr/>
        </p:nvSpPr>
        <p:spPr>
          <a:xfrm>
            <a:off x="7679134" y="179830"/>
            <a:ext cx="1731006"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rgbClr val="0F607E"/>
          </a:solidFill>
          <a:ln>
            <a:solidFill>
              <a:srgbClr val="0F607E"/>
            </a:solidFill>
          </a:ln>
          <a:effectLst/>
        </p:spPr>
        <p:txBody>
          <a:bodyPr wrap="square" lIns="0" tIns="0" rIns="0" bIns="0" rtlCol="0"/>
          <a:lstStyle/>
          <a:p>
            <a:endParaRPr dirty="0">
              <a:solidFill>
                <a:schemeClr val="bg1"/>
              </a:solidFill>
            </a:endParaRPr>
          </a:p>
        </p:txBody>
      </p:sp>
      <p:sp>
        <p:nvSpPr>
          <p:cNvPr id="7" name="TextBox 6">
            <a:extLst>
              <a:ext uri="{FF2B5EF4-FFF2-40B4-BE49-F238E27FC236}">
                <a16:creationId xmlns:a16="http://schemas.microsoft.com/office/drawing/2014/main" id="{0DC31FAD-617E-185A-D6B8-C6B71922D932}"/>
              </a:ext>
            </a:extLst>
          </p:cNvPr>
          <p:cNvSpPr txBox="1"/>
          <p:nvPr/>
        </p:nvSpPr>
        <p:spPr>
          <a:xfrm>
            <a:off x="9410140" y="6525157"/>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2">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sp>
        <p:nvSpPr>
          <p:cNvPr id="8" name="object 7">
            <a:extLst>
              <a:ext uri="{FF2B5EF4-FFF2-40B4-BE49-F238E27FC236}">
                <a16:creationId xmlns:a16="http://schemas.microsoft.com/office/drawing/2014/main" id="{E029B43B-9A7F-3376-6321-16B557692A33}"/>
              </a:ext>
              <a:ext uri="{C183D7F6-B498-43B3-948B-1728B52AA6E4}">
                <adec:decorative xmlns:adec="http://schemas.microsoft.com/office/drawing/2017/decorative" val="1"/>
              </a:ext>
            </a:extLst>
          </p:cNvPr>
          <p:cNvSpPr/>
          <p:nvPr/>
        </p:nvSpPr>
        <p:spPr>
          <a:xfrm flipV="1">
            <a:off x="152385" y="6423927"/>
            <a:ext cx="11671018" cy="45719"/>
          </a:xfrm>
          <a:custGeom>
            <a:avLst/>
            <a:gdLst/>
            <a:ahLst/>
            <a:cxnLst/>
            <a:rect l="l" t="t" r="r" b="b"/>
            <a:pathLst>
              <a:path w="9777730">
                <a:moveTo>
                  <a:pt x="0" y="0"/>
                </a:moveTo>
                <a:lnTo>
                  <a:pt x="9777603" y="0"/>
                </a:lnTo>
              </a:path>
            </a:pathLst>
          </a:custGeom>
          <a:ln w="38100">
            <a:solidFill>
              <a:srgbClr val="0F607E"/>
            </a:solidFill>
          </a:ln>
        </p:spPr>
        <p:txBody>
          <a:bodyPr wrap="square" lIns="0" tIns="0" rIns="0" bIns="0" rtlCol="0"/>
          <a:lstStyle/>
          <a:p>
            <a:endParaRPr/>
          </a:p>
        </p:txBody>
      </p:sp>
      <p:sp>
        <p:nvSpPr>
          <p:cNvPr id="9" name="object 7">
            <a:extLst>
              <a:ext uri="{FF2B5EF4-FFF2-40B4-BE49-F238E27FC236}">
                <a16:creationId xmlns:a16="http://schemas.microsoft.com/office/drawing/2014/main" id="{9A95BBC2-CEAF-DFC7-8B1D-30B45415322A}"/>
              </a:ext>
              <a:ext uri="{C183D7F6-B498-43B3-948B-1728B52AA6E4}">
                <adec:decorative xmlns:adec="http://schemas.microsoft.com/office/drawing/2017/decorative" val="1"/>
              </a:ext>
            </a:extLst>
          </p:cNvPr>
          <p:cNvSpPr/>
          <p:nvPr/>
        </p:nvSpPr>
        <p:spPr>
          <a:xfrm>
            <a:off x="152387" y="849207"/>
            <a:ext cx="11671018" cy="45719"/>
          </a:xfrm>
          <a:custGeom>
            <a:avLst/>
            <a:gdLst/>
            <a:ahLst/>
            <a:cxnLst/>
            <a:rect l="l" t="t" r="r" b="b"/>
            <a:pathLst>
              <a:path w="9777730">
                <a:moveTo>
                  <a:pt x="0" y="0"/>
                </a:moveTo>
                <a:lnTo>
                  <a:pt x="9777603" y="0"/>
                </a:lnTo>
              </a:path>
            </a:pathLst>
          </a:custGeom>
          <a:ln w="38100">
            <a:solidFill>
              <a:srgbClr val="0F607E"/>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11" name="object 7">
            <a:extLst>
              <a:ext uri="{FF2B5EF4-FFF2-40B4-BE49-F238E27FC236}">
                <a16:creationId xmlns:a16="http://schemas.microsoft.com/office/drawing/2014/main" id="{8318AC9A-3648-F1E3-9FCC-2D20E090A664}"/>
              </a:ext>
              <a:ext uri="{C183D7F6-B498-43B3-948B-1728B52AA6E4}">
                <adec:decorative xmlns:adec="http://schemas.microsoft.com/office/drawing/2017/decorative" val="1"/>
              </a:ext>
            </a:extLst>
          </p:cNvPr>
          <p:cNvSpPr/>
          <p:nvPr/>
        </p:nvSpPr>
        <p:spPr>
          <a:xfrm>
            <a:off x="152387" y="849207"/>
            <a:ext cx="11671018" cy="45719"/>
          </a:xfrm>
          <a:custGeom>
            <a:avLst/>
            <a:gdLst/>
            <a:ahLst/>
            <a:cxnLst/>
            <a:rect l="l" t="t" r="r" b="b"/>
            <a:pathLst>
              <a:path w="9777730">
                <a:moveTo>
                  <a:pt x="0" y="0"/>
                </a:moveTo>
                <a:lnTo>
                  <a:pt x="9777603" y="0"/>
                </a:lnTo>
              </a:path>
            </a:pathLst>
          </a:custGeom>
          <a:ln w="38100">
            <a:solidFill>
              <a:srgbClr val="0F607E"/>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12" name="Title 5">
            <a:extLst>
              <a:ext uri="{FF2B5EF4-FFF2-40B4-BE49-F238E27FC236}">
                <a16:creationId xmlns:a16="http://schemas.microsoft.com/office/drawing/2014/main" id="{7F7594F6-0C74-F0A1-B6E5-4CC44B94FAF0}"/>
              </a:ext>
            </a:extLst>
          </p:cNvPr>
          <p:cNvSpPr txBox="1">
            <a:spLocks noGrp="1"/>
          </p:cNvSpPr>
          <p:nvPr>
            <p:ph type="title" idx="4294967295"/>
          </p:nvPr>
        </p:nvSpPr>
        <p:spPr>
          <a:xfrm>
            <a:off x="152386" y="174220"/>
            <a:ext cx="9096389" cy="666404"/>
          </a:xfrm>
          <a:prstGeom prst="rect">
            <a:avLst/>
          </a:prstGeom>
          <a:solidFill>
            <a:srgbClr val="0F607E"/>
          </a:solidFill>
          <a:ln w="12700" cap="flat" cmpd="sng" algn="ctr">
            <a:no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chemeClr val="lt1"/>
                </a:solidFill>
                <a:effectLst/>
                <a:uLnTx/>
                <a:uFillTx/>
                <a:latin typeface="Manrope" pitchFamily="2" charset="0"/>
                <a:ea typeface="+mn-ea"/>
                <a:cs typeface="+mn-cs"/>
              </a:rPr>
              <a:t>Assessment and Feedback: Senior Leader Checklist</a:t>
            </a:r>
          </a:p>
        </p:txBody>
      </p:sp>
    </p:spTree>
    <p:extLst>
      <p:ext uri="{BB962C8B-B14F-4D97-AF65-F5344CB8AC3E}">
        <p14:creationId xmlns:p14="http://schemas.microsoft.com/office/powerpoint/2010/main" val="1405767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ject 3">
            <a:extLst>
              <a:ext uri="{FF2B5EF4-FFF2-40B4-BE49-F238E27FC236}">
                <a16:creationId xmlns:a16="http://schemas.microsoft.com/office/drawing/2014/main" id="{C1A86701-9AD1-39F6-F4CA-2CA693F1233E}"/>
              </a:ext>
              <a:ext uri="{C183D7F6-B498-43B3-948B-1728B52AA6E4}">
                <adec:decorative xmlns:adec="http://schemas.microsoft.com/office/drawing/2017/decorative" val="1"/>
              </a:ext>
            </a:extLst>
          </p:cNvPr>
          <p:cNvSpPr/>
          <p:nvPr/>
        </p:nvSpPr>
        <p:spPr>
          <a:xfrm>
            <a:off x="7679134" y="174220"/>
            <a:ext cx="1731006"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rgbClr val="006E61"/>
          </a:solidFill>
          <a:ln>
            <a:noFill/>
          </a:ln>
          <a:effectLst/>
        </p:spPr>
        <p:txBody>
          <a:bodyPr wrap="square" lIns="0" tIns="0" rIns="0" bIns="0" rtlCol="0"/>
          <a:lstStyle/>
          <a:p>
            <a:endParaRPr dirty="0">
              <a:solidFill>
                <a:schemeClr val="bg1"/>
              </a:solidFill>
            </a:endParaRPr>
          </a:p>
        </p:txBody>
      </p:sp>
      <p:graphicFrame>
        <p:nvGraphicFramePr>
          <p:cNvPr id="5" name="Table 6">
            <a:extLst>
              <a:ext uri="{FF2B5EF4-FFF2-40B4-BE49-F238E27FC236}">
                <a16:creationId xmlns:a16="http://schemas.microsoft.com/office/drawing/2014/main" id="{452B38CA-FB4E-D2E2-A015-E99479730775}"/>
              </a:ext>
            </a:extLst>
          </p:cNvPr>
          <p:cNvGraphicFramePr>
            <a:graphicFrameLocks noGrp="1"/>
          </p:cNvGraphicFramePr>
          <p:nvPr>
            <p:extLst>
              <p:ext uri="{D42A27DB-BD31-4B8C-83A1-F6EECF244321}">
                <p14:modId xmlns:p14="http://schemas.microsoft.com/office/powerpoint/2010/main" val="3240579059"/>
              </p:ext>
            </p:extLst>
          </p:nvPr>
        </p:nvGraphicFramePr>
        <p:xfrm>
          <a:off x="152383" y="1030951"/>
          <a:ext cx="11671017" cy="4770120"/>
        </p:xfrm>
        <a:graphic>
          <a:graphicData uri="http://schemas.openxmlformats.org/drawingml/2006/table">
            <a:tbl>
              <a:tblPr firstRow="1" bandRow="1">
                <a:tableStyleId>{5C22544A-7EE6-4342-B048-85BDC9FD1C3A}</a:tableStyleId>
              </a:tblPr>
              <a:tblGrid>
                <a:gridCol w="9448817">
                  <a:extLst>
                    <a:ext uri="{9D8B030D-6E8A-4147-A177-3AD203B41FA5}">
                      <a16:colId xmlns:a16="http://schemas.microsoft.com/office/drawing/2014/main" val="3533308900"/>
                    </a:ext>
                  </a:extLst>
                </a:gridCol>
                <a:gridCol w="554477">
                  <a:extLst>
                    <a:ext uri="{9D8B030D-6E8A-4147-A177-3AD203B41FA5}">
                      <a16:colId xmlns:a16="http://schemas.microsoft.com/office/drawing/2014/main" val="930880074"/>
                    </a:ext>
                  </a:extLst>
                </a:gridCol>
                <a:gridCol w="437744">
                  <a:extLst>
                    <a:ext uri="{9D8B030D-6E8A-4147-A177-3AD203B41FA5}">
                      <a16:colId xmlns:a16="http://schemas.microsoft.com/office/drawing/2014/main" val="2595874476"/>
                    </a:ext>
                  </a:extLst>
                </a:gridCol>
                <a:gridCol w="700392">
                  <a:extLst>
                    <a:ext uri="{9D8B030D-6E8A-4147-A177-3AD203B41FA5}">
                      <a16:colId xmlns:a16="http://schemas.microsoft.com/office/drawing/2014/main" val="510252667"/>
                    </a:ext>
                  </a:extLst>
                </a:gridCol>
                <a:gridCol w="529587">
                  <a:extLst>
                    <a:ext uri="{9D8B030D-6E8A-4147-A177-3AD203B41FA5}">
                      <a16:colId xmlns:a16="http://schemas.microsoft.com/office/drawing/2014/main" val="4170739222"/>
                    </a:ext>
                  </a:extLst>
                </a:gridCol>
              </a:tblGrid>
              <a:tr h="370840">
                <a:tc>
                  <a:txBody>
                    <a:bodyPr/>
                    <a:lstStyle/>
                    <a:p>
                      <a:r>
                        <a:rPr lang="en-GB" sz="1600" dirty="0">
                          <a:latin typeface="Manrope" pitchFamily="2" charset="0"/>
                        </a:rPr>
                        <a:t>Our institution systems and processes ensure that:</a:t>
                      </a:r>
                    </a:p>
                  </a:txBody>
                  <a:tcPr>
                    <a:solidFill>
                      <a:srgbClr val="006E61"/>
                    </a:solidFill>
                  </a:tcPr>
                </a:tc>
                <a:tc>
                  <a:txBody>
                    <a:bodyPr/>
                    <a:lstStyle/>
                    <a:p>
                      <a:r>
                        <a:rPr lang="en-GB" sz="1150" dirty="0">
                          <a:latin typeface="Manrope" pitchFamily="2" charset="0"/>
                          <a:cs typeface="Mangal" panose="020B0502040204020203" pitchFamily="18" charset="0"/>
                        </a:rPr>
                        <a:t>Yes</a:t>
                      </a:r>
                    </a:p>
                  </a:txBody>
                  <a:tcPr>
                    <a:solidFill>
                      <a:srgbClr val="006E61"/>
                    </a:solidFill>
                  </a:tcPr>
                </a:tc>
                <a:tc>
                  <a:txBody>
                    <a:bodyPr/>
                    <a:lstStyle/>
                    <a:p>
                      <a:r>
                        <a:rPr lang="en-GB" sz="1150" dirty="0">
                          <a:latin typeface="Manrope" pitchFamily="2" charset="0"/>
                          <a:cs typeface="Mangal" panose="020B0502040204020203" pitchFamily="18" charset="0"/>
                        </a:rPr>
                        <a:t>No</a:t>
                      </a:r>
                    </a:p>
                  </a:txBody>
                  <a:tcPr>
                    <a:solidFill>
                      <a:srgbClr val="006E61"/>
                    </a:solidFill>
                  </a:tcPr>
                </a:tc>
                <a:tc>
                  <a:txBody>
                    <a:bodyPr/>
                    <a:lstStyle/>
                    <a:p>
                      <a:r>
                        <a:rPr lang="en-GB" sz="1150" dirty="0">
                          <a:latin typeface="Manrope" pitchFamily="2" charset="0"/>
                          <a:cs typeface="Mangal" panose="020B0502040204020203" pitchFamily="18" charset="0"/>
                        </a:rPr>
                        <a:t>Maybe</a:t>
                      </a:r>
                    </a:p>
                  </a:txBody>
                  <a:tcPr>
                    <a:solidFill>
                      <a:srgbClr val="006E61"/>
                    </a:solidFill>
                  </a:tcPr>
                </a:tc>
                <a:tc>
                  <a:txBody>
                    <a:bodyPr/>
                    <a:lstStyle/>
                    <a:p>
                      <a:r>
                        <a:rPr lang="en-GB" sz="1150" dirty="0">
                          <a:latin typeface="Manrope" pitchFamily="2" charset="0"/>
                          <a:cs typeface="Mangal" panose="020B0502040204020203" pitchFamily="18" charset="0"/>
                        </a:rPr>
                        <a:t>N/A</a:t>
                      </a:r>
                    </a:p>
                  </a:txBody>
                  <a:tcPr>
                    <a:solidFill>
                      <a:srgbClr val="006E61"/>
                    </a:solidFill>
                  </a:tcPr>
                </a:tc>
                <a:extLst>
                  <a:ext uri="{0D108BD9-81ED-4DB2-BD59-A6C34878D82A}">
                    <a16:rowId xmlns:a16="http://schemas.microsoft.com/office/drawing/2014/main" val="30466883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chemeClr val="tx1">
                              <a:lumMod val="95000"/>
                              <a:lumOff val="5000"/>
                            </a:schemeClr>
                          </a:solidFill>
                          <a:effectLst/>
                          <a:latin typeface="Manrope" pitchFamily="2" charset="0"/>
                        </a:rPr>
                        <a:t>Staff meet with all students they have responsibility for at multiple points during the academic year</a:t>
                      </a: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94567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have undertaken appropriate training so they understand their role and responsibilities around student academic and personal support</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64424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Appropriate support services for students are provided, and staff can effectively signpost students to these services where required</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6431292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The institution ensures everyone feels welcome, included and supported from induction onwards, including within academic programmes and the wider institutional community</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48296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Institutional hiring and admissions processes actively build a diverse community of staff and students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6887549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Programmes are designed to provide opportunities for students to interact socially within structured activities, and student-led communities are supported and encouraged</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830293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The institution establishes clear ground rules around inclusion and respect for all, developed in partnership between staff and students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6272313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Students are active members of the institutional community who acts upon their feedback provided through formal and informal channels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347223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are supported to design group work so that all students are actively included regardless of background, current circumstances or demographic group</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4803201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are supported in ensuring that students can confidently raise concerns around inclusivity, including potential bias or discrimination. Staff are supported to feel confident about intervening in these areas if necessary</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510020598"/>
                  </a:ext>
                </a:extLst>
              </a:tr>
            </a:tbl>
          </a:graphicData>
        </a:graphic>
      </p:graphicFrame>
      <p:sp>
        <p:nvSpPr>
          <p:cNvPr id="3" name="object 7">
            <a:extLst>
              <a:ext uri="{FF2B5EF4-FFF2-40B4-BE49-F238E27FC236}">
                <a16:creationId xmlns:a16="http://schemas.microsoft.com/office/drawing/2014/main" id="{691DC8B1-95AC-96AA-0A67-8C32BC292744}"/>
              </a:ext>
              <a:ext uri="{C183D7F6-B498-43B3-948B-1728B52AA6E4}">
                <adec:decorative xmlns:adec="http://schemas.microsoft.com/office/drawing/2017/decorative" val="1"/>
              </a:ext>
            </a:extLst>
          </p:cNvPr>
          <p:cNvSpPr/>
          <p:nvPr/>
        </p:nvSpPr>
        <p:spPr>
          <a:xfrm flipV="1">
            <a:off x="152385" y="6423927"/>
            <a:ext cx="11671018" cy="45719"/>
          </a:xfrm>
          <a:custGeom>
            <a:avLst/>
            <a:gdLst/>
            <a:ahLst/>
            <a:cxnLst/>
            <a:rect l="l" t="t" r="r" b="b"/>
            <a:pathLst>
              <a:path w="9777730">
                <a:moveTo>
                  <a:pt x="0" y="0"/>
                </a:moveTo>
                <a:lnTo>
                  <a:pt x="9777603" y="0"/>
                </a:lnTo>
              </a:path>
            </a:pathLst>
          </a:custGeom>
          <a:ln w="38100">
            <a:solidFill>
              <a:srgbClr val="006E61"/>
            </a:solidFill>
          </a:ln>
        </p:spPr>
        <p:txBody>
          <a:bodyPr wrap="square" lIns="0" tIns="0" rIns="0" bIns="0" rtlCol="0"/>
          <a:lstStyle/>
          <a:p>
            <a:endParaRPr/>
          </a:p>
        </p:txBody>
      </p:sp>
      <p:sp>
        <p:nvSpPr>
          <p:cNvPr id="7" name="TextBox 6">
            <a:extLst>
              <a:ext uri="{FF2B5EF4-FFF2-40B4-BE49-F238E27FC236}">
                <a16:creationId xmlns:a16="http://schemas.microsoft.com/office/drawing/2014/main" id="{3DB49411-1A3D-6E42-0674-46CD025739A7}"/>
              </a:ext>
            </a:extLst>
          </p:cNvPr>
          <p:cNvSpPr txBox="1"/>
          <p:nvPr/>
        </p:nvSpPr>
        <p:spPr>
          <a:xfrm>
            <a:off x="9410140" y="6525157"/>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2">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sp>
        <p:nvSpPr>
          <p:cNvPr id="8" name="object 7">
            <a:extLst>
              <a:ext uri="{FF2B5EF4-FFF2-40B4-BE49-F238E27FC236}">
                <a16:creationId xmlns:a16="http://schemas.microsoft.com/office/drawing/2014/main" id="{B558C20A-95B3-0A81-731A-EDB06663F7FD}"/>
              </a:ext>
              <a:ext uri="{C183D7F6-B498-43B3-948B-1728B52AA6E4}">
                <adec:decorative xmlns:adec="http://schemas.microsoft.com/office/drawing/2017/decorative" val="1"/>
              </a:ext>
            </a:extLst>
          </p:cNvPr>
          <p:cNvSpPr/>
          <p:nvPr/>
        </p:nvSpPr>
        <p:spPr>
          <a:xfrm>
            <a:off x="152387" y="849207"/>
            <a:ext cx="11671018" cy="45719"/>
          </a:xfrm>
          <a:custGeom>
            <a:avLst/>
            <a:gdLst/>
            <a:ahLst/>
            <a:cxnLst/>
            <a:rect l="l" t="t" r="r" b="b"/>
            <a:pathLst>
              <a:path w="9777730">
                <a:moveTo>
                  <a:pt x="0" y="0"/>
                </a:moveTo>
                <a:lnTo>
                  <a:pt x="9777603" y="0"/>
                </a:lnTo>
              </a:path>
            </a:pathLst>
          </a:custGeom>
          <a:ln w="38100">
            <a:solidFill>
              <a:srgbClr val="006E61"/>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9" name="Title 5">
            <a:extLst>
              <a:ext uri="{FF2B5EF4-FFF2-40B4-BE49-F238E27FC236}">
                <a16:creationId xmlns:a16="http://schemas.microsoft.com/office/drawing/2014/main" id="{0163D3FD-CB99-443D-76F5-0DA099A8A6F6}"/>
              </a:ext>
            </a:extLst>
          </p:cNvPr>
          <p:cNvSpPr txBox="1">
            <a:spLocks noGrp="1"/>
          </p:cNvSpPr>
          <p:nvPr>
            <p:ph type="title" idx="4294967295"/>
          </p:nvPr>
        </p:nvSpPr>
        <p:spPr>
          <a:xfrm>
            <a:off x="152386" y="174220"/>
            <a:ext cx="9115439" cy="666404"/>
          </a:xfrm>
          <a:prstGeom prst="rect">
            <a:avLst/>
          </a:prstGeom>
          <a:solidFill>
            <a:srgbClr val="006E61"/>
          </a:solidFill>
          <a:ln w="12700" cap="flat" cmpd="sng" algn="ctr">
            <a:no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chemeClr val="lt1"/>
                </a:solidFill>
                <a:effectLst/>
                <a:uLnTx/>
                <a:uFillTx/>
                <a:latin typeface="Manrope" pitchFamily="2" charset="0"/>
                <a:ea typeface="+mn-ea"/>
                <a:cs typeface="+mn-cs"/>
              </a:rPr>
              <a:t>Community and Belonging: Senior Leader Checklist</a:t>
            </a:r>
          </a:p>
        </p:txBody>
      </p:sp>
    </p:spTree>
    <p:extLst>
      <p:ext uri="{BB962C8B-B14F-4D97-AF65-F5344CB8AC3E}">
        <p14:creationId xmlns:p14="http://schemas.microsoft.com/office/powerpoint/2010/main" val="3539681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6">
            <a:extLst>
              <a:ext uri="{FF2B5EF4-FFF2-40B4-BE49-F238E27FC236}">
                <a16:creationId xmlns:a16="http://schemas.microsoft.com/office/drawing/2014/main" id="{452B38CA-FB4E-D2E2-A015-E99479730775}"/>
              </a:ext>
            </a:extLst>
          </p:cNvPr>
          <p:cNvGraphicFramePr>
            <a:graphicFrameLocks noGrp="1"/>
          </p:cNvGraphicFramePr>
          <p:nvPr>
            <p:extLst>
              <p:ext uri="{D42A27DB-BD31-4B8C-83A1-F6EECF244321}">
                <p14:modId xmlns:p14="http://schemas.microsoft.com/office/powerpoint/2010/main" val="1021232455"/>
              </p:ext>
            </p:extLst>
          </p:nvPr>
        </p:nvGraphicFramePr>
        <p:xfrm>
          <a:off x="152383" y="1030951"/>
          <a:ext cx="11671017" cy="4856480"/>
        </p:xfrm>
        <a:graphic>
          <a:graphicData uri="http://schemas.openxmlformats.org/drawingml/2006/table">
            <a:tbl>
              <a:tblPr firstRow="1" bandRow="1">
                <a:tableStyleId>{5C22544A-7EE6-4342-B048-85BDC9FD1C3A}</a:tableStyleId>
              </a:tblPr>
              <a:tblGrid>
                <a:gridCol w="9448817">
                  <a:extLst>
                    <a:ext uri="{9D8B030D-6E8A-4147-A177-3AD203B41FA5}">
                      <a16:colId xmlns:a16="http://schemas.microsoft.com/office/drawing/2014/main" val="3533308900"/>
                    </a:ext>
                  </a:extLst>
                </a:gridCol>
                <a:gridCol w="554477">
                  <a:extLst>
                    <a:ext uri="{9D8B030D-6E8A-4147-A177-3AD203B41FA5}">
                      <a16:colId xmlns:a16="http://schemas.microsoft.com/office/drawing/2014/main" val="930880074"/>
                    </a:ext>
                  </a:extLst>
                </a:gridCol>
                <a:gridCol w="437744">
                  <a:extLst>
                    <a:ext uri="{9D8B030D-6E8A-4147-A177-3AD203B41FA5}">
                      <a16:colId xmlns:a16="http://schemas.microsoft.com/office/drawing/2014/main" val="2595874476"/>
                    </a:ext>
                  </a:extLst>
                </a:gridCol>
                <a:gridCol w="700392">
                  <a:extLst>
                    <a:ext uri="{9D8B030D-6E8A-4147-A177-3AD203B41FA5}">
                      <a16:colId xmlns:a16="http://schemas.microsoft.com/office/drawing/2014/main" val="510252667"/>
                    </a:ext>
                  </a:extLst>
                </a:gridCol>
                <a:gridCol w="529587">
                  <a:extLst>
                    <a:ext uri="{9D8B030D-6E8A-4147-A177-3AD203B41FA5}">
                      <a16:colId xmlns:a16="http://schemas.microsoft.com/office/drawing/2014/main" val="4170739222"/>
                    </a:ext>
                  </a:extLst>
                </a:gridCol>
              </a:tblGrid>
              <a:tr h="370840">
                <a:tc>
                  <a:txBody>
                    <a:bodyPr/>
                    <a:lstStyle/>
                    <a:p>
                      <a:r>
                        <a:rPr lang="en-GB" sz="1600" dirty="0">
                          <a:latin typeface="Manrope" pitchFamily="2" charset="0"/>
                        </a:rPr>
                        <a:t>Our institution systems and processes ensure that:</a:t>
                      </a:r>
                    </a:p>
                  </a:txBody>
                  <a:tcPr>
                    <a:solidFill>
                      <a:srgbClr val="A37AC1"/>
                    </a:solidFill>
                  </a:tcPr>
                </a:tc>
                <a:tc>
                  <a:txBody>
                    <a:bodyPr/>
                    <a:lstStyle/>
                    <a:p>
                      <a:r>
                        <a:rPr lang="en-GB" sz="1150" dirty="0">
                          <a:solidFill>
                            <a:schemeClr val="tx1"/>
                          </a:solidFill>
                          <a:latin typeface="Manrope" pitchFamily="2" charset="0"/>
                          <a:cs typeface="Mangal" panose="020B0502040204020203" pitchFamily="18" charset="0"/>
                        </a:rPr>
                        <a:t>Yes</a:t>
                      </a:r>
                    </a:p>
                  </a:txBody>
                  <a:tcPr>
                    <a:solidFill>
                      <a:srgbClr val="A37AC1"/>
                    </a:solidFill>
                  </a:tcPr>
                </a:tc>
                <a:tc>
                  <a:txBody>
                    <a:bodyPr/>
                    <a:lstStyle/>
                    <a:p>
                      <a:r>
                        <a:rPr lang="en-GB" sz="1150" dirty="0">
                          <a:solidFill>
                            <a:schemeClr val="tx1"/>
                          </a:solidFill>
                          <a:latin typeface="Manrope" pitchFamily="2" charset="0"/>
                          <a:cs typeface="Mangal" panose="020B0502040204020203" pitchFamily="18" charset="0"/>
                        </a:rPr>
                        <a:t>No</a:t>
                      </a:r>
                    </a:p>
                  </a:txBody>
                  <a:tcPr>
                    <a:solidFill>
                      <a:srgbClr val="A37AC1"/>
                    </a:solidFill>
                  </a:tcPr>
                </a:tc>
                <a:tc>
                  <a:txBody>
                    <a:bodyPr/>
                    <a:lstStyle/>
                    <a:p>
                      <a:r>
                        <a:rPr lang="en-GB" sz="1150" dirty="0">
                          <a:solidFill>
                            <a:schemeClr val="tx1"/>
                          </a:solidFill>
                          <a:latin typeface="Manrope" pitchFamily="2" charset="0"/>
                          <a:cs typeface="Mangal" panose="020B0502040204020203" pitchFamily="18" charset="0"/>
                        </a:rPr>
                        <a:t>Maybe</a:t>
                      </a:r>
                    </a:p>
                  </a:txBody>
                  <a:tcPr>
                    <a:solidFill>
                      <a:srgbClr val="A37AC1"/>
                    </a:solidFill>
                  </a:tcPr>
                </a:tc>
                <a:tc>
                  <a:txBody>
                    <a:bodyPr/>
                    <a:lstStyle/>
                    <a:p>
                      <a:r>
                        <a:rPr lang="en-GB" sz="1150" dirty="0">
                          <a:solidFill>
                            <a:schemeClr val="tx1"/>
                          </a:solidFill>
                          <a:latin typeface="Manrope" pitchFamily="2" charset="0"/>
                          <a:cs typeface="Mangal" panose="020B0502040204020203" pitchFamily="18" charset="0"/>
                        </a:rPr>
                        <a:t>N/A</a:t>
                      </a:r>
                    </a:p>
                  </a:txBody>
                  <a:tcPr>
                    <a:solidFill>
                      <a:srgbClr val="A37AC1"/>
                    </a:solidFill>
                  </a:tcPr>
                </a:tc>
                <a:extLst>
                  <a:ext uri="{0D108BD9-81ED-4DB2-BD59-A6C34878D82A}">
                    <a16:rowId xmlns:a16="http://schemas.microsoft.com/office/drawing/2014/main" val="30466883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chemeClr val="tx1">
                              <a:lumMod val="95000"/>
                              <a:lumOff val="5000"/>
                            </a:schemeClr>
                          </a:solidFill>
                          <a:effectLst/>
                          <a:latin typeface="Manrope" pitchFamily="2" charset="0"/>
                        </a:rPr>
                        <a:t>Students are provided with clear information about commonly used academic terminology, degree classifications and institutional conventions throughout their programme</a:t>
                      </a: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94567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'At risk' students are systematically identify and supported (e.g. those with low engagement), and the institution provides resources for effective intervention by academic and professional services teams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64424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Individual student academic progress is regularly reviewed (e.g. after exam boards) and the institution provides resources and support for staff to intervene where appropriate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6431292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The institution provides structured tools and resources designed to encourage student self-management, self-belief, and aspiration, and supports staff to embed these within programmes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48296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The institution provides relevant support and personal development services (e.g. academic skills support, dyslexia support, bereavement support), and supports staff in signposting students to them</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6887549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The institution provides careers guidance and related schemes (e.g. entrepreneurship scheme, Employability award), and supports staff in relating these to the personal ambitions of students where possible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830293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The institution develops student facing materials that demonstrate inclusivity and success (e.g. diverse and successful alumni/career role models), and supports staff to embed these within their programmes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6272313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Programmes are designed to embed opportunities for all students to work with employers, develop personal networks and reflect on self development and career goals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347223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Programme placements and external opportunities are designed to be inclusive, particularly for those with caring responsibilities, health conditions, financial constraints etc</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4803201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Students are supported to access appropriate external mentorship programmes, networking and self-development opportunities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510020598"/>
                  </a:ext>
                </a:extLst>
              </a:tr>
            </a:tbl>
          </a:graphicData>
        </a:graphic>
      </p:graphicFrame>
      <p:sp>
        <p:nvSpPr>
          <p:cNvPr id="3" name="object 3">
            <a:extLst>
              <a:ext uri="{FF2B5EF4-FFF2-40B4-BE49-F238E27FC236}">
                <a16:creationId xmlns:a16="http://schemas.microsoft.com/office/drawing/2014/main" id="{2964F356-AC3B-953A-AF25-4A1E2D676DDB}"/>
              </a:ext>
              <a:ext uri="{C183D7F6-B498-43B3-948B-1728B52AA6E4}">
                <adec:decorative xmlns:adec="http://schemas.microsoft.com/office/drawing/2017/decorative" val="1"/>
              </a:ext>
            </a:extLst>
          </p:cNvPr>
          <p:cNvSpPr/>
          <p:nvPr/>
        </p:nvSpPr>
        <p:spPr>
          <a:xfrm>
            <a:off x="7980310" y="174220"/>
            <a:ext cx="1731006"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rgbClr val="A37AC1"/>
          </a:solidFill>
          <a:ln>
            <a:noFill/>
          </a:ln>
          <a:effectLst/>
        </p:spPr>
        <p:txBody>
          <a:bodyPr wrap="square" lIns="0" tIns="0" rIns="0" bIns="0" rtlCol="0"/>
          <a:lstStyle/>
          <a:p>
            <a:endParaRPr dirty="0">
              <a:solidFill>
                <a:schemeClr val="bg1"/>
              </a:solidFill>
            </a:endParaRPr>
          </a:p>
        </p:txBody>
      </p:sp>
      <p:sp>
        <p:nvSpPr>
          <p:cNvPr id="7" name="object 7">
            <a:extLst>
              <a:ext uri="{FF2B5EF4-FFF2-40B4-BE49-F238E27FC236}">
                <a16:creationId xmlns:a16="http://schemas.microsoft.com/office/drawing/2014/main" id="{E17F1707-32BE-00C5-9116-F4565A644A0A}"/>
              </a:ext>
              <a:ext uri="{C183D7F6-B498-43B3-948B-1728B52AA6E4}">
                <adec:decorative xmlns:adec="http://schemas.microsoft.com/office/drawing/2017/decorative" val="1"/>
              </a:ext>
            </a:extLst>
          </p:cNvPr>
          <p:cNvSpPr/>
          <p:nvPr/>
        </p:nvSpPr>
        <p:spPr>
          <a:xfrm flipV="1">
            <a:off x="152385" y="6423927"/>
            <a:ext cx="11671018" cy="45719"/>
          </a:xfrm>
          <a:custGeom>
            <a:avLst/>
            <a:gdLst/>
            <a:ahLst/>
            <a:cxnLst/>
            <a:rect l="l" t="t" r="r" b="b"/>
            <a:pathLst>
              <a:path w="9777730">
                <a:moveTo>
                  <a:pt x="0" y="0"/>
                </a:moveTo>
                <a:lnTo>
                  <a:pt x="9777603" y="0"/>
                </a:lnTo>
              </a:path>
            </a:pathLst>
          </a:custGeom>
          <a:ln w="38100">
            <a:solidFill>
              <a:srgbClr val="A37AC1"/>
            </a:solidFill>
          </a:ln>
        </p:spPr>
        <p:txBody>
          <a:bodyPr wrap="square" lIns="0" tIns="0" rIns="0" bIns="0" rtlCol="0"/>
          <a:lstStyle/>
          <a:p>
            <a:endParaRPr/>
          </a:p>
        </p:txBody>
      </p:sp>
      <p:sp>
        <p:nvSpPr>
          <p:cNvPr id="8" name="TextBox 7">
            <a:extLst>
              <a:ext uri="{FF2B5EF4-FFF2-40B4-BE49-F238E27FC236}">
                <a16:creationId xmlns:a16="http://schemas.microsoft.com/office/drawing/2014/main" id="{F765069C-EA63-123B-7037-CB5C0A651213}"/>
              </a:ext>
            </a:extLst>
          </p:cNvPr>
          <p:cNvSpPr txBox="1"/>
          <p:nvPr/>
        </p:nvSpPr>
        <p:spPr>
          <a:xfrm>
            <a:off x="9410140" y="6525157"/>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2">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sp>
        <p:nvSpPr>
          <p:cNvPr id="9" name="object 7">
            <a:extLst>
              <a:ext uri="{FF2B5EF4-FFF2-40B4-BE49-F238E27FC236}">
                <a16:creationId xmlns:a16="http://schemas.microsoft.com/office/drawing/2014/main" id="{B5ACE570-6BC1-F80F-8C40-727D39B33F5C}"/>
              </a:ext>
              <a:ext uri="{C183D7F6-B498-43B3-948B-1728B52AA6E4}">
                <adec:decorative xmlns:adec="http://schemas.microsoft.com/office/drawing/2017/decorative" val="1"/>
              </a:ext>
            </a:extLst>
          </p:cNvPr>
          <p:cNvSpPr/>
          <p:nvPr/>
        </p:nvSpPr>
        <p:spPr>
          <a:xfrm>
            <a:off x="152387" y="849207"/>
            <a:ext cx="11671018" cy="45719"/>
          </a:xfrm>
          <a:custGeom>
            <a:avLst/>
            <a:gdLst/>
            <a:ahLst/>
            <a:cxnLst/>
            <a:rect l="l" t="t" r="r" b="b"/>
            <a:pathLst>
              <a:path w="9777730">
                <a:moveTo>
                  <a:pt x="0" y="0"/>
                </a:moveTo>
                <a:lnTo>
                  <a:pt x="9777603" y="0"/>
                </a:lnTo>
              </a:path>
            </a:pathLst>
          </a:custGeom>
          <a:ln w="38100">
            <a:solidFill>
              <a:srgbClr val="A37AC1"/>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10" name="Title 5">
            <a:extLst>
              <a:ext uri="{FF2B5EF4-FFF2-40B4-BE49-F238E27FC236}">
                <a16:creationId xmlns:a16="http://schemas.microsoft.com/office/drawing/2014/main" id="{7550BFC3-9C77-18AA-E8B7-1322C656C074}"/>
              </a:ext>
            </a:extLst>
          </p:cNvPr>
          <p:cNvSpPr txBox="1">
            <a:spLocks noGrp="1"/>
          </p:cNvSpPr>
          <p:nvPr>
            <p:ph type="title" idx="4294967295"/>
          </p:nvPr>
        </p:nvSpPr>
        <p:spPr>
          <a:xfrm>
            <a:off x="152386" y="174220"/>
            <a:ext cx="9391664" cy="666404"/>
          </a:xfrm>
          <a:prstGeom prst="rect">
            <a:avLst/>
          </a:prstGeom>
          <a:solidFill>
            <a:srgbClr val="A37AC1"/>
          </a:solidFill>
          <a:ln w="12700" cap="flat" cmpd="sng" algn="ctr">
            <a:no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chemeClr val="lt1"/>
                </a:solidFill>
                <a:effectLst/>
                <a:uLnTx/>
                <a:uFillTx/>
                <a:latin typeface="Manrope" pitchFamily="2" charset="0"/>
                <a:ea typeface="+mn-ea"/>
                <a:cs typeface="+mn-cs"/>
              </a:rPr>
              <a:t>Pathways to Success: Senior Leader Checklist</a:t>
            </a:r>
          </a:p>
        </p:txBody>
      </p:sp>
    </p:spTree>
    <p:extLst>
      <p:ext uri="{BB962C8B-B14F-4D97-AF65-F5344CB8AC3E}">
        <p14:creationId xmlns:p14="http://schemas.microsoft.com/office/powerpoint/2010/main" val="34100171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ject 3">
            <a:extLst>
              <a:ext uri="{FF2B5EF4-FFF2-40B4-BE49-F238E27FC236}">
                <a16:creationId xmlns:a16="http://schemas.microsoft.com/office/drawing/2014/main" id="{E0ADFA52-0D07-751E-AD08-C37A24C48C9B}"/>
              </a:ext>
              <a:ext uri="{C183D7F6-B498-43B3-948B-1728B52AA6E4}">
                <adec:decorative xmlns:adec="http://schemas.microsoft.com/office/drawing/2017/decorative" val="1"/>
              </a:ext>
            </a:extLst>
          </p:cNvPr>
          <p:cNvSpPr/>
          <p:nvPr/>
        </p:nvSpPr>
        <p:spPr>
          <a:xfrm>
            <a:off x="1069887" y="189689"/>
            <a:ext cx="1731006"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chemeClr val="tx1"/>
          </a:solidFill>
          <a:ln>
            <a:noFill/>
          </a:ln>
          <a:effectLst/>
        </p:spPr>
        <p:txBody>
          <a:bodyPr wrap="square" lIns="0" tIns="0" rIns="0" bIns="0" rtlCol="0"/>
          <a:lstStyle/>
          <a:p>
            <a:endParaRPr dirty="0">
              <a:solidFill>
                <a:schemeClr val="bg1"/>
              </a:solidFill>
            </a:endParaRPr>
          </a:p>
        </p:txBody>
      </p:sp>
      <p:sp>
        <p:nvSpPr>
          <p:cNvPr id="3" name="TextBox 2">
            <a:extLst>
              <a:ext uri="{FF2B5EF4-FFF2-40B4-BE49-F238E27FC236}">
                <a16:creationId xmlns:a16="http://schemas.microsoft.com/office/drawing/2014/main" id="{5B050EBD-123A-78D4-6387-CC9C67A73AEF}"/>
              </a:ext>
            </a:extLst>
          </p:cNvPr>
          <p:cNvSpPr txBox="1"/>
          <p:nvPr/>
        </p:nvSpPr>
        <p:spPr>
          <a:xfrm>
            <a:off x="152386" y="1068979"/>
            <a:ext cx="11671018" cy="4939814"/>
          </a:xfrm>
          <a:prstGeom prst="rect">
            <a:avLst/>
          </a:prstGeom>
          <a:noFill/>
        </p:spPr>
        <p:txBody>
          <a:bodyPr wrap="square" rtlCol="0">
            <a:spAutoFit/>
          </a:bodyPr>
          <a:lstStyle/>
          <a:p>
            <a:pPr marL="285750" indent="-285750" rtl="0">
              <a:spcBef>
                <a:spcPts val="0"/>
              </a:spcBef>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Bliuc, A.-M., R. A. Ellis, P. Goodyear, and D. M. Hendres. 2011. “</a:t>
            </a:r>
            <a:r>
              <a:rPr lang="en-GB" sz="1000" u="none" strike="noStrike" dirty="0">
                <a:solidFill>
                  <a:schemeClr val="tx1">
                    <a:lumMod val="95000"/>
                    <a:lumOff val="5000"/>
                  </a:schemeClr>
                </a:solidFill>
                <a:effectLst/>
                <a:latin typeface="Manrope" pitchFamily="2" charset="0"/>
              </a:rPr>
              <a:t>The Role of Social Identification as University student in Learning: Relationships between Students’ Social Identity, Approaches to Learning, and Academic Achievement</a:t>
            </a:r>
            <a:r>
              <a:rPr lang="en-GB" sz="1000" i="0" u="none" strike="noStrike" dirty="0">
                <a:solidFill>
                  <a:schemeClr val="tx1">
                    <a:lumMod val="95000"/>
                    <a:lumOff val="5000"/>
                  </a:schemeClr>
                </a:solidFill>
                <a:effectLst/>
                <a:latin typeface="Manrope" pitchFamily="2" charset="0"/>
              </a:rPr>
              <a:t>.” Educational Psychology: an International Journal of Experimental Education Psychology 31 (5): 559–574.  </a:t>
            </a:r>
          </a:p>
          <a:p>
            <a:pPr marL="285750" indent="-285750" rtl="0">
              <a:spcBef>
                <a:spcPts val="0"/>
              </a:spcBef>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Cachia, M., Lynam, S, and Stock, R. (2018). </a:t>
            </a:r>
            <a:r>
              <a:rPr lang="en-GB" sz="1000" dirty="0">
                <a:solidFill>
                  <a:schemeClr val="tx1">
                    <a:lumMod val="95000"/>
                    <a:lumOff val="5000"/>
                  </a:schemeClr>
                </a:solidFill>
                <a:latin typeface="Manrope" pitchFamily="2" charset="0"/>
              </a:rPr>
              <a:t>“</a:t>
            </a:r>
            <a:r>
              <a:rPr lang="en-GB" sz="1000" u="none" strike="noStrike" dirty="0">
                <a:solidFill>
                  <a:schemeClr val="tx1">
                    <a:lumMod val="95000"/>
                    <a:lumOff val="5000"/>
                  </a:schemeClr>
                </a:solidFill>
                <a:effectLst/>
                <a:latin typeface="Manrope" pitchFamily="2" charset="0"/>
              </a:rPr>
              <a:t>Academic success: Is it just about the grades?”, </a:t>
            </a:r>
            <a:r>
              <a:rPr lang="en-GB" sz="1000" i="0" u="none" strike="noStrike" dirty="0">
                <a:solidFill>
                  <a:schemeClr val="tx1">
                    <a:lumMod val="95000"/>
                    <a:lumOff val="5000"/>
                  </a:schemeClr>
                </a:solidFill>
                <a:effectLst/>
                <a:latin typeface="Manrope" pitchFamily="2" charset="0"/>
              </a:rPr>
              <a:t>Higher Education Pedagogies, 3:1, 434-439 </a:t>
            </a:r>
          </a:p>
          <a:p>
            <a:pPr marL="285750" indent="-285750">
              <a:spcAft>
                <a:spcPts val="600"/>
              </a:spcAft>
              <a:buFont typeface="Arial" panose="020B0604020202020204" pitchFamily="34" charset="0"/>
              <a:buChar char="•"/>
            </a:pPr>
            <a:r>
              <a:rPr lang="en-US" sz="1000" dirty="0">
                <a:solidFill>
                  <a:schemeClr val="tx1">
                    <a:lumMod val="95000"/>
                    <a:lumOff val="5000"/>
                  </a:schemeClr>
                </a:solidFill>
                <a:latin typeface="Manrope" pitchFamily="2" charset="0"/>
              </a:rPr>
              <a:t>Crenshaw, Kimberlé. “Demarginalizing the Intersection of Race and Sex: A Black Feminist Critique of Antidiscrimination Doctrine, Feminist Theory and Antiracist Policies.” University of Chicago Legal Forum 1989, no. 1 (1989): 139-167.</a:t>
            </a:r>
          </a:p>
          <a:p>
            <a:pPr marL="285750" indent="-285750">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Freeman, T. M., L. H. Anderman, and J. M. Jensen. 2007. “Sense of Belonging in College Freshmen at the Classroom and Campus Levels.” The Journal of Experimental Education 75 (3): 203–220.</a:t>
            </a:r>
          </a:p>
          <a:p>
            <a:pPr marL="285750" indent="-285750">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Hubbard, K., Gawthorpe, P., Fallin, L., &amp; Henri, D. (2020). “Addressing the hidden curriculum during transition to HE: the importance of empathy.” </a:t>
            </a:r>
            <a:r>
              <a:rPr lang="en-US" sz="1000" dirty="0">
                <a:solidFill>
                  <a:schemeClr val="tx1">
                    <a:lumMod val="95000"/>
                    <a:lumOff val="5000"/>
                  </a:schemeClr>
                </a:solidFill>
                <a:latin typeface="Manrope" pitchFamily="2" charset="0"/>
              </a:rPr>
              <a:t>In T. Hinchcliffe (Ed.), The Hidden Curriculum of Higher Education (59-76). Heslington, York: Advance HE</a:t>
            </a:r>
          </a:p>
          <a:p>
            <a:pPr marL="285750" indent="-285750">
              <a:spcAft>
                <a:spcPts val="600"/>
              </a:spcAft>
              <a:buFont typeface="Arial" panose="020B0604020202020204" pitchFamily="34" charset="0"/>
              <a:buChar char="•"/>
            </a:pPr>
            <a:r>
              <a:rPr lang="en-GB" sz="1000" dirty="0">
                <a:solidFill>
                  <a:schemeClr val="tx1">
                    <a:lumMod val="95000"/>
                    <a:lumOff val="5000"/>
                  </a:schemeClr>
                </a:solidFill>
                <a:latin typeface="Manrope" pitchFamily="2" charset="0"/>
              </a:rPr>
              <a:t>King, N. (1998) “Template analysis”, in G. Symon and C. Cassell (eds.) </a:t>
            </a:r>
            <a:r>
              <a:rPr lang="en-GB" sz="1000" i="1" dirty="0">
                <a:solidFill>
                  <a:schemeClr val="tx1">
                    <a:lumMod val="95000"/>
                    <a:lumOff val="5000"/>
                  </a:schemeClr>
                </a:solidFill>
                <a:latin typeface="Manrope" pitchFamily="2" charset="0"/>
              </a:rPr>
              <a:t>Qualitative Methods and Analysis in Organizational Research.</a:t>
            </a:r>
            <a:r>
              <a:rPr lang="en-GB" sz="1000" dirty="0">
                <a:solidFill>
                  <a:schemeClr val="tx1">
                    <a:lumMod val="95000"/>
                    <a:lumOff val="5000"/>
                  </a:schemeClr>
                </a:solidFill>
                <a:latin typeface="Manrope" pitchFamily="2" charset="0"/>
              </a:rPr>
              <a:t> London: Sage</a:t>
            </a:r>
          </a:p>
          <a:p>
            <a:pPr marL="285750" indent="-285750">
              <a:spcAft>
                <a:spcPts val="600"/>
              </a:spcAft>
              <a:buFont typeface="Arial" panose="020B0604020202020204" pitchFamily="34" charset="0"/>
              <a:buChar char="•"/>
            </a:pPr>
            <a:r>
              <a:rPr lang="en-GB" sz="1000" dirty="0">
                <a:solidFill>
                  <a:schemeClr val="tx1">
                    <a:lumMod val="95000"/>
                    <a:lumOff val="5000"/>
                  </a:schemeClr>
                </a:solidFill>
                <a:latin typeface="Manrope" pitchFamily="2" charset="0"/>
              </a:rPr>
              <a:t>King, N. (2012) ‘Doing template analysis’, in G. Symon and C. Cassell (eds.) </a:t>
            </a:r>
            <a:r>
              <a:rPr lang="en-GB" sz="1000" i="1" dirty="0">
                <a:solidFill>
                  <a:schemeClr val="tx1">
                    <a:lumMod val="95000"/>
                    <a:lumOff val="5000"/>
                  </a:schemeClr>
                </a:solidFill>
                <a:latin typeface="Manrope" pitchFamily="2" charset="0"/>
              </a:rPr>
              <a:t>Qualitative Organizational Research: Core Methods and Current Challenges.</a:t>
            </a:r>
            <a:r>
              <a:rPr lang="en-GB" sz="1000" dirty="0">
                <a:solidFill>
                  <a:schemeClr val="tx1">
                    <a:lumMod val="95000"/>
                    <a:lumOff val="5000"/>
                  </a:schemeClr>
                </a:solidFill>
                <a:latin typeface="Manrope" pitchFamily="2" charset="0"/>
              </a:rPr>
              <a:t> London: Sage</a:t>
            </a:r>
          </a:p>
          <a:p>
            <a:pPr marL="285750" indent="-285750" rtl="0">
              <a:spcBef>
                <a:spcPts val="0"/>
              </a:spcBef>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Krause, K. -L., &amp; Armitage, L. (2014). “Australian Student Engagement, Belonging, Retention and Success: A Synthesis of the Literature”. Retrieved from https://www.heacademy.ac.uk/ node/8683</a:t>
            </a:r>
          </a:p>
          <a:p>
            <a:pPr marL="285750" indent="-285750" rtl="0">
              <a:spcBef>
                <a:spcPts val="0"/>
              </a:spcBef>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Leese, M. (2010) </a:t>
            </a:r>
            <a:r>
              <a:rPr lang="en-GB" sz="1000" dirty="0">
                <a:solidFill>
                  <a:schemeClr val="tx1">
                    <a:lumMod val="95000"/>
                    <a:lumOff val="5000"/>
                  </a:schemeClr>
                </a:solidFill>
                <a:latin typeface="Manrope" pitchFamily="2" charset="0"/>
              </a:rPr>
              <a:t>“</a:t>
            </a:r>
            <a:r>
              <a:rPr lang="en-GB" sz="1000" i="0" u="none" strike="noStrike" dirty="0">
                <a:solidFill>
                  <a:schemeClr val="tx1">
                    <a:lumMod val="95000"/>
                    <a:lumOff val="5000"/>
                  </a:schemeClr>
                </a:solidFill>
                <a:effectLst/>
                <a:latin typeface="Manrope" pitchFamily="2" charset="0"/>
              </a:rPr>
              <a:t>Bridging the gap: supporting student transitions into higher education”, Journal of Further and Higher Education, 34(2), pp. 239–251. doi: 10.1080/03098771003695494.</a:t>
            </a:r>
          </a:p>
          <a:p>
            <a:pPr marL="285750" indent="-285750" rtl="0">
              <a:spcBef>
                <a:spcPts val="0"/>
              </a:spcBef>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Margolis, E (2002) “The hidden curriculum in higher education”. New York and London: Routledge</a:t>
            </a:r>
          </a:p>
          <a:p>
            <a:pPr marL="285750" indent="-285750" rtl="0">
              <a:spcBef>
                <a:spcPts val="0"/>
              </a:spcBef>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Mountford-</a:t>
            </a:r>
            <a:r>
              <a:rPr lang="en-GB" sz="1000" i="0" u="none" strike="noStrike" dirty="0" err="1">
                <a:solidFill>
                  <a:schemeClr val="tx1">
                    <a:lumMod val="95000"/>
                    <a:lumOff val="5000"/>
                  </a:schemeClr>
                </a:solidFill>
                <a:effectLst/>
                <a:latin typeface="Manrope" pitchFamily="2" charset="0"/>
              </a:rPr>
              <a:t>Zimdars</a:t>
            </a:r>
            <a:r>
              <a:rPr lang="en-GB" sz="1000" i="0" u="none" strike="noStrike" dirty="0">
                <a:solidFill>
                  <a:schemeClr val="tx1">
                    <a:lumMod val="95000"/>
                    <a:lumOff val="5000"/>
                  </a:schemeClr>
                </a:solidFill>
                <a:effectLst/>
                <a:latin typeface="Manrope" pitchFamily="2" charset="0"/>
              </a:rPr>
              <a:t> et al (2015) “Causes of differences in student outcomes”. Report to HEFCE by King’s College London, ARC Network and The University of Manchester </a:t>
            </a:r>
          </a:p>
          <a:p>
            <a:pPr marL="285750" indent="-285750" rtl="0">
              <a:spcBef>
                <a:spcPts val="0"/>
              </a:spcBef>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Thomas, L. (2012) “What works? Facilitating an effective transition into higher education”, Widening Participation and Lifelong Learning, 14, pp. 4–24. doi: 10.5456/WPLL.14.S.4.</a:t>
            </a:r>
          </a:p>
          <a:p>
            <a:pPr marL="285750" indent="-285750" rtl="0">
              <a:spcBef>
                <a:spcPts val="0"/>
              </a:spcBef>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Thomas, L. &amp; May, H. (2010) </a:t>
            </a:r>
            <a:r>
              <a:rPr lang="en-GB" sz="1000" dirty="0">
                <a:solidFill>
                  <a:schemeClr val="tx1">
                    <a:lumMod val="95000"/>
                    <a:lumOff val="5000"/>
                  </a:schemeClr>
                </a:solidFill>
                <a:latin typeface="Manrope" pitchFamily="2" charset="0"/>
              </a:rPr>
              <a:t>“</a:t>
            </a:r>
            <a:r>
              <a:rPr lang="en-GB" sz="1000" i="0" u="none" strike="noStrike" dirty="0">
                <a:solidFill>
                  <a:schemeClr val="tx1">
                    <a:lumMod val="95000"/>
                    <a:lumOff val="5000"/>
                  </a:schemeClr>
                </a:solidFill>
                <a:effectLst/>
                <a:latin typeface="Manrope" pitchFamily="2" charset="0"/>
              </a:rPr>
              <a:t>Inclusive Learning and Teaching in Higher Education”, York: Higher Education Academy.</a:t>
            </a:r>
          </a:p>
          <a:p>
            <a:pPr marL="285750" indent="-285750" rtl="0">
              <a:spcBef>
                <a:spcPts val="0"/>
              </a:spcBef>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Tinto, V. (1993). “Leaving College: Rethinking the causes and cures of student attrition” (2nd ed.), Chicago: University Press</a:t>
            </a:r>
          </a:p>
          <a:p>
            <a:pPr marL="285750" indent="-285750" rtl="0">
              <a:spcBef>
                <a:spcPts val="0"/>
              </a:spcBef>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Universities UK and National Union of Students (2019) Black, Asian and Minority Ethnic student attainment at UK universities: #closingthegap. Universities UK; National Union of Students. Available at: https://www.universitiesuk.ac.uk/policy-and-analysis/reports/Documents/2019/bame-student-attainment-uk-universities-closing-the-gap.pdf.</a:t>
            </a:r>
          </a:p>
          <a:p>
            <a:pPr marL="285750" indent="-285750" rtl="0">
              <a:spcBef>
                <a:spcPts val="0"/>
              </a:spcBef>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Waterfield, J. and West, B. (2006) “Inclusive Assessment in Higher Education: A Resource for Change”, University of Plymouth: Plymouth.</a:t>
            </a:r>
          </a:p>
          <a:p>
            <a:pPr marL="285750" indent="-285750" rtl="0">
              <a:spcBef>
                <a:spcPts val="0"/>
              </a:spcBef>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Winstone, N. E. and Nash, R. A. (2016) “The Developing Engagement with Feedback Toolkit (DEFT)”, York: Higher Education Academy.</a:t>
            </a:r>
          </a:p>
          <a:p>
            <a:pPr marL="285750" indent="-285750" rtl="0">
              <a:spcBef>
                <a:spcPts val="0"/>
              </a:spcBef>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York, T.T., Gibson, C., &amp; Rankin, S. (2015). “Defining and measuring academic success”, Practical assessment, research and evaluation: Vol. 20, Article 5, 1–20</a:t>
            </a:r>
          </a:p>
        </p:txBody>
      </p:sp>
      <p:sp>
        <p:nvSpPr>
          <p:cNvPr id="2" name="TextBox 1">
            <a:extLst>
              <a:ext uri="{FF2B5EF4-FFF2-40B4-BE49-F238E27FC236}">
                <a16:creationId xmlns:a16="http://schemas.microsoft.com/office/drawing/2014/main" id="{F6771E1A-06C3-486A-8CE7-12FF6D27DCFC}"/>
              </a:ext>
            </a:extLst>
          </p:cNvPr>
          <p:cNvSpPr txBox="1"/>
          <p:nvPr/>
        </p:nvSpPr>
        <p:spPr>
          <a:xfrm>
            <a:off x="9509065" y="6515366"/>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3">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sp>
        <p:nvSpPr>
          <p:cNvPr id="8" name="object 7">
            <a:extLst>
              <a:ext uri="{FF2B5EF4-FFF2-40B4-BE49-F238E27FC236}">
                <a16:creationId xmlns:a16="http://schemas.microsoft.com/office/drawing/2014/main" id="{89CC9EB8-DD42-6114-8688-1A20B38F5319}"/>
              </a:ext>
              <a:ext uri="{C183D7F6-B498-43B3-948B-1728B52AA6E4}">
                <adec:decorative xmlns:adec="http://schemas.microsoft.com/office/drawing/2017/decorative" val="1"/>
              </a:ext>
            </a:extLst>
          </p:cNvPr>
          <p:cNvSpPr/>
          <p:nvPr/>
        </p:nvSpPr>
        <p:spPr>
          <a:xfrm flipV="1">
            <a:off x="152385" y="6423927"/>
            <a:ext cx="11671018" cy="45719"/>
          </a:xfrm>
          <a:custGeom>
            <a:avLst/>
            <a:gdLst/>
            <a:ahLst/>
            <a:cxnLst/>
            <a:rect l="l" t="t" r="r" b="b"/>
            <a:pathLst>
              <a:path w="9777730">
                <a:moveTo>
                  <a:pt x="0" y="0"/>
                </a:moveTo>
                <a:lnTo>
                  <a:pt x="9777603" y="0"/>
                </a:lnTo>
              </a:path>
            </a:pathLst>
          </a:custGeom>
          <a:ln w="38100">
            <a:solidFill>
              <a:schemeClr val="tx1"/>
            </a:solidFill>
          </a:ln>
        </p:spPr>
        <p:txBody>
          <a:bodyPr wrap="square" lIns="0" tIns="0" rIns="0" bIns="0" rtlCol="0"/>
          <a:lstStyle/>
          <a:p>
            <a:endParaRPr/>
          </a:p>
        </p:txBody>
      </p:sp>
      <p:sp>
        <p:nvSpPr>
          <p:cNvPr id="9" name="object 7">
            <a:extLst>
              <a:ext uri="{FF2B5EF4-FFF2-40B4-BE49-F238E27FC236}">
                <a16:creationId xmlns:a16="http://schemas.microsoft.com/office/drawing/2014/main" id="{8F2BC9C0-EC57-982D-DDE6-C6A9C5B60E0E}"/>
              </a:ext>
              <a:ext uri="{C183D7F6-B498-43B3-948B-1728B52AA6E4}">
                <adec:decorative xmlns:adec="http://schemas.microsoft.com/office/drawing/2017/decorative" val="1"/>
              </a:ext>
            </a:extLst>
          </p:cNvPr>
          <p:cNvSpPr/>
          <p:nvPr/>
        </p:nvSpPr>
        <p:spPr>
          <a:xfrm>
            <a:off x="152387" y="849207"/>
            <a:ext cx="11671018" cy="45719"/>
          </a:xfrm>
          <a:custGeom>
            <a:avLst/>
            <a:gdLst/>
            <a:ahLst/>
            <a:cxnLst/>
            <a:rect l="l" t="t" r="r" b="b"/>
            <a:pathLst>
              <a:path w="9777730">
                <a:moveTo>
                  <a:pt x="0" y="0"/>
                </a:moveTo>
                <a:lnTo>
                  <a:pt x="9777603" y="0"/>
                </a:lnTo>
              </a:path>
            </a:pathLst>
          </a:custGeom>
          <a:ln w="38100">
            <a:solidFill>
              <a:schemeClr val="tx1"/>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10" name="Title 5">
            <a:extLst>
              <a:ext uri="{FF2B5EF4-FFF2-40B4-BE49-F238E27FC236}">
                <a16:creationId xmlns:a16="http://schemas.microsoft.com/office/drawing/2014/main" id="{F780B1A3-244C-4D45-F72F-AFFAE6D394A1}"/>
              </a:ext>
            </a:extLst>
          </p:cNvPr>
          <p:cNvSpPr txBox="1">
            <a:spLocks noGrp="1"/>
          </p:cNvSpPr>
          <p:nvPr>
            <p:ph type="title" idx="4294967295"/>
          </p:nvPr>
        </p:nvSpPr>
        <p:spPr>
          <a:xfrm>
            <a:off x="152385" y="189689"/>
            <a:ext cx="2514614" cy="666404"/>
          </a:xfrm>
          <a:prstGeom prst="rect">
            <a:avLst/>
          </a:prstGeom>
          <a:solidFill>
            <a:schemeClr val="tx1"/>
          </a:solidFill>
          <a:ln w="12700" cap="flat" cmpd="sng" algn="ctr">
            <a:no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chemeClr val="lt1"/>
                </a:solidFill>
                <a:effectLst/>
                <a:uLnTx/>
                <a:uFillTx/>
                <a:latin typeface="Manrope" pitchFamily="2" charset="0"/>
                <a:ea typeface="+mn-ea"/>
                <a:cs typeface="+mn-cs"/>
              </a:rPr>
              <a:t>References</a:t>
            </a:r>
          </a:p>
        </p:txBody>
      </p:sp>
    </p:spTree>
    <p:extLst>
      <p:ext uri="{BB962C8B-B14F-4D97-AF65-F5344CB8AC3E}">
        <p14:creationId xmlns:p14="http://schemas.microsoft.com/office/powerpoint/2010/main" val="4230664252"/>
      </p:ext>
    </p:extLst>
  </p:cSld>
  <p:clrMapOvr>
    <a:masterClrMapping/>
  </p:clrMapOvr>
</p:sld>
</file>

<file path=ppt/theme/theme1.xml><?xml version="1.0" encoding="utf-8"?>
<a:theme xmlns:a="http://schemas.openxmlformats.org/drawingml/2006/main" name="Whit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89A0EBE738F2646A6D6E008C556F6FB" ma:contentTypeVersion="15" ma:contentTypeDescription="Create a new document." ma:contentTypeScope="" ma:versionID="678d8908ef5fc2537955c510baa29e2c">
  <xsd:schema xmlns:xsd="http://www.w3.org/2001/XMLSchema" xmlns:xs="http://www.w3.org/2001/XMLSchema" xmlns:p="http://schemas.microsoft.com/office/2006/metadata/properties" xmlns:ns2="a6e0534e-8883-49f0-a9cf-cda5323492e6" xmlns:ns3="c431061e-cc08-460b-bf08-89e04ef60de4" targetNamespace="http://schemas.microsoft.com/office/2006/metadata/properties" ma:root="true" ma:fieldsID="fa00fea82232cda5134155ae772640b0" ns2:_="" ns3:_="">
    <xsd:import namespace="a6e0534e-8883-49f0-a9cf-cda5323492e6"/>
    <xsd:import namespace="c431061e-cc08-460b-bf08-89e04ef60de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ServiceLocation"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e0534e-8883-49f0-a9cf-cda5323492e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10f13b88-e628-427a-a7d3-46ff87ef6dfa"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431061e-cc08-460b-bf08-89e04ef60de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93683bb2-a4f2-44da-b215-3c68a2b22c9a}" ma:internalName="TaxCatchAll" ma:showField="CatchAllData" ma:web="c431061e-cc08-460b-bf08-89e04ef60de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9E6EB29-A45F-44E9-9F6C-57B63278C048}">
  <ds:schemaRefs>
    <ds:schemaRef ds:uri="http://schemas.microsoft.com/sharepoint/v3/contenttype/forms"/>
  </ds:schemaRefs>
</ds:datastoreItem>
</file>

<file path=customXml/itemProps2.xml><?xml version="1.0" encoding="utf-8"?>
<ds:datastoreItem xmlns:ds="http://schemas.openxmlformats.org/officeDocument/2006/customXml" ds:itemID="{F9C16E9B-2742-4494-B460-24BB785D44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6e0534e-8883-49f0-a9cf-cda5323492e6"/>
    <ds:schemaRef ds:uri="c431061e-cc08-460b-bf08-89e04ef60de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2094</Words>
  <Application>Microsoft Office PowerPoint</Application>
  <PresentationFormat>Widescreen</PresentationFormat>
  <Paragraphs>106</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Manrope</vt:lpstr>
      <vt:lpstr>Segoe UI</vt:lpstr>
      <vt:lpstr>White</vt:lpstr>
      <vt:lpstr>Structures and Processes: Senior Leader Checklist</vt:lpstr>
      <vt:lpstr>Curriculum Design and Delivery: Senior Leader</vt:lpstr>
      <vt:lpstr>Assessment and Feedback: Senior Leader Checklist</vt:lpstr>
      <vt:lpstr>Community and Belonging: Senior Leader Checklist</vt:lpstr>
      <vt:lpstr>Pathways to Success: Senior Leader Checklist</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Licensing</dc:title>
  <dc:creator>Thomas D Tomlinson</dc:creator>
  <cp:lastModifiedBy>Tom Tomlinson</cp:lastModifiedBy>
  <cp:revision>173</cp:revision>
  <dcterms:created xsi:type="dcterms:W3CDTF">2022-06-09T15:12:55Z</dcterms:created>
  <dcterms:modified xsi:type="dcterms:W3CDTF">2023-04-19T20:02:18Z</dcterms:modified>
</cp:coreProperties>
</file>