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000" r:id="rId2"/>
    <p:sldId id="2003" r:id="rId3"/>
    <p:sldId id="2006" r:id="rId4"/>
    <p:sldId id="2009" r:id="rId5"/>
    <p:sldId id="201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7A99C7-3644-41FD-B318-9656D006C23B}" v="12" dt="2023-03-27T15:41:31.4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Tomlinson" userId="fd17896314ac806c" providerId="LiveId" clId="{297A99C7-3644-41FD-B318-9656D006C23B}"/>
    <pc:docChg chg="addSld delSld modSld">
      <pc:chgData name="Tom Tomlinson" userId="fd17896314ac806c" providerId="LiveId" clId="{297A99C7-3644-41FD-B318-9656D006C23B}" dt="2023-03-27T15:41:31.474" v="10"/>
      <pc:docMkLst>
        <pc:docMk/>
      </pc:docMkLst>
      <pc:sldChg chg="add del">
        <pc:chgData name="Tom Tomlinson" userId="fd17896314ac806c" providerId="LiveId" clId="{297A99C7-3644-41FD-B318-9656D006C23B}" dt="2023-03-27T15:40:58.880" v="4"/>
        <pc:sldMkLst>
          <pc:docMk/>
          <pc:sldMk cId="3489700487" sldId="2000"/>
        </pc:sldMkLst>
      </pc:sldChg>
      <pc:sldChg chg="modSp add del mod">
        <pc:chgData name="Tom Tomlinson" userId="fd17896314ac806c" providerId="LiveId" clId="{297A99C7-3644-41FD-B318-9656D006C23B}" dt="2023-03-27T15:40:48.900" v="3" actId="47"/>
        <pc:sldMkLst>
          <pc:docMk/>
          <pc:sldMk cId="4177254121" sldId="2001"/>
        </pc:sldMkLst>
        <pc:spChg chg="mod">
          <ac:chgData name="Tom Tomlinson" userId="fd17896314ac806c" providerId="LiveId" clId="{297A99C7-3644-41FD-B318-9656D006C23B}" dt="2023-03-27T15:39:03.319" v="2" actId="1036"/>
          <ac:spMkLst>
            <pc:docMk/>
            <pc:sldMk cId="4177254121" sldId="2001"/>
            <ac:spMk id="3" creationId="{02DDDDCD-87F6-4716-7F32-EC33F7215E93}"/>
          </ac:spMkLst>
        </pc:spChg>
      </pc:sldChg>
      <pc:sldChg chg="add del">
        <pc:chgData name="Tom Tomlinson" userId="fd17896314ac806c" providerId="LiveId" clId="{297A99C7-3644-41FD-B318-9656D006C23B}" dt="2023-03-27T15:41:03.979" v="5"/>
        <pc:sldMkLst>
          <pc:docMk/>
          <pc:sldMk cId="2714073802" sldId="2003"/>
        </pc:sldMkLst>
      </pc:sldChg>
      <pc:sldChg chg="add del">
        <pc:chgData name="Tom Tomlinson" userId="fd17896314ac806c" providerId="LiveId" clId="{297A99C7-3644-41FD-B318-9656D006C23B}" dt="2023-03-27T15:41:10.862" v="7"/>
        <pc:sldMkLst>
          <pc:docMk/>
          <pc:sldMk cId="3066851151" sldId="2004"/>
        </pc:sldMkLst>
      </pc:sldChg>
      <pc:sldChg chg="del">
        <pc:chgData name="Tom Tomlinson" userId="fd17896314ac806c" providerId="LiveId" clId="{297A99C7-3644-41FD-B318-9656D006C23B}" dt="2023-03-27T15:40:48.900" v="3" actId="47"/>
        <pc:sldMkLst>
          <pc:docMk/>
          <pc:sldMk cId="3702684575" sldId="2004"/>
        </pc:sldMkLst>
      </pc:sldChg>
      <pc:sldChg chg="add del">
        <pc:chgData name="Tom Tomlinson" userId="fd17896314ac806c" providerId="LiveId" clId="{297A99C7-3644-41FD-B318-9656D006C23B}" dt="2023-03-27T15:41:16.936" v="8"/>
        <pc:sldMkLst>
          <pc:docMk/>
          <pc:sldMk cId="3372925441" sldId="2006"/>
        </pc:sldMkLst>
      </pc:sldChg>
      <pc:sldChg chg="del">
        <pc:chgData name="Tom Tomlinson" userId="fd17896314ac806c" providerId="LiveId" clId="{297A99C7-3644-41FD-B318-9656D006C23B}" dt="2023-03-27T15:40:48.900" v="3" actId="47"/>
        <pc:sldMkLst>
          <pc:docMk/>
          <pc:sldMk cId="1405767213" sldId="2007"/>
        </pc:sldMkLst>
      </pc:sldChg>
      <pc:sldChg chg="add del">
        <pc:chgData name="Tom Tomlinson" userId="fd17896314ac806c" providerId="LiveId" clId="{297A99C7-3644-41FD-B318-9656D006C23B}" dt="2023-03-27T15:41:25.054" v="9"/>
        <pc:sldMkLst>
          <pc:docMk/>
          <pc:sldMk cId="1294523284" sldId="2009"/>
        </pc:sldMkLst>
      </pc:sldChg>
      <pc:sldChg chg="del">
        <pc:chgData name="Tom Tomlinson" userId="fd17896314ac806c" providerId="LiveId" clId="{297A99C7-3644-41FD-B318-9656D006C23B}" dt="2023-03-27T15:40:48.900" v="3" actId="47"/>
        <pc:sldMkLst>
          <pc:docMk/>
          <pc:sldMk cId="3539681564" sldId="2010"/>
        </pc:sldMkLst>
      </pc:sldChg>
      <pc:sldChg chg="add del">
        <pc:chgData name="Tom Tomlinson" userId="fd17896314ac806c" providerId="LiveId" clId="{297A99C7-3644-41FD-B318-9656D006C23B}" dt="2023-03-27T15:41:31.474" v="10"/>
        <pc:sldMkLst>
          <pc:docMk/>
          <pc:sldMk cId="2309943175" sldId="2012"/>
        </pc:sldMkLst>
      </pc:sldChg>
      <pc:sldChg chg="del">
        <pc:chgData name="Tom Tomlinson" userId="fd17896314ac806c" providerId="LiveId" clId="{297A99C7-3644-41FD-B318-9656D006C23B}" dt="2023-03-27T15:40:48.900" v="3" actId="47"/>
        <pc:sldMkLst>
          <pc:docMk/>
          <pc:sldMk cId="3410017119" sldId="201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084EF-C929-62C8-27F8-9A26DD6B65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CED5CD7-70CE-3F1A-3201-73388332B9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C8C548-36FD-4C13-829F-F087A5D68919}"/>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5" name="Footer Placeholder 4">
            <a:extLst>
              <a:ext uri="{FF2B5EF4-FFF2-40B4-BE49-F238E27FC236}">
                <a16:creationId xmlns:a16="http://schemas.microsoft.com/office/drawing/2014/main" id="{2E234E2F-485C-0F7E-F683-6C6207CF6E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16670F-3FDD-C7E9-79D2-F1BB3856DBF5}"/>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3625302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5531F-1E1C-0F7F-9766-0FDB238F6E7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0650D6C-1DF2-EA8C-E468-B27C04B9B1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A474F1-F092-0528-B70D-1B43DE02176E}"/>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5" name="Footer Placeholder 4">
            <a:extLst>
              <a:ext uri="{FF2B5EF4-FFF2-40B4-BE49-F238E27FC236}">
                <a16:creationId xmlns:a16="http://schemas.microsoft.com/office/drawing/2014/main" id="{D90C5AFC-D1F9-389C-5436-A03D143ED6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AAC535-A7A2-07A9-1F8D-F44B4ACEFF40}"/>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2593841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A790F4-0320-6B5E-DDC8-ED20A088D74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D5AF8C-1D93-1BB4-0BCB-382ED326AF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A4B3E2-E2BD-0044-D741-74896292D0B1}"/>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5" name="Footer Placeholder 4">
            <a:extLst>
              <a:ext uri="{FF2B5EF4-FFF2-40B4-BE49-F238E27FC236}">
                <a16:creationId xmlns:a16="http://schemas.microsoft.com/office/drawing/2014/main" id="{26F07CF9-6D88-21FF-9B8F-44C3C2A433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3568FC-DB38-C36F-B769-6795C050CF55}"/>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741612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903E6-6D37-7CB6-F45E-7714F61E4AF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C914D9-482C-8D04-F159-B873965D7A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F056F5-9CF0-17C5-39B7-C5D69BD1A37A}"/>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5" name="Footer Placeholder 4">
            <a:extLst>
              <a:ext uri="{FF2B5EF4-FFF2-40B4-BE49-F238E27FC236}">
                <a16:creationId xmlns:a16="http://schemas.microsoft.com/office/drawing/2014/main" id="{8AB76DCC-43BE-6BC8-EA8F-C6A6728CAA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1CDC46-3678-ABAE-31C8-3264E1DF3FB4}"/>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3020298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7ACA5-B3D4-2C98-8F66-DAB3E803BD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7349832-5477-40CF-02ED-302BC2E459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9CCBF0-218E-98C6-59E5-AEF1337B5196}"/>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5" name="Footer Placeholder 4">
            <a:extLst>
              <a:ext uri="{FF2B5EF4-FFF2-40B4-BE49-F238E27FC236}">
                <a16:creationId xmlns:a16="http://schemas.microsoft.com/office/drawing/2014/main" id="{1F971471-C0C2-841E-F303-4CEA24603F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581C43-5B02-EAEA-43BA-4BD6DBC4CBE0}"/>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998436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CF722-D495-D188-405D-F0EA6B4F128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B62065B-4794-8EE2-9F9E-F53E1B9E81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62F2A98-A503-A68A-62FB-8E287CD254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D6E2E6-609D-5A39-A916-F05E060256BA}"/>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6" name="Footer Placeholder 5">
            <a:extLst>
              <a:ext uri="{FF2B5EF4-FFF2-40B4-BE49-F238E27FC236}">
                <a16:creationId xmlns:a16="http://schemas.microsoft.com/office/drawing/2014/main" id="{7E4E1A4F-E9F9-6D6A-D6EB-0F5EEC9C10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C68F9D-BAC7-DEC7-9AD3-67D2630B1FBB}"/>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1336914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7965E-ED23-0E6F-A81F-8653ED85DE4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0E6496B-7423-9058-7922-815D554622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69CA75-FCFA-4099-704B-611D088405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A716B28-490C-31A6-5E04-C9CA25F3B9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05F2D8-2351-7821-7D85-FD817C63DB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EF368C8-2BC7-24D4-099A-E7BD8CD88199}"/>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8" name="Footer Placeholder 7">
            <a:extLst>
              <a:ext uri="{FF2B5EF4-FFF2-40B4-BE49-F238E27FC236}">
                <a16:creationId xmlns:a16="http://schemas.microsoft.com/office/drawing/2014/main" id="{0FB9B54C-CCD7-2B42-1CB8-A074EFE9BF3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7CA576F-8B6E-9974-08CD-9B12D668DE0E}"/>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1933328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4F729-93E9-A6F3-C5CB-3EF932BFD12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A30461F-5F48-ADD8-F998-03A9B76ECDC6}"/>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4" name="Footer Placeholder 3">
            <a:extLst>
              <a:ext uri="{FF2B5EF4-FFF2-40B4-BE49-F238E27FC236}">
                <a16:creationId xmlns:a16="http://schemas.microsoft.com/office/drawing/2014/main" id="{4E206B87-4B2C-2582-CE92-9CCD07AD12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FC6FBB2-9CAD-4C6B-6733-60D3A80274E0}"/>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3882832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5C6A20-75B3-C781-A414-C7E174B6DAF8}"/>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3" name="Footer Placeholder 2">
            <a:extLst>
              <a:ext uri="{FF2B5EF4-FFF2-40B4-BE49-F238E27FC236}">
                <a16:creationId xmlns:a16="http://schemas.microsoft.com/office/drawing/2014/main" id="{6E031313-BE6F-00DA-EA21-F8A2860B570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9A0E95F-9E83-C1AD-8BBD-64FFE10796D3}"/>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2010566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B6A3-A6C5-01EC-C69F-A10C6F1099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D2DEC5C-898B-EB4C-E930-4174C3FDBA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BDB4353-031B-E861-CC1D-EFB5384A6C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E68260-EDA6-0F29-ABAF-4A76481FCD07}"/>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6" name="Footer Placeholder 5">
            <a:extLst>
              <a:ext uri="{FF2B5EF4-FFF2-40B4-BE49-F238E27FC236}">
                <a16:creationId xmlns:a16="http://schemas.microsoft.com/office/drawing/2014/main" id="{E26C2A20-1B41-8E37-EEB9-1202DDC0AE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BB3192-CAED-EF86-1DA6-C6B746DA270D}"/>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988563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251C5-4691-F797-2CA4-F21CDC5B02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5ACA9FF-32D6-EA13-79A2-07200F62E1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DE631D5-C1B2-B233-75F6-0145476F61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694C31-C12C-88F1-2F8C-438A3E82F73B}"/>
              </a:ext>
            </a:extLst>
          </p:cNvPr>
          <p:cNvSpPr>
            <a:spLocks noGrp="1"/>
          </p:cNvSpPr>
          <p:nvPr>
            <p:ph type="dt" sz="half" idx="10"/>
          </p:nvPr>
        </p:nvSpPr>
        <p:spPr/>
        <p:txBody>
          <a:bodyPr/>
          <a:lstStyle/>
          <a:p>
            <a:fld id="{B9802815-C7E3-4EA3-B35D-990DFE294344}" type="datetimeFigureOut">
              <a:rPr lang="en-GB" smtClean="0"/>
              <a:t>27/03/2023</a:t>
            </a:fld>
            <a:endParaRPr lang="en-GB"/>
          </a:p>
        </p:txBody>
      </p:sp>
      <p:sp>
        <p:nvSpPr>
          <p:cNvPr id="6" name="Footer Placeholder 5">
            <a:extLst>
              <a:ext uri="{FF2B5EF4-FFF2-40B4-BE49-F238E27FC236}">
                <a16:creationId xmlns:a16="http://schemas.microsoft.com/office/drawing/2014/main" id="{2D31E2DC-77CF-B853-3B41-9BE116B8E0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A92303-0F0A-FA36-96EA-84C79370095C}"/>
              </a:ext>
            </a:extLst>
          </p:cNvPr>
          <p:cNvSpPr>
            <a:spLocks noGrp="1"/>
          </p:cNvSpPr>
          <p:nvPr>
            <p:ph type="sldNum" sz="quarter" idx="12"/>
          </p:nvPr>
        </p:nvSpPr>
        <p:spPr/>
        <p:txBody>
          <a:bodyPr/>
          <a:lstStyle/>
          <a:p>
            <a:fld id="{A5329358-2775-4388-80CF-3B40F9D62832}" type="slidenum">
              <a:rPr lang="en-GB" smtClean="0"/>
              <a:t>‹#›</a:t>
            </a:fld>
            <a:endParaRPr lang="en-GB"/>
          </a:p>
        </p:txBody>
      </p:sp>
    </p:spTree>
    <p:extLst>
      <p:ext uri="{BB962C8B-B14F-4D97-AF65-F5344CB8AC3E}">
        <p14:creationId xmlns:p14="http://schemas.microsoft.com/office/powerpoint/2010/main" val="3201732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E26A97-C0FD-03A0-1DF4-77BA12012E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A504B6-2275-1C74-416A-4393F89FC1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4F5956-8A6A-FC17-1B98-DAC6DC961F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802815-C7E3-4EA3-B35D-990DFE294344}" type="datetimeFigureOut">
              <a:rPr lang="en-GB" smtClean="0"/>
              <a:t>27/03/2023</a:t>
            </a:fld>
            <a:endParaRPr lang="en-GB"/>
          </a:p>
        </p:txBody>
      </p:sp>
      <p:sp>
        <p:nvSpPr>
          <p:cNvPr id="5" name="Footer Placeholder 4">
            <a:extLst>
              <a:ext uri="{FF2B5EF4-FFF2-40B4-BE49-F238E27FC236}">
                <a16:creationId xmlns:a16="http://schemas.microsoft.com/office/drawing/2014/main" id="{89C45AEC-AE9A-EFA1-CA3C-6FEF816991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E203262-1BFB-4700-4BB5-095436D3B5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329358-2775-4388-80CF-3B40F9D62832}" type="slidenum">
              <a:rPr lang="en-GB" smtClean="0"/>
              <a:t>‹#›</a:t>
            </a:fld>
            <a:endParaRPr lang="en-GB"/>
          </a:p>
        </p:txBody>
      </p:sp>
    </p:spTree>
    <p:extLst>
      <p:ext uri="{BB962C8B-B14F-4D97-AF65-F5344CB8AC3E}">
        <p14:creationId xmlns:p14="http://schemas.microsoft.com/office/powerpoint/2010/main" val="41148757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inclusiveeducationframework.info/"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inclusiveeducationframework.inf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inclusiveeducationframework.info/"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www.inclusiveeducationframework.info/"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inclusiveeducationframework.info/"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3">
            <a:extLst>
              <a:ext uri="{FF2B5EF4-FFF2-40B4-BE49-F238E27FC236}">
                <a16:creationId xmlns:a16="http://schemas.microsoft.com/office/drawing/2014/main" id="{38230F8B-EB0E-A154-2012-7AA77B0305EE}"/>
              </a:ext>
              <a:ext uri="{C183D7F6-B498-43B3-948B-1728B52AA6E4}">
                <adec:decorative xmlns:adec="http://schemas.microsoft.com/office/drawing/2017/decorative" val="1"/>
              </a:ext>
            </a:extLst>
          </p:cNvPr>
          <p:cNvSpPr/>
          <p:nvPr/>
        </p:nvSpPr>
        <p:spPr>
          <a:xfrm>
            <a:off x="9577518" y="188387"/>
            <a:ext cx="1731006" cy="666404"/>
          </a:xfrm>
          <a:custGeom>
            <a:avLst/>
            <a:gdLst/>
            <a:ahLst/>
            <a:cxnLst/>
            <a:rect l="l" t="t" r="r" b="b"/>
            <a:pathLst>
              <a:path w="3679190" h="614680">
                <a:moveTo>
                  <a:pt x="3408057" y="0"/>
                </a:moveTo>
                <a:lnTo>
                  <a:pt x="0" y="0"/>
                </a:lnTo>
                <a:lnTo>
                  <a:pt x="0" y="614540"/>
                </a:lnTo>
                <a:lnTo>
                  <a:pt x="3408057" y="614540"/>
                </a:lnTo>
                <a:lnTo>
                  <a:pt x="3679190" y="307263"/>
                </a:lnTo>
                <a:lnTo>
                  <a:pt x="3408057" y="0"/>
                </a:lnTo>
                <a:close/>
              </a:path>
            </a:pathLst>
          </a:custGeom>
          <a:solidFill>
            <a:srgbClr val="293A60"/>
          </a:solidFill>
          <a:ln>
            <a:solidFill>
              <a:srgbClr val="293A60"/>
            </a:solidFill>
          </a:ln>
          <a:effectLst/>
        </p:spPr>
        <p:txBody>
          <a:bodyPr wrap="square" lIns="0" tIns="0" rIns="0" bIns="0" rtlCol="0"/>
          <a:lstStyle/>
          <a:p>
            <a:endParaRPr dirty="0">
              <a:solidFill>
                <a:schemeClr val="bg1"/>
              </a:solidFill>
            </a:endParaRPr>
          </a:p>
        </p:txBody>
      </p:sp>
      <p:sp>
        <p:nvSpPr>
          <p:cNvPr id="9" name="TextBox 8">
            <a:extLst>
              <a:ext uri="{FF2B5EF4-FFF2-40B4-BE49-F238E27FC236}">
                <a16:creationId xmlns:a16="http://schemas.microsoft.com/office/drawing/2014/main" id="{A6DA2C2D-445F-4E66-309D-2A9A77A63AAE}"/>
              </a:ext>
            </a:extLst>
          </p:cNvPr>
          <p:cNvSpPr txBox="1"/>
          <p:nvPr/>
        </p:nvSpPr>
        <p:spPr>
          <a:xfrm>
            <a:off x="9410140" y="6525157"/>
            <a:ext cx="2562447" cy="246221"/>
          </a:xfrm>
          <a:prstGeom prst="rect">
            <a:avLst/>
          </a:prstGeom>
          <a:noFill/>
        </p:spPr>
        <p:txBody>
          <a:bodyPr wrap="square">
            <a:spAutoFit/>
          </a:bodyPr>
          <a:lstStyle/>
          <a:p>
            <a:r>
              <a:rPr lang="en-GB" sz="1000" dirty="0">
                <a:solidFill>
                  <a:schemeClr val="tx1">
                    <a:lumMod val="95000"/>
                    <a:lumOff val="5000"/>
                  </a:schemeClr>
                </a:solidFill>
                <a:latin typeface="Manrope" pitchFamily="2" charset="0"/>
                <a:hlinkClick r:id="rId2">
                  <a:extLst>
                    <a:ext uri="{A12FA001-AC4F-418D-AE19-62706E023703}">
                      <ahyp:hlinkClr xmlns:ahyp="http://schemas.microsoft.com/office/drawing/2018/hyperlinkcolor" val="tx"/>
                    </a:ext>
                  </a:extLst>
                </a:hlinkClick>
              </a:rPr>
              <a:t>www.inclusiveeducationframework.info</a:t>
            </a:r>
            <a:endParaRPr lang="en-GB" sz="1000" dirty="0">
              <a:solidFill>
                <a:schemeClr val="tx1">
                  <a:lumMod val="95000"/>
                  <a:lumOff val="5000"/>
                </a:schemeClr>
              </a:solidFill>
              <a:latin typeface="Manrope" pitchFamily="2" charset="0"/>
            </a:endParaRPr>
          </a:p>
        </p:txBody>
      </p:sp>
      <p:sp>
        <p:nvSpPr>
          <p:cNvPr id="10" name="object 7">
            <a:extLst>
              <a:ext uri="{FF2B5EF4-FFF2-40B4-BE49-F238E27FC236}">
                <a16:creationId xmlns:a16="http://schemas.microsoft.com/office/drawing/2014/main" id="{52E4D1E2-133B-0438-F6ED-CC6EC3A583DF}"/>
              </a:ext>
              <a:ext uri="{C183D7F6-B498-43B3-948B-1728B52AA6E4}">
                <adec:decorative xmlns:adec="http://schemas.microsoft.com/office/drawing/2017/decorative" val="1"/>
              </a:ext>
            </a:extLst>
          </p:cNvPr>
          <p:cNvSpPr/>
          <p:nvPr/>
        </p:nvSpPr>
        <p:spPr>
          <a:xfrm>
            <a:off x="154844" y="845299"/>
            <a:ext cx="11668559" cy="45719"/>
          </a:xfrm>
          <a:custGeom>
            <a:avLst/>
            <a:gdLst/>
            <a:ahLst/>
            <a:cxnLst/>
            <a:rect l="l" t="t" r="r" b="b"/>
            <a:pathLst>
              <a:path w="9777730">
                <a:moveTo>
                  <a:pt x="0" y="0"/>
                </a:moveTo>
                <a:lnTo>
                  <a:pt x="9777603" y="0"/>
                </a:lnTo>
              </a:path>
            </a:pathLst>
          </a:custGeom>
          <a:ln w="38100">
            <a:solidFill>
              <a:srgbClr val="293A60"/>
            </a:solidFill>
          </a:ln>
          <a:effectLst>
            <a:outerShdw blurRad="50800" dist="38100" dir="2700000" algn="tl" rotWithShape="0">
              <a:prstClr val="black">
                <a:alpha val="40000"/>
              </a:prstClr>
            </a:outerShdw>
          </a:effectLst>
        </p:spPr>
        <p:txBody>
          <a:bodyPr wrap="square" lIns="0" tIns="0" rIns="0" bIns="0" rtlCol="0"/>
          <a:lstStyle/>
          <a:p>
            <a:endParaRPr/>
          </a:p>
        </p:txBody>
      </p:sp>
      <p:sp>
        <p:nvSpPr>
          <p:cNvPr id="11" name="Title 5">
            <a:extLst>
              <a:ext uri="{FF2B5EF4-FFF2-40B4-BE49-F238E27FC236}">
                <a16:creationId xmlns:a16="http://schemas.microsoft.com/office/drawing/2014/main" id="{6A338C97-593E-9EBA-1DFE-791C59AEF6E9}"/>
              </a:ext>
            </a:extLst>
          </p:cNvPr>
          <p:cNvSpPr txBox="1">
            <a:spLocks noGrp="1"/>
          </p:cNvSpPr>
          <p:nvPr>
            <p:ph type="title" idx="4294967295"/>
          </p:nvPr>
        </p:nvSpPr>
        <p:spPr>
          <a:xfrm>
            <a:off x="152385" y="189601"/>
            <a:ext cx="10963289" cy="666404"/>
          </a:xfrm>
          <a:prstGeom prst="rect">
            <a:avLst/>
          </a:prstGeom>
          <a:solidFill>
            <a:srgbClr val="293A60"/>
          </a:solidFill>
          <a:ln w="12700" cap="flat" cmpd="sng" algn="ctr">
            <a:noFill/>
            <a:prstDash val="solid"/>
            <a:miter lim="800000"/>
          </a:ln>
          <a:effectLst/>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b="1"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chemeClr val="lt1"/>
                </a:solidFill>
                <a:effectLst/>
                <a:uLnTx/>
                <a:uFillTx/>
                <a:latin typeface="Manrope" pitchFamily="2" charset="0"/>
                <a:ea typeface="+mn-ea"/>
                <a:cs typeface="+mn-cs"/>
              </a:rPr>
              <a:t>Structures and Processes: Programme Team Checklist</a:t>
            </a:r>
          </a:p>
        </p:txBody>
      </p:sp>
      <p:graphicFrame>
        <p:nvGraphicFramePr>
          <p:cNvPr id="14" name="Table 6">
            <a:extLst>
              <a:ext uri="{FF2B5EF4-FFF2-40B4-BE49-F238E27FC236}">
                <a16:creationId xmlns:a16="http://schemas.microsoft.com/office/drawing/2014/main" id="{60638307-3ED7-5B18-A8EF-E0E84A8E0C8E}"/>
              </a:ext>
            </a:extLst>
          </p:cNvPr>
          <p:cNvGraphicFramePr>
            <a:graphicFrameLocks noGrp="1"/>
          </p:cNvGraphicFramePr>
          <p:nvPr/>
        </p:nvGraphicFramePr>
        <p:xfrm>
          <a:off x="153614" y="1050001"/>
          <a:ext cx="11671017" cy="4597400"/>
        </p:xfrm>
        <a:graphic>
          <a:graphicData uri="http://schemas.openxmlformats.org/drawingml/2006/table">
            <a:tbl>
              <a:tblPr firstRow="1" bandRow="1">
                <a:tableStyleId>{5C22544A-7EE6-4342-B048-85BDC9FD1C3A}</a:tableStyleId>
              </a:tblPr>
              <a:tblGrid>
                <a:gridCol w="9448817">
                  <a:extLst>
                    <a:ext uri="{9D8B030D-6E8A-4147-A177-3AD203B41FA5}">
                      <a16:colId xmlns:a16="http://schemas.microsoft.com/office/drawing/2014/main" val="3533308900"/>
                    </a:ext>
                  </a:extLst>
                </a:gridCol>
                <a:gridCol w="554477">
                  <a:extLst>
                    <a:ext uri="{9D8B030D-6E8A-4147-A177-3AD203B41FA5}">
                      <a16:colId xmlns:a16="http://schemas.microsoft.com/office/drawing/2014/main" val="930880074"/>
                    </a:ext>
                  </a:extLst>
                </a:gridCol>
                <a:gridCol w="437744">
                  <a:extLst>
                    <a:ext uri="{9D8B030D-6E8A-4147-A177-3AD203B41FA5}">
                      <a16:colId xmlns:a16="http://schemas.microsoft.com/office/drawing/2014/main" val="2595874476"/>
                    </a:ext>
                  </a:extLst>
                </a:gridCol>
                <a:gridCol w="700392">
                  <a:extLst>
                    <a:ext uri="{9D8B030D-6E8A-4147-A177-3AD203B41FA5}">
                      <a16:colId xmlns:a16="http://schemas.microsoft.com/office/drawing/2014/main" val="510252667"/>
                    </a:ext>
                  </a:extLst>
                </a:gridCol>
                <a:gridCol w="529587">
                  <a:extLst>
                    <a:ext uri="{9D8B030D-6E8A-4147-A177-3AD203B41FA5}">
                      <a16:colId xmlns:a16="http://schemas.microsoft.com/office/drawing/2014/main" val="4170739222"/>
                    </a:ext>
                  </a:extLst>
                </a:gridCol>
              </a:tblGrid>
              <a:tr h="370840">
                <a:tc>
                  <a:txBody>
                    <a:bodyPr/>
                    <a:lstStyle/>
                    <a:p>
                      <a:r>
                        <a:rPr lang="en-GB" sz="1600" dirty="0">
                          <a:latin typeface="Manrope" pitchFamily="2" charset="0"/>
                        </a:rPr>
                        <a:t>Our programme team ensure that: </a:t>
                      </a:r>
                    </a:p>
                  </a:txBody>
                  <a:tcPr>
                    <a:solidFill>
                      <a:srgbClr val="293A60"/>
                    </a:solidFill>
                  </a:tcPr>
                </a:tc>
                <a:tc>
                  <a:txBody>
                    <a:bodyPr/>
                    <a:lstStyle/>
                    <a:p>
                      <a:r>
                        <a:rPr lang="en-GB" sz="1150" dirty="0">
                          <a:latin typeface="Manrope" pitchFamily="2" charset="0"/>
                          <a:cs typeface="Mangal" panose="020B0502040204020203" pitchFamily="18" charset="0"/>
                        </a:rPr>
                        <a:t>Yes</a:t>
                      </a:r>
                    </a:p>
                  </a:txBody>
                  <a:tcPr>
                    <a:solidFill>
                      <a:srgbClr val="293A60"/>
                    </a:solidFill>
                  </a:tcPr>
                </a:tc>
                <a:tc>
                  <a:txBody>
                    <a:bodyPr/>
                    <a:lstStyle/>
                    <a:p>
                      <a:r>
                        <a:rPr lang="en-GB" sz="1150" dirty="0">
                          <a:latin typeface="Manrope" pitchFamily="2" charset="0"/>
                          <a:cs typeface="Mangal" panose="020B0502040204020203" pitchFamily="18" charset="0"/>
                        </a:rPr>
                        <a:t>No</a:t>
                      </a:r>
                    </a:p>
                  </a:txBody>
                  <a:tcPr>
                    <a:solidFill>
                      <a:srgbClr val="293A60"/>
                    </a:solidFill>
                  </a:tcPr>
                </a:tc>
                <a:tc>
                  <a:txBody>
                    <a:bodyPr/>
                    <a:lstStyle/>
                    <a:p>
                      <a:r>
                        <a:rPr lang="en-GB" sz="1150" dirty="0">
                          <a:latin typeface="Manrope" pitchFamily="2" charset="0"/>
                          <a:cs typeface="Mangal" panose="020B0502040204020203" pitchFamily="18" charset="0"/>
                        </a:rPr>
                        <a:t>Maybe</a:t>
                      </a:r>
                    </a:p>
                  </a:txBody>
                  <a:tcPr>
                    <a:solidFill>
                      <a:srgbClr val="293A60"/>
                    </a:solidFill>
                  </a:tcPr>
                </a:tc>
                <a:tc>
                  <a:txBody>
                    <a:bodyPr/>
                    <a:lstStyle/>
                    <a:p>
                      <a:r>
                        <a:rPr lang="en-GB" sz="1150" dirty="0">
                          <a:latin typeface="Manrope" pitchFamily="2" charset="0"/>
                          <a:cs typeface="Mangal" panose="020B0502040204020203" pitchFamily="18" charset="0"/>
                        </a:rPr>
                        <a:t>N/A</a:t>
                      </a:r>
                    </a:p>
                  </a:txBody>
                  <a:tcPr>
                    <a:solidFill>
                      <a:srgbClr val="293A60"/>
                    </a:solidFill>
                  </a:tcPr>
                </a:tc>
                <a:extLst>
                  <a:ext uri="{0D108BD9-81ED-4DB2-BD59-A6C34878D82A}">
                    <a16:rowId xmlns:a16="http://schemas.microsoft.com/office/drawing/2014/main" val="30466883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chemeClr val="tx1">
                              <a:lumMod val="95000"/>
                              <a:lumOff val="5000"/>
                            </a:schemeClr>
                          </a:solidFill>
                          <a:effectLst/>
                          <a:latin typeface="Manrope" pitchFamily="2" charset="0"/>
                        </a:rPr>
                        <a:t>We work in partnership with professional services teams and students to achieve inclusivity </a:t>
                      </a: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945679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report on inclusivity issues and metrics through routine quality processes (e.g., via annual quality monitoring)</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64424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work together to establish consistent terminology and ways of working across the programme, minimising 'mixed messages' where possible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64312928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understand the demographics of students on our programme in terms of widening participation (e.g. Ethnicity, Mature students, Disability, POLAR Quintiles of HE participation)</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4829608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understand policies the university has in place relating to inclusive practice, and how to implement these in our programme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6887549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understand what the university targets are that relate to inclusivity (e.g. awarding gaps, retention), and have identified actions we can take to help achieve these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8302937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team know how to access and interpret data relating to university targets around inclusivity (e.g. awarding gaps, retention) and take data-informed actions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62723139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all know how to locate information about reasonable adjustments for students we are responsible for, and know how to implement reasonable adjustments.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3472231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all use student-facing materials that meet digital accessibility standards (e.g. closed captions, alt-text for images)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4803201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review our teaching spaces and facilities to ensure accessibility for those physical disabilities (e.g. step-free access, hearing loops installed, microphones etc) and flag issues where identified (e.g. with estates)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510020598"/>
                  </a:ext>
                </a:extLst>
              </a:tr>
            </a:tbl>
          </a:graphicData>
        </a:graphic>
      </p:graphicFrame>
    </p:spTree>
    <p:extLst>
      <p:ext uri="{BB962C8B-B14F-4D97-AF65-F5344CB8AC3E}">
        <p14:creationId xmlns:p14="http://schemas.microsoft.com/office/powerpoint/2010/main" val="3489700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6">
            <a:extLst>
              <a:ext uri="{FF2B5EF4-FFF2-40B4-BE49-F238E27FC236}">
                <a16:creationId xmlns:a16="http://schemas.microsoft.com/office/drawing/2014/main" id="{452B38CA-FB4E-D2E2-A015-E99479730775}"/>
              </a:ext>
            </a:extLst>
          </p:cNvPr>
          <p:cNvGraphicFramePr>
            <a:graphicFrameLocks noGrp="1"/>
          </p:cNvGraphicFramePr>
          <p:nvPr/>
        </p:nvGraphicFramePr>
        <p:xfrm>
          <a:off x="152383" y="1030951"/>
          <a:ext cx="11671017" cy="4597400"/>
        </p:xfrm>
        <a:graphic>
          <a:graphicData uri="http://schemas.openxmlformats.org/drawingml/2006/table">
            <a:tbl>
              <a:tblPr firstRow="1" bandRow="1">
                <a:tableStyleId>{5C22544A-7EE6-4342-B048-85BDC9FD1C3A}</a:tableStyleId>
              </a:tblPr>
              <a:tblGrid>
                <a:gridCol w="9448817">
                  <a:extLst>
                    <a:ext uri="{9D8B030D-6E8A-4147-A177-3AD203B41FA5}">
                      <a16:colId xmlns:a16="http://schemas.microsoft.com/office/drawing/2014/main" val="3533308900"/>
                    </a:ext>
                  </a:extLst>
                </a:gridCol>
                <a:gridCol w="554477">
                  <a:extLst>
                    <a:ext uri="{9D8B030D-6E8A-4147-A177-3AD203B41FA5}">
                      <a16:colId xmlns:a16="http://schemas.microsoft.com/office/drawing/2014/main" val="930880074"/>
                    </a:ext>
                  </a:extLst>
                </a:gridCol>
                <a:gridCol w="437744">
                  <a:extLst>
                    <a:ext uri="{9D8B030D-6E8A-4147-A177-3AD203B41FA5}">
                      <a16:colId xmlns:a16="http://schemas.microsoft.com/office/drawing/2014/main" val="2595874476"/>
                    </a:ext>
                  </a:extLst>
                </a:gridCol>
                <a:gridCol w="700392">
                  <a:extLst>
                    <a:ext uri="{9D8B030D-6E8A-4147-A177-3AD203B41FA5}">
                      <a16:colId xmlns:a16="http://schemas.microsoft.com/office/drawing/2014/main" val="510252667"/>
                    </a:ext>
                  </a:extLst>
                </a:gridCol>
                <a:gridCol w="529587">
                  <a:extLst>
                    <a:ext uri="{9D8B030D-6E8A-4147-A177-3AD203B41FA5}">
                      <a16:colId xmlns:a16="http://schemas.microsoft.com/office/drawing/2014/main" val="4170739222"/>
                    </a:ext>
                  </a:extLst>
                </a:gridCol>
              </a:tblGrid>
              <a:tr h="370840">
                <a:tc>
                  <a:txBody>
                    <a:bodyPr/>
                    <a:lstStyle/>
                    <a:p>
                      <a:r>
                        <a:rPr lang="en-GB" sz="1600" dirty="0">
                          <a:latin typeface="Manrope" pitchFamily="2" charset="0"/>
                        </a:rPr>
                        <a:t>Our programme team ensure that: </a:t>
                      </a:r>
                    </a:p>
                  </a:txBody>
                  <a:tcPr>
                    <a:solidFill>
                      <a:srgbClr val="5777B4"/>
                    </a:solidFill>
                  </a:tcPr>
                </a:tc>
                <a:tc>
                  <a:txBody>
                    <a:bodyPr/>
                    <a:lstStyle/>
                    <a:p>
                      <a:r>
                        <a:rPr lang="en-GB" sz="1150" dirty="0">
                          <a:solidFill>
                            <a:schemeClr val="tx1"/>
                          </a:solidFill>
                          <a:latin typeface="Manrope" pitchFamily="2" charset="0"/>
                          <a:cs typeface="Mangal" panose="020B0502040204020203" pitchFamily="18" charset="0"/>
                        </a:rPr>
                        <a:t>Yes</a:t>
                      </a:r>
                    </a:p>
                  </a:txBody>
                  <a:tcPr>
                    <a:solidFill>
                      <a:srgbClr val="5777B4"/>
                    </a:solidFill>
                  </a:tcPr>
                </a:tc>
                <a:tc>
                  <a:txBody>
                    <a:bodyPr/>
                    <a:lstStyle/>
                    <a:p>
                      <a:r>
                        <a:rPr lang="en-GB" sz="1150" dirty="0">
                          <a:solidFill>
                            <a:schemeClr val="tx1"/>
                          </a:solidFill>
                          <a:latin typeface="Manrope" pitchFamily="2" charset="0"/>
                          <a:cs typeface="Mangal" panose="020B0502040204020203" pitchFamily="18" charset="0"/>
                        </a:rPr>
                        <a:t>No</a:t>
                      </a:r>
                    </a:p>
                  </a:txBody>
                  <a:tcPr>
                    <a:solidFill>
                      <a:srgbClr val="5777B4"/>
                    </a:solidFill>
                  </a:tcPr>
                </a:tc>
                <a:tc>
                  <a:txBody>
                    <a:bodyPr/>
                    <a:lstStyle/>
                    <a:p>
                      <a:r>
                        <a:rPr lang="en-GB" sz="1150" dirty="0">
                          <a:solidFill>
                            <a:schemeClr val="tx1"/>
                          </a:solidFill>
                          <a:latin typeface="Manrope" pitchFamily="2" charset="0"/>
                          <a:cs typeface="Mangal" panose="020B0502040204020203" pitchFamily="18" charset="0"/>
                        </a:rPr>
                        <a:t>Maybe</a:t>
                      </a:r>
                    </a:p>
                  </a:txBody>
                  <a:tcPr>
                    <a:solidFill>
                      <a:srgbClr val="5777B4"/>
                    </a:solidFill>
                  </a:tcPr>
                </a:tc>
                <a:tc>
                  <a:txBody>
                    <a:bodyPr/>
                    <a:lstStyle/>
                    <a:p>
                      <a:r>
                        <a:rPr lang="en-GB" sz="1150" dirty="0">
                          <a:solidFill>
                            <a:schemeClr val="tx1"/>
                          </a:solidFill>
                          <a:latin typeface="Manrope" pitchFamily="2" charset="0"/>
                          <a:cs typeface="Mangal" panose="020B0502040204020203" pitchFamily="18" charset="0"/>
                        </a:rPr>
                        <a:t>N/A</a:t>
                      </a:r>
                    </a:p>
                  </a:txBody>
                  <a:tcPr>
                    <a:solidFill>
                      <a:srgbClr val="5777B4"/>
                    </a:solidFill>
                  </a:tcPr>
                </a:tc>
                <a:extLst>
                  <a:ext uri="{0D108BD9-81ED-4DB2-BD59-A6C34878D82A}">
                    <a16:rowId xmlns:a16="http://schemas.microsoft.com/office/drawing/2014/main" val="30466883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chemeClr val="tx1">
                              <a:lumMod val="95000"/>
                              <a:lumOff val="5000"/>
                            </a:schemeClr>
                          </a:solidFill>
                          <a:effectLst/>
                          <a:latin typeface="Manrope" pitchFamily="2" charset="0"/>
                        </a:rPr>
                        <a:t>Our curriculum planning, design and delivery actively embed inclusive education, and staff are supported to achieve these in practice</a:t>
                      </a: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945679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students are active partners in curriculum design, development and delivery</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64424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actively considers the content that students are likely to have covered before university (e.g. A level, GCSE, BTEC syllabus) and design interventions to address disparities and gaps in knowledge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64312928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includes opportunities for students to test relevant pre-existing knowledge before introducing new content, and address any gaps identified</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4829608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teaching content has been reviewed to ensure it goes beyond white European perspectives i.e. has been decolonised</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6887549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curriculum highlights diverse figures within the discipline to students (e.g. LGBTQIA+/Black/Asian/Disabled researchers, authors, or policy makers)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8302937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students can personalise their curriculum, i.e. can focus on relevant topics of personal interest</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62723139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work with students to review our teaching materials to pro-actively point out any language that is not clear and consistent</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3472231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teaching resources are made available in appropriate accessible formats in advance of scheduled teaching sessions wherever possible.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4803201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teaching adopts an active and authentic learning approach, not being overly reliant on didactic lecturing, and designed to be accessible to all students (considering e.g. disability, international students, those with limited financial resources)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510020598"/>
                  </a:ext>
                </a:extLst>
              </a:tr>
            </a:tbl>
          </a:graphicData>
        </a:graphic>
      </p:graphicFrame>
      <p:sp>
        <p:nvSpPr>
          <p:cNvPr id="4" name="object 7">
            <a:extLst>
              <a:ext uri="{FF2B5EF4-FFF2-40B4-BE49-F238E27FC236}">
                <a16:creationId xmlns:a16="http://schemas.microsoft.com/office/drawing/2014/main" id="{57D0E618-32E6-EB30-391F-311D26DC63F4}"/>
              </a:ext>
              <a:ext uri="{C183D7F6-B498-43B3-948B-1728B52AA6E4}">
                <adec:decorative xmlns:adec="http://schemas.microsoft.com/office/drawing/2017/decorative" val="1"/>
              </a:ext>
            </a:extLst>
          </p:cNvPr>
          <p:cNvSpPr/>
          <p:nvPr/>
        </p:nvSpPr>
        <p:spPr>
          <a:xfrm>
            <a:off x="152387" y="849207"/>
            <a:ext cx="11671018" cy="45719"/>
          </a:xfrm>
          <a:custGeom>
            <a:avLst/>
            <a:gdLst/>
            <a:ahLst/>
            <a:cxnLst/>
            <a:rect l="l" t="t" r="r" b="b"/>
            <a:pathLst>
              <a:path w="9777730">
                <a:moveTo>
                  <a:pt x="0" y="0"/>
                </a:moveTo>
                <a:lnTo>
                  <a:pt x="9777603" y="0"/>
                </a:lnTo>
              </a:path>
            </a:pathLst>
          </a:custGeom>
          <a:ln w="38100">
            <a:solidFill>
              <a:srgbClr val="5777B4"/>
            </a:solidFill>
          </a:ln>
          <a:effectLst>
            <a:outerShdw blurRad="50800" dist="38100" dir="2700000" algn="tl" rotWithShape="0">
              <a:prstClr val="black">
                <a:alpha val="40000"/>
              </a:prstClr>
            </a:outerShdw>
          </a:effectLst>
        </p:spPr>
        <p:txBody>
          <a:bodyPr wrap="square" lIns="0" tIns="0" rIns="0" bIns="0" rtlCol="0"/>
          <a:lstStyle/>
          <a:p>
            <a:endParaRPr/>
          </a:p>
        </p:txBody>
      </p:sp>
      <p:sp>
        <p:nvSpPr>
          <p:cNvPr id="8" name="TextBox 7">
            <a:extLst>
              <a:ext uri="{FF2B5EF4-FFF2-40B4-BE49-F238E27FC236}">
                <a16:creationId xmlns:a16="http://schemas.microsoft.com/office/drawing/2014/main" id="{F798E627-210F-6749-B2BF-A787A286CE94}"/>
              </a:ext>
            </a:extLst>
          </p:cNvPr>
          <p:cNvSpPr txBox="1"/>
          <p:nvPr/>
        </p:nvSpPr>
        <p:spPr>
          <a:xfrm>
            <a:off x="9410140" y="6525157"/>
            <a:ext cx="2562447" cy="246221"/>
          </a:xfrm>
          <a:prstGeom prst="rect">
            <a:avLst/>
          </a:prstGeom>
          <a:noFill/>
        </p:spPr>
        <p:txBody>
          <a:bodyPr wrap="square">
            <a:spAutoFit/>
          </a:bodyPr>
          <a:lstStyle/>
          <a:p>
            <a:r>
              <a:rPr lang="en-GB" sz="1000" dirty="0">
                <a:solidFill>
                  <a:schemeClr val="tx1">
                    <a:lumMod val="95000"/>
                    <a:lumOff val="5000"/>
                  </a:schemeClr>
                </a:solidFill>
                <a:latin typeface="Manrope" pitchFamily="2" charset="0"/>
                <a:hlinkClick r:id="rId2">
                  <a:extLst>
                    <a:ext uri="{A12FA001-AC4F-418D-AE19-62706E023703}">
                      <ahyp:hlinkClr xmlns:ahyp="http://schemas.microsoft.com/office/drawing/2018/hyperlinkcolor" val="tx"/>
                    </a:ext>
                  </a:extLst>
                </a:hlinkClick>
              </a:rPr>
              <a:t>www.inclusiveeducationframework.info</a:t>
            </a:r>
            <a:endParaRPr lang="en-GB" sz="1000" dirty="0">
              <a:solidFill>
                <a:schemeClr val="tx1">
                  <a:lumMod val="95000"/>
                  <a:lumOff val="5000"/>
                </a:schemeClr>
              </a:solidFill>
              <a:latin typeface="Manrope" pitchFamily="2" charset="0"/>
            </a:endParaRPr>
          </a:p>
        </p:txBody>
      </p:sp>
      <p:sp>
        <p:nvSpPr>
          <p:cNvPr id="9" name="object 7">
            <a:extLst>
              <a:ext uri="{FF2B5EF4-FFF2-40B4-BE49-F238E27FC236}">
                <a16:creationId xmlns:a16="http://schemas.microsoft.com/office/drawing/2014/main" id="{531AB333-6CAC-F431-86D7-C47908D67736}"/>
              </a:ext>
              <a:ext uri="{C183D7F6-B498-43B3-948B-1728B52AA6E4}">
                <adec:decorative xmlns:adec="http://schemas.microsoft.com/office/drawing/2017/decorative" val="1"/>
              </a:ext>
            </a:extLst>
          </p:cNvPr>
          <p:cNvSpPr/>
          <p:nvPr/>
        </p:nvSpPr>
        <p:spPr>
          <a:xfrm flipV="1">
            <a:off x="152385" y="6423927"/>
            <a:ext cx="11671018" cy="45719"/>
          </a:xfrm>
          <a:custGeom>
            <a:avLst/>
            <a:gdLst/>
            <a:ahLst/>
            <a:cxnLst/>
            <a:rect l="l" t="t" r="r" b="b"/>
            <a:pathLst>
              <a:path w="9777730">
                <a:moveTo>
                  <a:pt x="0" y="0"/>
                </a:moveTo>
                <a:lnTo>
                  <a:pt x="9777603" y="0"/>
                </a:lnTo>
              </a:path>
            </a:pathLst>
          </a:custGeom>
          <a:ln w="38100">
            <a:solidFill>
              <a:srgbClr val="5777B4"/>
            </a:solidFill>
          </a:ln>
        </p:spPr>
        <p:txBody>
          <a:bodyPr wrap="square" lIns="0" tIns="0" rIns="0" bIns="0" rtlCol="0"/>
          <a:lstStyle/>
          <a:p>
            <a:endParaRPr/>
          </a:p>
        </p:txBody>
      </p:sp>
      <p:sp>
        <p:nvSpPr>
          <p:cNvPr id="10" name="object 3">
            <a:extLst>
              <a:ext uri="{FF2B5EF4-FFF2-40B4-BE49-F238E27FC236}">
                <a16:creationId xmlns:a16="http://schemas.microsoft.com/office/drawing/2014/main" id="{2F28F593-44D6-0774-F0F8-21BC62B7D966}"/>
              </a:ext>
              <a:ext uri="{C183D7F6-B498-43B3-948B-1728B52AA6E4}">
                <adec:decorative xmlns:adec="http://schemas.microsoft.com/office/drawing/2017/decorative" val="1"/>
              </a:ext>
            </a:extLst>
          </p:cNvPr>
          <p:cNvSpPr/>
          <p:nvPr/>
        </p:nvSpPr>
        <p:spPr>
          <a:xfrm>
            <a:off x="9252856" y="179830"/>
            <a:ext cx="1731006" cy="666404"/>
          </a:xfrm>
          <a:custGeom>
            <a:avLst/>
            <a:gdLst/>
            <a:ahLst/>
            <a:cxnLst/>
            <a:rect l="l" t="t" r="r" b="b"/>
            <a:pathLst>
              <a:path w="3679190" h="614680">
                <a:moveTo>
                  <a:pt x="3408057" y="0"/>
                </a:moveTo>
                <a:lnTo>
                  <a:pt x="0" y="0"/>
                </a:lnTo>
                <a:lnTo>
                  <a:pt x="0" y="614540"/>
                </a:lnTo>
                <a:lnTo>
                  <a:pt x="3408057" y="614540"/>
                </a:lnTo>
                <a:lnTo>
                  <a:pt x="3679190" y="307263"/>
                </a:lnTo>
                <a:lnTo>
                  <a:pt x="3408057" y="0"/>
                </a:lnTo>
                <a:close/>
              </a:path>
            </a:pathLst>
          </a:custGeom>
          <a:solidFill>
            <a:srgbClr val="5777B4"/>
          </a:solidFill>
          <a:ln>
            <a:solidFill>
              <a:srgbClr val="5777B4"/>
            </a:solidFill>
          </a:ln>
          <a:effectLst/>
        </p:spPr>
        <p:txBody>
          <a:bodyPr wrap="square" lIns="0" tIns="0" rIns="0" bIns="0" rtlCol="0"/>
          <a:lstStyle/>
          <a:p>
            <a:endParaRPr dirty="0">
              <a:solidFill>
                <a:schemeClr val="bg1"/>
              </a:solidFill>
            </a:endParaRPr>
          </a:p>
        </p:txBody>
      </p:sp>
      <p:sp>
        <p:nvSpPr>
          <p:cNvPr id="11" name="object 7">
            <a:extLst>
              <a:ext uri="{FF2B5EF4-FFF2-40B4-BE49-F238E27FC236}">
                <a16:creationId xmlns:a16="http://schemas.microsoft.com/office/drawing/2014/main" id="{2C2DE856-B016-DB54-A8C6-A8EF2B721404}"/>
              </a:ext>
              <a:ext uri="{C183D7F6-B498-43B3-948B-1728B52AA6E4}">
                <adec:decorative xmlns:adec="http://schemas.microsoft.com/office/drawing/2017/decorative" val="1"/>
              </a:ext>
            </a:extLst>
          </p:cNvPr>
          <p:cNvSpPr/>
          <p:nvPr/>
        </p:nvSpPr>
        <p:spPr>
          <a:xfrm>
            <a:off x="152387" y="849207"/>
            <a:ext cx="11671018" cy="45719"/>
          </a:xfrm>
          <a:custGeom>
            <a:avLst/>
            <a:gdLst/>
            <a:ahLst/>
            <a:cxnLst/>
            <a:rect l="l" t="t" r="r" b="b"/>
            <a:pathLst>
              <a:path w="9777730">
                <a:moveTo>
                  <a:pt x="0" y="0"/>
                </a:moveTo>
                <a:lnTo>
                  <a:pt x="9777603" y="0"/>
                </a:lnTo>
              </a:path>
            </a:pathLst>
          </a:custGeom>
          <a:ln w="38100">
            <a:solidFill>
              <a:srgbClr val="5777B4"/>
            </a:solidFill>
          </a:ln>
          <a:effectLst>
            <a:outerShdw blurRad="50800" dist="38100" dir="2700000" algn="tl" rotWithShape="0">
              <a:prstClr val="black">
                <a:alpha val="40000"/>
              </a:prstClr>
            </a:outerShdw>
          </a:effectLst>
        </p:spPr>
        <p:txBody>
          <a:bodyPr wrap="square" lIns="0" tIns="0" rIns="0" bIns="0" rtlCol="0"/>
          <a:lstStyle/>
          <a:p>
            <a:endParaRPr/>
          </a:p>
        </p:txBody>
      </p:sp>
      <p:sp>
        <p:nvSpPr>
          <p:cNvPr id="12" name="Title 5">
            <a:extLst>
              <a:ext uri="{FF2B5EF4-FFF2-40B4-BE49-F238E27FC236}">
                <a16:creationId xmlns:a16="http://schemas.microsoft.com/office/drawing/2014/main" id="{BFD0C3F4-8C8D-EEAD-1082-3DFBEB8E5BEF}"/>
              </a:ext>
            </a:extLst>
          </p:cNvPr>
          <p:cNvSpPr txBox="1">
            <a:spLocks noGrp="1"/>
          </p:cNvSpPr>
          <p:nvPr>
            <p:ph type="title" idx="4294967295"/>
          </p:nvPr>
        </p:nvSpPr>
        <p:spPr>
          <a:xfrm>
            <a:off x="152386" y="174220"/>
            <a:ext cx="10601339" cy="666404"/>
          </a:xfrm>
          <a:prstGeom prst="rect">
            <a:avLst/>
          </a:prstGeom>
          <a:solidFill>
            <a:srgbClr val="5777B4"/>
          </a:solidFill>
          <a:ln w="12700" cap="flat" cmpd="sng" algn="ctr">
            <a:noFill/>
            <a:prstDash val="solid"/>
            <a:miter lim="800000"/>
          </a:ln>
          <a:effectLst/>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b="1"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lt1"/>
                </a:solidFill>
                <a:effectLst/>
                <a:uLnTx/>
                <a:uFillTx/>
                <a:latin typeface="Manrope" pitchFamily="2" charset="0"/>
                <a:ea typeface="+mn-ea"/>
                <a:cs typeface="+mn-cs"/>
              </a:rPr>
              <a:t>Curriculum Design and Delivery: Programme Team Checklist</a:t>
            </a:r>
          </a:p>
        </p:txBody>
      </p:sp>
    </p:spTree>
    <p:extLst>
      <p:ext uri="{BB962C8B-B14F-4D97-AF65-F5344CB8AC3E}">
        <p14:creationId xmlns:p14="http://schemas.microsoft.com/office/powerpoint/2010/main" val="2714073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3">
            <a:extLst>
              <a:ext uri="{FF2B5EF4-FFF2-40B4-BE49-F238E27FC236}">
                <a16:creationId xmlns:a16="http://schemas.microsoft.com/office/drawing/2014/main" id="{392818D9-F5DE-97E5-2257-13E38C6753AF}"/>
              </a:ext>
              <a:ext uri="{C183D7F6-B498-43B3-948B-1728B52AA6E4}">
                <adec:decorative xmlns:adec="http://schemas.microsoft.com/office/drawing/2017/decorative" val="1"/>
              </a:ext>
            </a:extLst>
          </p:cNvPr>
          <p:cNvSpPr/>
          <p:nvPr/>
        </p:nvSpPr>
        <p:spPr>
          <a:xfrm>
            <a:off x="8394132" y="179830"/>
            <a:ext cx="1731006" cy="666404"/>
          </a:xfrm>
          <a:custGeom>
            <a:avLst/>
            <a:gdLst/>
            <a:ahLst/>
            <a:cxnLst/>
            <a:rect l="l" t="t" r="r" b="b"/>
            <a:pathLst>
              <a:path w="3679190" h="614680">
                <a:moveTo>
                  <a:pt x="3408057" y="0"/>
                </a:moveTo>
                <a:lnTo>
                  <a:pt x="0" y="0"/>
                </a:lnTo>
                <a:lnTo>
                  <a:pt x="0" y="614540"/>
                </a:lnTo>
                <a:lnTo>
                  <a:pt x="3408057" y="614540"/>
                </a:lnTo>
                <a:lnTo>
                  <a:pt x="3679190" y="307263"/>
                </a:lnTo>
                <a:lnTo>
                  <a:pt x="3408057" y="0"/>
                </a:lnTo>
                <a:close/>
              </a:path>
            </a:pathLst>
          </a:custGeom>
          <a:solidFill>
            <a:srgbClr val="0F607E"/>
          </a:solidFill>
          <a:ln>
            <a:solidFill>
              <a:srgbClr val="0F607E"/>
            </a:solidFill>
          </a:ln>
          <a:effectLst/>
        </p:spPr>
        <p:txBody>
          <a:bodyPr wrap="square" lIns="0" tIns="0" rIns="0" bIns="0" rtlCol="0"/>
          <a:lstStyle/>
          <a:p>
            <a:endParaRPr dirty="0">
              <a:solidFill>
                <a:schemeClr val="bg1"/>
              </a:solidFill>
            </a:endParaRPr>
          </a:p>
        </p:txBody>
      </p:sp>
      <p:graphicFrame>
        <p:nvGraphicFramePr>
          <p:cNvPr id="5" name="Table 6">
            <a:extLst>
              <a:ext uri="{FF2B5EF4-FFF2-40B4-BE49-F238E27FC236}">
                <a16:creationId xmlns:a16="http://schemas.microsoft.com/office/drawing/2014/main" id="{452B38CA-FB4E-D2E2-A015-E99479730775}"/>
              </a:ext>
            </a:extLst>
          </p:cNvPr>
          <p:cNvGraphicFramePr>
            <a:graphicFrameLocks noGrp="1"/>
          </p:cNvGraphicFramePr>
          <p:nvPr/>
        </p:nvGraphicFramePr>
        <p:xfrm>
          <a:off x="152383" y="1030951"/>
          <a:ext cx="11671017" cy="4770120"/>
        </p:xfrm>
        <a:graphic>
          <a:graphicData uri="http://schemas.openxmlformats.org/drawingml/2006/table">
            <a:tbl>
              <a:tblPr firstRow="1" bandRow="1">
                <a:tableStyleId>{5C22544A-7EE6-4342-B048-85BDC9FD1C3A}</a:tableStyleId>
              </a:tblPr>
              <a:tblGrid>
                <a:gridCol w="9448817">
                  <a:extLst>
                    <a:ext uri="{9D8B030D-6E8A-4147-A177-3AD203B41FA5}">
                      <a16:colId xmlns:a16="http://schemas.microsoft.com/office/drawing/2014/main" val="3533308900"/>
                    </a:ext>
                  </a:extLst>
                </a:gridCol>
                <a:gridCol w="554477">
                  <a:extLst>
                    <a:ext uri="{9D8B030D-6E8A-4147-A177-3AD203B41FA5}">
                      <a16:colId xmlns:a16="http://schemas.microsoft.com/office/drawing/2014/main" val="930880074"/>
                    </a:ext>
                  </a:extLst>
                </a:gridCol>
                <a:gridCol w="437744">
                  <a:extLst>
                    <a:ext uri="{9D8B030D-6E8A-4147-A177-3AD203B41FA5}">
                      <a16:colId xmlns:a16="http://schemas.microsoft.com/office/drawing/2014/main" val="2595874476"/>
                    </a:ext>
                  </a:extLst>
                </a:gridCol>
                <a:gridCol w="700392">
                  <a:extLst>
                    <a:ext uri="{9D8B030D-6E8A-4147-A177-3AD203B41FA5}">
                      <a16:colId xmlns:a16="http://schemas.microsoft.com/office/drawing/2014/main" val="510252667"/>
                    </a:ext>
                  </a:extLst>
                </a:gridCol>
                <a:gridCol w="529587">
                  <a:extLst>
                    <a:ext uri="{9D8B030D-6E8A-4147-A177-3AD203B41FA5}">
                      <a16:colId xmlns:a16="http://schemas.microsoft.com/office/drawing/2014/main" val="4170739222"/>
                    </a:ext>
                  </a:extLst>
                </a:gridCol>
              </a:tblGrid>
              <a:tr h="370840">
                <a:tc>
                  <a:txBody>
                    <a:bodyPr/>
                    <a:lstStyle/>
                    <a:p>
                      <a:r>
                        <a:rPr lang="en-GB" sz="1600" dirty="0">
                          <a:latin typeface="Manrope" pitchFamily="2" charset="0"/>
                        </a:rPr>
                        <a:t>Our programme team ensure that: </a:t>
                      </a:r>
                    </a:p>
                  </a:txBody>
                  <a:tcPr>
                    <a:solidFill>
                      <a:srgbClr val="0F607E"/>
                    </a:solidFill>
                  </a:tcPr>
                </a:tc>
                <a:tc>
                  <a:txBody>
                    <a:bodyPr/>
                    <a:lstStyle/>
                    <a:p>
                      <a:r>
                        <a:rPr lang="en-GB" sz="1150" dirty="0">
                          <a:latin typeface="Manrope" pitchFamily="2" charset="0"/>
                          <a:cs typeface="Mangal" panose="020B0502040204020203" pitchFamily="18" charset="0"/>
                        </a:rPr>
                        <a:t>Yes</a:t>
                      </a:r>
                    </a:p>
                  </a:txBody>
                  <a:tcPr>
                    <a:solidFill>
                      <a:srgbClr val="0F607E"/>
                    </a:solidFill>
                  </a:tcPr>
                </a:tc>
                <a:tc>
                  <a:txBody>
                    <a:bodyPr/>
                    <a:lstStyle/>
                    <a:p>
                      <a:r>
                        <a:rPr lang="en-GB" sz="1150" dirty="0">
                          <a:latin typeface="Manrope" pitchFamily="2" charset="0"/>
                          <a:cs typeface="Mangal" panose="020B0502040204020203" pitchFamily="18" charset="0"/>
                        </a:rPr>
                        <a:t>No</a:t>
                      </a:r>
                    </a:p>
                  </a:txBody>
                  <a:tcPr>
                    <a:solidFill>
                      <a:srgbClr val="0F607E"/>
                    </a:solidFill>
                  </a:tcPr>
                </a:tc>
                <a:tc>
                  <a:txBody>
                    <a:bodyPr/>
                    <a:lstStyle/>
                    <a:p>
                      <a:r>
                        <a:rPr lang="en-GB" sz="1150" dirty="0">
                          <a:latin typeface="Manrope" pitchFamily="2" charset="0"/>
                          <a:cs typeface="Mangal" panose="020B0502040204020203" pitchFamily="18" charset="0"/>
                        </a:rPr>
                        <a:t>Maybe</a:t>
                      </a:r>
                    </a:p>
                  </a:txBody>
                  <a:tcPr>
                    <a:solidFill>
                      <a:srgbClr val="0F607E"/>
                    </a:solidFill>
                  </a:tcPr>
                </a:tc>
                <a:tc>
                  <a:txBody>
                    <a:bodyPr/>
                    <a:lstStyle/>
                    <a:p>
                      <a:r>
                        <a:rPr lang="en-GB" sz="1150" dirty="0">
                          <a:latin typeface="Manrope" pitchFamily="2" charset="0"/>
                          <a:cs typeface="Mangal" panose="020B0502040204020203" pitchFamily="18" charset="0"/>
                        </a:rPr>
                        <a:t>N/A</a:t>
                      </a:r>
                    </a:p>
                  </a:txBody>
                  <a:tcPr>
                    <a:solidFill>
                      <a:srgbClr val="0F607E"/>
                    </a:solidFill>
                  </a:tcPr>
                </a:tc>
                <a:extLst>
                  <a:ext uri="{0D108BD9-81ED-4DB2-BD59-A6C34878D82A}">
                    <a16:rowId xmlns:a16="http://schemas.microsoft.com/office/drawing/2014/main" val="30466883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chemeClr val="tx1">
                              <a:lumMod val="95000"/>
                              <a:lumOff val="5000"/>
                            </a:schemeClr>
                          </a:solidFill>
                          <a:effectLst/>
                          <a:latin typeface="Manrope" pitchFamily="2" charset="0"/>
                        </a:rPr>
                        <a:t>Our assessment is designed at programme level, giving students a manageable assessment workload and minimising clashes of hand-in dates</a:t>
                      </a: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945679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uses a range of assessment formats, and enables student personalisation choice of assessment format where appropriate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64424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students have had an opportunity to practice all final year summative assessment types earlier in the programme, and understand the relationships between assessments at different levels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64312928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assessments are clearly explained to students through module documentation, written materials and activities in class, using transparent and consistent language to make requirements clear</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4829608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assessments design out the need for individual alternatives wherever possible (e.g. students given the choice of audio/visual formats so students with hearing/visual impairments do not require individual alternative assessment)</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6887549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mark schemes are clearly linked to learning outcomes or competencies to ensure marking is appropriate and consistent with assessment design</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8302937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mark schemes do not over-penalise mistakes in written English or referencing conventions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62723139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Markers' feedback comments are constructive, and actively point out ways that students can improve their work for future assignments.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3472231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Markers provide relevant, focussed and timely formative feedback to support student learning</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4803201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team are sensitive to student anxieties around assessment and feedback, so create a supportive culture around assessment, provide clear guidance, and offer opportunities for students to voice concerns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510020598"/>
                  </a:ext>
                </a:extLst>
              </a:tr>
            </a:tbl>
          </a:graphicData>
        </a:graphic>
      </p:graphicFrame>
      <p:sp>
        <p:nvSpPr>
          <p:cNvPr id="9" name="object 7">
            <a:extLst>
              <a:ext uri="{FF2B5EF4-FFF2-40B4-BE49-F238E27FC236}">
                <a16:creationId xmlns:a16="http://schemas.microsoft.com/office/drawing/2014/main" id="{691368EA-A83D-E745-C64D-D89A27F76274}"/>
              </a:ext>
              <a:ext uri="{C183D7F6-B498-43B3-948B-1728B52AA6E4}">
                <adec:decorative xmlns:adec="http://schemas.microsoft.com/office/drawing/2017/decorative" val="1"/>
              </a:ext>
            </a:extLst>
          </p:cNvPr>
          <p:cNvSpPr/>
          <p:nvPr/>
        </p:nvSpPr>
        <p:spPr>
          <a:xfrm flipV="1">
            <a:off x="152385" y="6423927"/>
            <a:ext cx="11671018" cy="45719"/>
          </a:xfrm>
          <a:custGeom>
            <a:avLst/>
            <a:gdLst/>
            <a:ahLst/>
            <a:cxnLst/>
            <a:rect l="l" t="t" r="r" b="b"/>
            <a:pathLst>
              <a:path w="9777730">
                <a:moveTo>
                  <a:pt x="0" y="0"/>
                </a:moveTo>
                <a:lnTo>
                  <a:pt x="9777603" y="0"/>
                </a:lnTo>
              </a:path>
            </a:pathLst>
          </a:custGeom>
          <a:ln w="38100">
            <a:solidFill>
              <a:srgbClr val="0F607E"/>
            </a:solidFill>
          </a:ln>
        </p:spPr>
        <p:txBody>
          <a:bodyPr wrap="square" lIns="0" tIns="0" rIns="0" bIns="0" rtlCol="0"/>
          <a:lstStyle/>
          <a:p>
            <a:endParaRPr/>
          </a:p>
        </p:txBody>
      </p:sp>
      <p:sp>
        <p:nvSpPr>
          <p:cNvPr id="10" name="object 7">
            <a:extLst>
              <a:ext uri="{FF2B5EF4-FFF2-40B4-BE49-F238E27FC236}">
                <a16:creationId xmlns:a16="http://schemas.microsoft.com/office/drawing/2014/main" id="{368E6423-976F-E318-8C38-BE0A7194A3F6}"/>
              </a:ext>
              <a:ext uri="{C183D7F6-B498-43B3-948B-1728B52AA6E4}">
                <adec:decorative xmlns:adec="http://schemas.microsoft.com/office/drawing/2017/decorative" val="1"/>
              </a:ext>
            </a:extLst>
          </p:cNvPr>
          <p:cNvSpPr/>
          <p:nvPr/>
        </p:nvSpPr>
        <p:spPr>
          <a:xfrm>
            <a:off x="152387" y="849207"/>
            <a:ext cx="11671018" cy="45719"/>
          </a:xfrm>
          <a:custGeom>
            <a:avLst/>
            <a:gdLst/>
            <a:ahLst/>
            <a:cxnLst/>
            <a:rect l="l" t="t" r="r" b="b"/>
            <a:pathLst>
              <a:path w="9777730">
                <a:moveTo>
                  <a:pt x="0" y="0"/>
                </a:moveTo>
                <a:lnTo>
                  <a:pt x="9777603" y="0"/>
                </a:lnTo>
              </a:path>
            </a:pathLst>
          </a:custGeom>
          <a:ln w="38100">
            <a:solidFill>
              <a:srgbClr val="0F607E"/>
            </a:solidFill>
          </a:ln>
          <a:effectLst>
            <a:outerShdw blurRad="50800" dist="38100" dir="2700000" algn="tl" rotWithShape="0">
              <a:prstClr val="black">
                <a:alpha val="40000"/>
              </a:prstClr>
            </a:outerShdw>
          </a:effectLst>
        </p:spPr>
        <p:txBody>
          <a:bodyPr wrap="square" lIns="0" tIns="0" rIns="0" bIns="0" rtlCol="0"/>
          <a:lstStyle/>
          <a:p>
            <a:endParaRPr/>
          </a:p>
        </p:txBody>
      </p:sp>
      <p:sp>
        <p:nvSpPr>
          <p:cNvPr id="11" name="Title 5">
            <a:extLst>
              <a:ext uri="{FF2B5EF4-FFF2-40B4-BE49-F238E27FC236}">
                <a16:creationId xmlns:a16="http://schemas.microsoft.com/office/drawing/2014/main" id="{AC5D3F0D-2037-9273-FEED-AD48B64612EC}"/>
              </a:ext>
            </a:extLst>
          </p:cNvPr>
          <p:cNvSpPr txBox="1">
            <a:spLocks noGrp="1"/>
          </p:cNvSpPr>
          <p:nvPr>
            <p:ph type="title" idx="4294967295"/>
          </p:nvPr>
        </p:nvSpPr>
        <p:spPr>
          <a:xfrm>
            <a:off x="152386" y="174220"/>
            <a:ext cx="9772664" cy="666404"/>
          </a:xfrm>
          <a:prstGeom prst="rect">
            <a:avLst/>
          </a:prstGeom>
          <a:solidFill>
            <a:srgbClr val="0F607E"/>
          </a:solidFill>
          <a:ln w="12700" cap="flat" cmpd="sng" algn="ctr">
            <a:noFill/>
            <a:prstDash val="solid"/>
            <a:miter lim="800000"/>
          </a:ln>
          <a:effectLst/>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b="1"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lt1"/>
                </a:solidFill>
                <a:effectLst/>
                <a:uLnTx/>
                <a:uFillTx/>
                <a:latin typeface="Manrope" pitchFamily="2" charset="0"/>
                <a:ea typeface="+mn-ea"/>
                <a:cs typeface="+mn-cs"/>
              </a:rPr>
              <a:t>Assessment and Feedback: Programme Team Checklist </a:t>
            </a:r>
          </a:p>
        </p:txBody>
      </p:sp>
      <p:sp>
        <p:nvSpPr>
          <p:cNvPr id="14" name="TextBox 13">
            <a:extLst>
              <a:ext uri="{FF2B5EF4-FFF2-40B4-BE49-F238E27FC236}">
                <a16:creationId xmlns:a16="http://schemas.microsoft.com/office/drawing/2014/main" id="{A22F3BC3-425E-D2BC-11F7-9E3EE06B511D}"/>
              </a:ext>
            </a:extLst>
          </p:cNvPr>
          <p:cNvSpPr txBox="1"/>
          <p:nvPr/>
        </p:nvSpPr>
        <p:spPr>
          <a:xfrm>
            <a:off x="9410140" y="6525157"/>
            <a:ext cx="2562447" cy="246221"/>
          </a:xfrm>
          <a:prstGeom prst="rect">
            <a:avLst/>
          </a:prstGeom>
          <a:noFill/>
        </p:spPr>
        <p:txBody>
          <a:bodyPr wrap="square">
            <a:spAutoFit/>
          </a:bodyPr>
          <a:lstStyle/>
          <a:p>
            <a:r>
              <a:rPr lang="en-GB" sz="1000" dirty="0">
                <a:solidFill>
                  <a:schemeClr val="tx1">
                    <a:lumMod val="95000"/>
                    <a:lumOff val="5000"/>
                  </a:schemeClr>
                </a:solidFill>
                <a:latin typeface="Manrope" pitchFamily="2" charset="0"/>
                <a:hlinkClick r:id="rId2">
                  <a:extLst>
                    <a:ext uri="{A12FA001-AC4F-418D-AE19-62706E023703}">
                      <ahyp:hlinkClr xmlns:ahyp="http://schemas.microsoft.com/office/drawing/2018/hyperlinkcolor" val="tx"/>
                    </a:ext>
                  </a:extLst>
                </a:hlinkClick>
              </a:rPr>
              <a:t>www.inclusiveeducationframework.info</a:t>
            </a:r>
            <a:endParaRPr lang="en-GB" sz="1000" dirty="0">
              <a:solidFill>
                <a:schemeClr val="tx1">
                  <a:lumMod val="95000"/>
                  <a:lumOff val="5000"/>
                </a:schemeClr>
              </a:solidFill>
              <a:latin typeface="Manrope" pitchFamily="2" charset="0"/>
            </a:endParaRPr>
          </a:p>
        </p:txBody>
      </p:sp>
    </p:spTree>
    <p:extLst>
      <p:ext uri="{BB962C8B-B14F-4D97-AF65-F5344CB8AC3E}">
        <p14:creationId xmlns:p14="http://schemas.microsoft.com/office/powerpoint/2010/main" val="3372925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6">
            <a:extLst>
              <a:ext uri="{FF2B5EF4-FFF2-40B4-BE49-F238E27FC236}">
                <a16:creationId xmlns:a16="http://schemas.microsoft.com/office/drawing/2014/main" id="{452B38CA-FB4E-D2E2-A015-E99479730775}"/>
              </a:ext>
            </a:extLst>
          </p:cNvPr>
          <p:cNvGraphicFramePr>
            <a:graphicFrameLocks noGrp="1"/>
          </p:cNvGraphicFramePr>
          <p:nvPr/>
        </p:nvGraphicFramePr>
        <p:xfrm>
          <a:off x="152383" y="1030951"/>
          <a:ext cx="11671017" cy="4424680"/>
        </p:xfrm>
        <a:graphic>
          <a:graphicData uri="http://schemas.openxmlformats.org/drawingml/2006/table">
            <a:tbl>
              <a:tblPr firstRow="1" bandRow="1">
                <a:tableStyleId>{5C22544A-7EE6-4342-B048-85BDC9FD1C3A}</a:tableStyleId>
              </a:tblPr>
              <a:tblGrid>
                <a:gridCol w="9448817">
                  <a:extLst>
                    <a:ext uri="{9D8B030D-6E8A-4147-A177-3AD203B41FA5}">
                      <a16:colId xmlns:a16="http://schemas.microsoft.com/office/drawing/2014/main" val="3533308900"/>
                    </a:ext>
                  </a:extLst>
                </a:gridCol>
                <a:gridCol w="554477">
                  <a:extLst>
                    <a:ext uri="{9D8B030D-6E8A-4147-A177-3AD203B41FA5}">
                      <a16:colId xmlns:a16="http://schemas.microsoft.com/office/drawing/2014/main" val="930880074"/>
                    </a:ext>
                  </a:extLst>
                </a:gridCol>
                <a:gridCol w="437744">
                  <a:extLst>
                    <a:ext uri="{9D8B030D-6E8A-4147-A177-3AD203B41FA5}">
                      <a16:colId xmlns:a16="http://schemas.microsoft.com/office/drawing/2014/main" val="2595874476"/>
                    </a:ext>
                  </a:extLst>
                </a:gridCol>
                <a:gridCol w="700392">
                  <a:extLst>
                    <a:ext uri="{9D8B030D-6E8A-4147-A177-3AD203B41FA5}">
                      <a16:colId xmlns:a16="http://schemas.microsoft.com/office/drawing/2014/main" val="510252667"/>
                    </a:ext>
                  </a:extLst>
                </a:gridCol>
                <a:gridCol w="529587">
                  <a:extLst>
                    <a:ext uri="{9D8B030D-6E8A-4147-A177-3AD203B41FA5}">
                      <a16:colId xmlns:a16="http://schemas.microsoft.com/office/drawing/2014/main" val="4170739222"/>
                    </a:ext>
                  </a:extLst>
                </a:gridCol>
              </a:tblGrid>
              <a:tr h="370840">
                <a:tc>
                  <a:txBody>
                    <a:bodyPr/>
                    <a:lstStyle/>
                    <a:p>
                      <a:r>
                        <a:rPr lang="en-GB" sz="1600" dirty="0">
                          <a:latin typeface="Manrope" pitchFamily="2" charset="0"/>
                        </a:rPr>
                        <a:t>Our programme team ensure that: </a:t>
                      </a:r>
                    </a:p>
                  </a:txBody>
                  <a:tcPr>
                    <a:solidFill>
                      <a:srgbClr val="006E61"/>
                    </a:solidFill>
                  </a:tcPr>
                </a:tc>
                <a:tc>
                  <a:txBody>
                    <a:bodyPr/>
                    <a:lstStyle/>
                    <a:p>
                      <a:r>
                        <a:rPr lang="en-GB" sz="1150" dirty="0">
                          <a:latin typeface="Manrope" pitchFamily="2" charset="0"/>
                          <a:cs typeface="Mangal" panose="020B0502040204020203" pitchFamily="18" charset="0"/>
                        </a:rPr>
                        <a:t>Yes</a:t>
                      </a:r>
                    </a:p>
                  </a:txBody>
                  <a:tcPr>
                    <a:solidFill>
                      <a:srgbClr val="006E61"/>
                    </a:solidFill>
                  </a:tcPr>
                </a:tc>
                <a:tc>
                  <a:txBody>
                    <a:bodyPr/>
                    <a:lstStyle/>
                    <a:p>
                      <a:r>
                        <a:rPr lang="en-GB" sz="1150" dirty="0">
                          <a:latin typeface="Manrope" pitchFamily="2" charset="0"/>
                          <a:cs typeface="Mangal" panose="020B0502040204020203" pitchFamily="18" charset="0"/>
                        </a:rPr>
                        <a:t>No</a:t>
                      </a:r>
                    </a:p>
                  </a:txBody>
                  <a:tcPr>
                    <a:solidFill>
                      <a:srgbClr val="006E61"/>
                    </a:solidFill>
                  </a:tcPr>
                </a:tc>
                <a:tc>
                  <a:txBody>
                    <a:bodyPr/>
                    <a:lstStyle/>
                    <a:p>
                      <a:r>
                        <a:rPr lang="en-GB" sz="1150" dirty="0">
                          <a:latin typeface="Manrope" pitchFamily="2" charset="0"/>
                          <a:cs typeface="Mangal" panose="020B0502040204020203" pitchFamily="18" charset="0"/>
                        </a:rPr>
                        <a:t>Maybe</a:t>
                      </a:r>
                    </a:p>
                  </a:txBody>
                  <a:tcPr>
                    <a:solidFill>
                      <a:srgbClr val="006E61"/>
                    </a:solidFill>
                  </a:tcPr>
                </a:tc>
                <a:tc>
                  <a:txBody>
                    <a:bodyPr/>
                    <a:lstStyle/>
                    <a:p>
                      <a:r>
                        <a:rPr lang="en-GB" sz="1150" dirty="0">
                          <a:latin typeface="Manrope" pitchFamily="2" charset="0"/>
                          <a:cs typeface="Mangal" panose="020B0502040204020203" pitchFamily="18" charset="0"/>
                        </a:rPr>
                        <a:t>N/A</a:t>
                      </a:r>
                    </a:p>
                  </a:txBody>
                  <a:tcPr>
                    <a:solidFill>
                      <a:srgbClr val="006E61"/>
                    </a:solidFill>
                  </a:tcPr>
                </a:tc>
                <a:extLst>
                  <a:ext uri="{0D108BD9-81ED-4DB2-BD59-A6C34878D82A}">
                    <a16:rowId xmlns:a16="http://schemas.microsoft.com/office/drawing/2014/main" val="30466883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chemeClr val="tx1">
                              <a:lumMod val="95000"/>
                              <a:lumOff val="5000"/>
                            </a:schemeClr>
                          </a:solidFill>
                          <a:effectLst/>
                          <a:latin typeface="Manrope" pitchFamily="2" charset="0"/>
                        </a:rPr>
                        <a:t>Our programme team meet with all students they have responsibility for at multiple points during the academic year</a:t>
                      </a: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945679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team have undertaken appropriate training so they understand their role and responsibilities around student academic and personal support</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64424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team can effectively signpost students they are responsible for to appropriate support services where required</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64312928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team ensure everyone feels welcome, included and supported throughout their programme from induction onwards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4829608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Where possible, our programme team influence hiring and admissions processes to build a diverse community of staff and students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6887549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provides opportunities for our students to interact socially within structured activities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8302937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team and students work in partnership to establish clear ground rules around inclusion and respect for all</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62723139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students are active members of our department/school, and we act on their feedback provided through formal and informal channels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3472231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Group work on our programme is designed so that all students are actively included regardless of background, current circumstances or demographic group</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4803201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team make it clear to students that they can confidently raise concerns around inclusivity, including potential bias or discrimination, and staff would feel confident about intervening if necessary</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510020598"/>
                  </a:ext>
                </a:extLst>
              </a:tr>
            </a:tbl>
          </a:graphicData>
        </a:graphic>
      </p:graphicFrame>
      <p:sp>
        <p:nvSpPr>
          <p:cNvPr id="8" name="object 3">
            <a:extLst>
              <a:ext uri="{FF2B5EF4-FFF2-40B4-BE49-F238E27FC236}">
                <a16:creationId xmlns:a16="http://schemas.microsoft.com/office/drawing/2014/main" id="{E080029A-F354-D3AE-97E9-5B84FC8D4244}"/>
              </a:ext>
              <a:ext uri="{C183D7F6-B498-43B3-948B-1728B52AA6E4}">
                <adec:decorative xmlns:adec="http://schemas.microsoft.com/office/drawing/2017/decorative" val="1"/>
              </a:ext>
            </a:extLst>
          </p:cNvPr>
          <p:cNvSpPr/>
          <p:nvPr/>
        </p:nvSpPr>
        <p:spPr>
          <a:xfrm>
            <a:off x="8254012" y="174220"/>
            <a:ext cx="1731006" cy="666404"/>
          </a:xfrm>
          <a:custGeom>
            <a:avLst/>
            <a:gdLst/>
            <a:ahLst/>
            <a:cxnLst/>
            <a:rect l="l" t="t" r="r" b="b"/>
            <a:pathLst>
              <a:path w="3679190" h="614680">
                <a:moveTo>
                  <a:pt x="3408057" y="0"/>
                </a:moveTo>
                <a:lnTo>
                  <a:pt x="0" y="0"/>
                </a:lnTo>
                <a:lnTo>
                  <a:pt x="0" y="614540"/>
                </a:lnTo>
                <a:lnTo>
                  <a:pt x="3408057" y="614540"/>
                </a:lnTo>
                <a:lnTo>
                  <a:pt x="3679190" y="307263"/>
                </a:lnTo>
                <a:lnTo>
                  <a:pt x="3408057" y="0"/>
                </a:lnTo>
                <a:close/>
              </a:path>
            </a:pathLst>
          </a:custGeom>
          <a:solidFill>
            <a:srgbClr val="006E61"/>
          </a:solidFill>
          <a:ln>
            <a:noFill/>
          </a:ln>
          <a:effectLst/>
        </p:spPr>
        <p:txBody>
          <a:bodyPr wrap="square" lIns="0" tIns="0" rIns="0" bIns="0" rtlCol="0"/>
          <a:lstStyle/>
          <a:p>
            <a:endParaRPr dirty="0">
              <a:solidFill>
                <a:schemeClr val="bg1"/>
              </a:solidFill>
            </a:endParaRPr>
          </a:p>
        </p:txBody>
      </p:sp>
      <p:sp>
        <p:nvSpPr>
          <p:cNvPr id="9" name="object 7">
            <a:extLst>
              <a:ext uri="{FF2B5EF4-FFF2-40B4-BE49-F238E27FC236}">
                <a16:creationId xmlns:a16="http://schemas.microsoft.com/office/drawing/2014/main" id="{6636533E-74DE-BD4F-694C-B13679A21870}"/>
              </a:ext>
              <a:ext uri="{C183D7F6-B498-43B3-948B-1728B52AA6E4}">
                <adec:decorative xmlns:adec="http://schemas.microsoft.com/office/drawing/2017/decorative" val="1"/>
              </a:ext>
            </a:extLst>
          </p:cNvPr>
          <p:cNvSpPr/>
          <p:nvPr/>
        </p:nvSpPr>
        <p:spPr>
          <a:xfrm>
            <a:off x="152387" y="849207"/>
            <a:ext cx="11671018" cy="45719"/>
          </a:xfrm>
          <a:custGeom>
            <a:avLst/>
            <a:gdLst/>
            <a:ahLst/>
            <a:cxnLst/>
            <a:rect l="l" t="t" r="r" b="b"/>
            <a:pathLst>
              <a:path w="9777730">
                <a:moveTo>
                  <a:pt x="0" y="0"/>
                </a:moveTo>
                <a:lnTo>
                  <a:pt x="9777603" y="0"/>
                </a:lnTo>
              </a:path>
            </a:pathLst>
          </a:custGeom>
          <a:ln w="38100">
            <a:solidFill>
              <a:srgbClr val="006E61"/>
            </a:solidFill>
          </a:ln>
          <a:effectLst>
            <a:outerShdw blurRad="50800" dist="38100" dir="2700000" algn="tl" rotWithShape="0">
              <a:prstClr val="black">
                <a:alpha val="40000"/>
              </a:prstClr>
            </a:outerShdw>
          </a:effectLst>
        </p:spPr>
        <p:txBody>
          <a:bodyPr wrap="square" lIns="0" tIns="0" rIns="0" bIns="0" rtlCol="0"/>
          <a:lstStyle/>
          <a:p>
            <a:endParaRPr/>
          </a:p>
        </p:txBody>
      </p:sp>
      <p:sp>
        <p:nvSpPr>
          <p:cNvPr id="10" name="Title 5">
            <a:extLst>
              <a:ext uri="{FF2B5EF4-FFF2-40B4-BE49-F238E27FC236}">
                <a16:creationId xmlns:a16="http://schemas.microsoft.com/office/drawing/2014/main" id="{5D79C279-F0C5-52DA-BBCF-467D925F5AF3}"/>
              </a:ext>
            </a:extLst>
          </p:cNvPr>
          <p:cNvSpPr txBox="1">
            <a:spLocks noGrp="1"/>
          </p:cNvSpPr>
          <p:nvPr>
            <p:ph type="title" idx="4294967295"/>
          </p:nvPr>
        </p:nvSpPr>
        <p:spPr>
          <a:xfrm>
            <a:off x="152386" y="174220"/>
            <a:ext cx="9677414" cy="666404"/>
          </a:xfrm>
          <a:prstGeom prst="rect">
            <a:avLst/>
          </a:prstGeom>
          <a:solidFill>
            <a:srgbClr val="006E61"/>
          </a:solidFill>
          <a:ln w="12700" cap="flat" cmpd="sng" algn="ctr">
            <a:noFill/>
            <a:prstDash val="solid"/>
            <a:miter lim="800000"/>
          </a:ln>
          <a:effectLst/>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b="1"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chemeClr val="lt1"/>
                </a:solidFill>
                <a:effectLst/>
                <a:uLnTx/>
                <a:uFillTx/>
                <a:latin typeface="Manrope" pitchFamily="2" charset="0"/>
                <a:ea typeface="+mn-ea"/>
                <a:cs typeface="+mn-cs"/>
              </a:rPr>
              <a:t>Community and Belonging: Programme Team Checklist</a:t>
            </a:r>
          </a:p>
        </p:txBody>
      </p:sp>
      <p:sp>
        <p:nvSpPr>
          <p:cNvPr id="11" name="TextBox 10">
            <a:extLst>
              <a:ext uri="{FF2B5EF4-FFF2-40B4-BE49-F238E27FC236}">
                <a16:creationId xmlns:a16="http://schemas.microsoft.com/office/drawing/2014/main" id="{66C4509D-C256-E0CA-CBEA-490226FE34EC}"/>
              </a:ext>
            </a:extLst>
          </p:cNvPr>
          <p:cNvSpPr txBox="1"/>
          <p:nvPr/>
        </p:nvSpPr>
        <p:spPr>
          <a:xfrm>
            <a:off x="9410140" y="6525157"/>
            <a:ext cx="2562447" cy="246221"/>
          </a:xfrm>
          <a:prstGeom prst="rect">
            <a:avLst/>
          </a:prstGeom>
          <a:noFill/>
        </p:spPr>
        <p:txBody>
          <a:bodyPr wrap="square">
            <a:spAutoFit/>
          </a:bodyPr>
          <a:lstStyle/>
          <a:p>
            <a:r>
              <a:rPr lang="en-GB" sz="1000" dirty="0">
                <a:solidFill>
                  <a:schemeClr val="tx1">
                    <a:lumMod val="95000"/>
                    <a:lumOff val="5000"/>
                  </a:schemeClr>
                </a:solidFill>
                <a:latin typeface="Manrope" pitchFamily="2" charset="0"/>
                <a:hlinkClick r:id="rId2">
                  <a:extLst>
                    <a:ext uri="{A12FA001-AC4F-418D-AE19-62706E023703}">
                      <ahyp:hlinkClr xmlns:ahyp="http://schemas.microsoft.com/office/drawing/2018/hyperlinkcolor" val="tx"/>
                    </a:ext>
                  </a:extLst>
                </a:hlinkClick>
              </a:rPr>
              <a:t>www.inclusiveeducationframework.info</a:t>
            </a:r>
            <a:endParaRPr lang="en-GB" sz="1000" dirty="0">
              <a:solidFill>
                <a:schemeClr val="tx1">
                  <a:lumMod val="95000"/>
                  <a:lumOff val="5000"/>
                </a:schemeClr>
              </a:solidFill>
              <a:latin typeface="Manrope" pitchFamily="2" charset="0"/>
            </a:endParaRPr>
          </a:p>
        </p:txBody>
      </p:sp>
      <p:sp>
        <p:nvSpPr>
          <p:cNvPr id="12" name="object 7">
            <a:extLst>
              <a:ext uri="{FF2B5EF4-FFF2-40B4-BE49-F238E27FC236}">
                <a16:creationId xmlns:a16="http://schemas.microsoft.com/office/drawing/2014/main" id="{48276F21-368A-E605-DE56-F59BD13A3F90}"/>
              </a:ext>
              <a:ext uri="{C183D7F6-B498-43B3-948B-1728B52AA6E4}">
                <adec:decorative xmlns:adec="http://schemas.microsoft.com/office/drawing/2017/decorative" val="1"/>
              </a:ext>
            </a:extLst>
          </p:cNvPr>
          <p:cNvSpPr/>
          <p:nvPr/>
        </p:nvSpPr>
        <p:spPr>
          <a:xfrm flipV="1">
            <a:off x="152385" y="6423927"/>
            <a:ext cx="11671018" cy="45719"/>
          </a:xfrm>
          <a:custGeom>
            <a:avLst/>
            <a:gdLst/>
            <a:ahLst/>
            <a:cxnLst/>
            <a:rect l="l" t="t" r="r" b="b"/>
            <a:pathLst>
              <a:path w="9777730">
                <a:moveTo>
                  <a:pt x="0" y="0"/>
                </a:moveTo>
                <a:lnTo>
                  <a:pt x="9777603" y="0"/>
                </a:lnTo>
              </a:path>
            </a:pathLst>
          </a:custGeom>
          <a:ln w="38100">
            <a:solidFill>
              <a:srgbClr val="006E61"/>
            </a:solidFill>
          </a:ln>
        </p:spPr>
        <p:txBody>
          <a:bodyPr wrap="square" lIns="0" tIns="0" rIns="0" bIns="0" rtlCol="0"/>
          <a:lstStyle/>
          <a:p>
            <a:endParaRPr/>
          </a:p>
        </p:txBody>
      </p:sp>
    </p:spTree>
    <p:extLst>
      <p:ext uri="{BB962C8B-B14F-4D97-AF65-F5344CB8AC3E}">
        <p14:creationId xmlns:p14="http://schemas.microsoft.com/office/powerpoint/2010/main" val="1294523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6">
            <a:extLst>
              <a:ext uri="{FF2B5EF4-FFF2-40B4-BE49-F238E27FC236}">
                <a16:creationId xmlns:a16="http://schemas.microsoft.com/office/drawing/2014/main" id="{452B38CA-FB4E-D2E2-A015-E99479730775}"/>
              </a:ext>
            </a:extLst>
          </p:cNvPr>
          <p:cNvGraphicFramePr>
            <a:graphicFrameLocks noGrp="1"/>
          </p:cNvGraphicFramePr>
          <p:nvPr/>
        </p:nvGraphicFramePr>
        <p:xfrm>
          <a:off x="152383" y="1030951"/>
          <a:ext cx="11671017" cy="4856480"/>
        </p:xfrm>
        <a:graphic>
          <a:graphicData uri="http://schemas.openxmlformats.org/drawingml/2006/table">
            <a:tbl>
              <a:tblPr firstRow="1" bandRow="1">
                <a:tableStyleId>{5C22544A-7EE6-4342-B048-85BDC9FD1C3A}</a:tableStyleId>
              </a:tblPr>
              <a:tblGrid>
                <a:gridCol w="9448817">
                  <a:extLst>
                    <a:ext uri="{9D8B030D-6E8A-4147-A177-3AD203B41FA5}">
                      <a16:colId xmlns:a16="http://schemas.microsoft.com/office/drawing/2014/main" val="3533308900"/>
                    </a:ext>
                  </a:extLst>
                </a:gridCol>
                <a:gridCol w="554477">
                  <a:extLst>
                    <a:ext uri="{9D8B030D-6E8A-4147-A177-3AD203B41FA5}">
                      <a16:colId xmlns:a16="http://schemas.microsoft.com/office/drawing/2014/main" val="930880074"/>
                    </a:ext>
                  </a:extLst>
                </a:gridCol>
                <a:gridCol w="437744">
                  <a:extLst>
                    <a:ext uri="{9D8B030D-6E8A-4147-A177-3AD203B41FA5}">
                      <a16:colId xmlns:a16="http://schemas.microsoft.com/office/drawing/2014/main" val="2595874476"/>
                    </a:ext>
                  </a:extLst>
                </a:gridCol>
                <a:gridCol w="700392">
                  <a:extLst>
                    <a:ext uri="{9D8B030D-6E8A-4147-A177-3AD203B41FA5}">
                      <a16:colId xmlns:a16="http://schemas.microsoft.com/office/drawing/2014/main" val="510252667"/>
                    </a:ext>
                  </a:extLst>
                </a:gridCol>
                <a:gridCol w="529587">
                  <a:extLst>
                    <a:ext uri="{9D8B030D-6E8A-4147-A177-3AD203B41FA5}">
                      <a16:colId xmlns:a16="http://schemas.microsoft.com/office/drawing/2014/main" val="4170739222"/>
                    </a:ext>
                  </a:extLst>
                </a:gridCol>
              </a:tblGrid>
              <a:tr h="370840">
                <a:tc>
                  <a:txBody>
                    <a:bodyPr/>
                    <a:lstStyle/>
                    <a:p>
                      <a:r>
                        <a:rPr lang="en-GB" sz="1600" dirty="0">
                          <a:latin typeface="Manrope" pitchFamily="2" charset="0"/>
                        </a:rPr>
                        <a:t>Our programme team ensure that: </a:t>
                      </a:r>
                    </a:p>
                  </a:txBody>
                  <a:tcPr>
                    <a:solidFill>
                      <a:srgbClr val="A37AC1"/>
                    </a:solidFill>
                  </a:tcPr>
                </a:tc>
                <a:tc>
                  <a:txBody>
                    <a:bodyPr/>
                    <a:lstStyle/>
                    <a:p>
                      <a:r>
                        <a:rPr lang="en-GB" sz="1150" dirty="0">
                          <a:solidFill>
                            <a:schemeClr val="tx1"/>
                          </a:solidFill>
                          <a:latin typeface="Manrope" pitchFamily="2" charset="0"/>
                          <a:cs typeface="Mangal" panose="020B0502040204020203" pitchFamily="18" charset="0"/>
                        </a:rPr>
                        <a:t>Yes</a:t>
                      </a:r>
                    </a:p>
                  </a:txBody>
                  <a:tcPr>
                    <a:solidFill>
                      <a:srgbClr val="A37AC1"/>
                    </a:solidFill>
                  </a:tcPr>
                </a:tc>
                <a:tc>
                  <a:txBody>
                    <a:bodyPr/>
                    <a:lstStyle/>
                    <a:p>
                      <a:r>
                        <a:rPr lang="en-GB" sz="1150" dirty="0">
                          <a:solidFill>
                            <a:schemeClr val="tx1"/>
                          </a:solidFill>
                          <a:latin typeface="Manrope" pitchFamily="2" charset="0"/>
                          <a:cs typeface="Mangal" panose="020B0502040204020203" pitchFamily="18" charset="0"/>
                        </a:rPr>
                        <a:t>No</a:t>
                      </a:r>
                    </a:p>
                  </a:txBody>
                  <a:tcPr>
                    <a:solidFill>
                      <a:srgbClr val="A37AC1"/>
                    </a:solidFill>
                  </a:tcPr>
                </a:tc>
                <a:tc>
                  <a:txBody>
                    <a:bodyPr/>
                    <a:lstStyle/>
                    <a:p>
                      <a:r>
                        <a:rPr lang="en-GB" sz="1150" dirty="0">
                          <a:solidFill>
                            <a:schemeClr val="tx1"/>
                          </a:solidFill>
                          <a:latin typeface="Manrope" pitchFamily="2" charset="0"/>
                          <a:cs typeface="Mangal" panose="020B0502040204020203" pitchFamily="18" charset="0"/>
                        </a:rPr>
                        <a:t>Maybe</a:t>
                      </a:r>
                    </a:p>
                  </a:txBody>
                  <a:tcPr>
                    <a:solidFill>
                      <a:srgbClr val="A37AC1"/>
                    </a:solidFill>
                  </a:tcPr>
                </a:tc>
                <a:tc>
                  <a:txBody>
                    <a:bodyPr/>
                    <a:lstStyle/>
                    <a:p>
                      <a:r>
                        <a:rPr lang="en-GB" sz="1150" dirty="0">
                          <a:solidFill>
                            <a:schemeClr val="tx1"/>
                          </a:solidFill>
                          <a:latin typeface="Manrope" pitchFamily="2" charset="0"/>
                          <a:cs typeface="Mangal" panose="020B0502040204020203" pitchFamily="18" charset="0"/>
                        </a:rPr>
                        <a:t>N/A</a:t>
                      </a:r>
                    </a:p>
                  </a:txBody>
                  <a:tcPr>
                    <a:solidFill>
                      <a:srgbClr val="A37AC1"/>
                    </a:solidFill>
                  </a:tcPr>
                </a:tc>
                <a:extLst>
                  <a:ext uri="{0D108BD9-81ED-4DB2-BD59-A6C34878D82A}">
                    <a16:rowId xmlns:a16="http://schemas.microsoft.com/office/drawing/2014/main" val="30466883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chemeClr val="tx1">
                              <a:lumMod val="95000"/>
                              <a:lumOff val="5000"/>
                            </a:schemeClr>
                          </a:solidFill>
                          <a:effectLst/>
                          <a:latin typeface="Manrope" pitchFamily="2" charset="0"/>
                        </a:rPr>
                        <a:t>Our programme team provide our students with clear information about commonly used academic terminology, degree classifications and institutional conventions throughout their programme</a:t>
                      </a: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945679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team systematically identify and support 'at risk' students (e.g. those with low engagement), and refer students to professional services teams where appropriate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64424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team review individual student academic progress (e.g. after exam boards), discuss this with students, and intervene where appropriate.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64312928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embeds or signposts towards structured tools and resources designed to encourage student self-management, self-belief, and aspiration where available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4829608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know how to signpost students to relevant support and personal development services within the university (e.g. academic skills support, dyslexia support, bereavement support)</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6887549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embeds careers guidance and related schemes (e.g. entrepreneurship scheme, Employability award), and relates these to personal ambitions of our students where possible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8302937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includes diverse and successful alumni/career role models in student facing materials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62723139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Our programme embeds opportunities for all students to work with employers, develop personal networks and reflect on self development and career goals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3472231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design placements and external opportunities on our programme to be inclusive, particularly for those with caring responsibilities, health conditions, financial constraints etc.</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4803201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We support all our students to access appropriate external mentorship programmes, networking and self-development opportunities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510020598"/>
                  </a:ext>
                </a:extLst>
              </a:tr>
            </a:tbl>
          </a:graphicData>
        </a:graphic>
      </p:graphicFrame>
      <p:sp>
        <p:nvSpPr>
          <p:cNvPr id="8" name="object 3">
            <a:extLst>
              <a:ext uri="{FF2B5EF4-FFF2-40B4-BE49-F238E27FC236}">
                <a16:creationId xmlns:a16="http://schemas.microsoft.com/office/drawing/2014/main" id="{2661637B-F360-27FC-A643-E7000BC5A79C}"/>
              </a:ext>
              <a:ext uri="{C183D7F6-B498-43B3-948B-1728B52AA6E4}">
                <adec:decorative xmlns:adec="http://schemas.microsoft.com/office/drawing/2017/decorative" val="1"/>
              </a:ext>
            </a:extLst>
          </p:cNvPr>
          <p:cNvSpPr/>
          <p:nvPr/>
        </p:nvSpPr>
        <p:spPr>
          <a:xfrm>
            <a:off x="8759060" y="174220"/>
            <a:ext cx="1731006" cy="666404"/>
          </a:xfrm>
          <a:custGeom>
            <a:avLst/>
            <a:gdLst/>
            <a:ahLst/>
            <a:cxnLst/>
            <a:rect l="l" t="t" r="r" b="b"/>
            <a:pathLst>
              <a:path w="3679190" h="614680">
                <a:moveTo>
                  <a:pt x="3408057" y="0"/>
                </a:moveTo>
                <a:lnTo>
                  <a:pt x="0" y="0"/>
                </a:lnTo>
                <a:lnTo>
                  <a:pt x="0" y="614540"/>
                </a:lnTo>
                <a:lnTo>
                  <a:pt x="3408057" y="614540"/>
                </a:lnTo>
                <a:lnTo>
                  <a:pt x="3679190" y="307263"/>
                </a:lnTo>
                <a:lnTo>
                  <a:pt x="3408057" y="0"/>
                </a:lnTo>
                <a:close/>
              </a:path>
            </a:pathLst>
          </a:custGeom>
          <a:solidFill>
            <a:srgbClr val="A37AC1"/>
          </a:solidFill>
          <a:ln>
            <a:noFill/>
          </a:ln>
          <a:effectLst/>
        </p:spPr>
        <p:txBody>
          <a:bodyPr wrap="square" lIns="0" tIns="0" rIns="0" bIns="0" rtlCol="0"/>
          <a:lstStyle/>
          <a:p>
            <a:endParaRPr dirty="0">
              <a:solidFill>
                <a:schemeClr val="bg1"/>
              </a:solidFill>
            </a:endParaRPr>
          </a:p>
        </p:txBody>
      </p:sp>
      <p:sp>
        <p:nvSpPr>
          <p:cNvPr id="9" name="object 7">
            <a:extLst>
              <a:ext uri="{FF2B5EF4-FFF2-40B4-BE49-F238E27FC236}">
                <a16:creationId xmlns:a16="http://schemas.microsoft.com/office/drawing/2014/main" id="{9DDA7733-6F9F-AABE-E83E-EF2C98E6B34C}"/>
              </a:ext>
              <a:ext uri="{C183D7F6-B498-43B3-948B-1728B52AA6E4}">
                <adec:decorative xmlns:adec="http://schemas.microsoft.com/office/drawing/2017/decorative" val="1"/>
              </a:ext>
            </a:extLst>
          </p:cNvPr>
          <p:cNvSpPr/>
          <p:nvPr/>
        </p:nvSpPr>
        <p:spPr>
          <a:xfrm flipV="1">
            <a:off x="152385" y="6423927"/>
            <a:ext cx="11671018" cy="45719"/>
          </a:xfrm>
          <a:custGeom>
            <a:avLst/>
            <a:gdLst/>
            <a:ahLst/>
            <a:cxnLst/>
            <a:rect l="l" t="t" r="r" b="b"/>
            <a:pathLst>
              <a:path w="9777730">
                <a:moveTo>
                  <a:pt x="0" y="0"/>
                </a:moveTo>
                <a:lnTo>
                  <a:pt x="9777603" y="0"/>
                </a:lnTo>
              </a:path>
            </a:pathLst>
          </a:custGeom>
          <a:ln w="38100">
            <a:solidFill>
              <a:srgbClr val="A37AC1"/>
            </a:solidFill>
          </a:ln>
        </p:spPr>
        <p:txBody>
          <a:bodyPr wrap="square" lIns="0" tIns="0" rIns="0" bIns="0" rtlCol="0"/>
          <a:lstStyle/>
          <a:p>
            <a:endParaRPr/>
          </a:p>
        </p:txBody>
      </p:sp>
      <p:sp>
        <p:nvSpPr>
          <p:cNvPr id="10" name="TextBox 9">
            <a:extLst>
              <a:ext uri="{FF2B5EF4-FFF2-40B4-BE49-F238E27FC236}">
                <a16:creationId xmlns:a16="http://schemas.microsoft.com/office/drawing/2014/main" id="{4ADE2F08-A2D6-4867-A753-41F115F12A06}"/>
              </a:ext>
            </a:extLst>
          </p:cNvPr>
          <p:cNvSpPr txBox="1"/>
          <p:nvPr/>
        </p:nvSpPr>
        <p:spPr>
          <a:xfrm>
            <a:off x="9410140" y="6525157"/>
            <a:ext cx="2562447" cy="246221"/>
          </a:xfrm>
          <a:prstGeom prst="rect">
            <a:avLst/>
          </a:prstGeom>
          <a:noFill/>
        </p:spPr>
        <p:txBody>
          <a:bodyPr wrap="square">
            <a:spAutoFit/>
          </a:bodyPr>
          <a:lstStyle/>
          <a:p>
            <a:r>
              <a:rPr lang="en-GB" sz="1000" dirty="0">
                <a:solidFill>
                  <a:schemeClr val="tx1">
                    <a:lumMod val="95000"/>
                    <a:lumOff val="5000"/>
                  </a:schemeClr>
                </a:solidFill>
                <a:latin typeface="Manrope" pitchFamily="2" charset="0"/>
                <a:hlinkClick r:id="rId2">
                  <a:extLst>
                    <a:ext uri="{A12FA001-AC4F-418D-AE19-62706E023703}">
                      <ahyp:hlinkClr xmlns:ahyp="http://schemas.microsoft.com/office/drawing/2018/hyperlinkcolor" val="tx"/>
                    </a:ext>
                  </a:extLst>
                </a:hlinkClick>
              </a:rPr>
              <a:t>www.inclusiveeducationframework.info</a:t>
            </a:r>
            <a:endParaRPr lang="en-GB" sz="1000" dirty="0">
              <a:solidFill>
                <a:schemeClr val="tx1">
                  <a:lumMod val="95000"/>
                  <a:lumOff val="5000"/>
                </a:schemeClr>
              </a:solidFill>
              <a:latin typeface="Manrope" pitchFamily="2" charset="0"/>
            </a:endParaRPr>
          </a:p>
        </p:txBody>
      </p:sp>
      <p:sp>
        <p:nvSpPr>
          <p:cNvPr id="11" name="object 7">
            <a:extLst>
              <a:ext uri="{FF2B5EF4-FFF2-40B4-BE49-F238E27FC236}">
                <a16:creationId xmlns:a16="http://schemas.microsoft.com/office/drawing/2014/main" id="{8B818A6F-3DA3-BCB7-E2A7-413AF58DE8A7}"/>
              </a:ext>
              <a:ext uri="{C183D7F6-B498-43B3-948B-1728B52AA6E4}">
                <adec:decorative xmlns:adec="http://schemas.microsoft.com/office/drawing/2017/decorative" val="1"/>
              </a:ext>
            </a:extLst>
          </p:cNvPr>
          <p:cNvSpPr/>
          <p:nvPr/>
        </p:nvSpPr>
        <p:spPr>
          <a:xfrm>
            <a:off x="152387" y="849207"/>
            <a:ext cx="11671018" cy="45719"/>
          </a:xfrm>
          <a:custGeom>
            <a:avLst/>
            <a:gdLst/>
            <a:ahLst/>
            <a:cxnLst/>
            <a:rect l="l" t="t" r="r" b="b"/>
            <a:pathLst>
              <a:path w="9777730">
                <a:moveTo>
                  <a:pt x="0" y="0"/>
                </a:moveTo>
                <a:lnTo>
                  <a:pt x="9777603" y="0"/>
                </a:lnTo>
              </a:path>
            </a:pathLst>
          </a:custGeom>
          <a:ln w="38100">
            <a:solidFill>
              <a:srgbClr val="A37AC1"/>
            </a:solidFill>
          </a:ln>
          <a:effectLst>
            <a:outerShdw blurRad="50800" dist="38100" dir="2700000" algn="tl" rotWithShape="0">
              <a:prstClr val="black">
                <a:alpha val="40000"/>
              </a:prstClr>
            </a:outerShdw>
          </a:effectLst>
        </p:spPr>
        <p:txBody>
          <a:bodyPr wrap="square" lIns="0" tIns="0" rIns="0" bIns="0" rtlCol="0"/>
          <a:lstStyle/>
          <a:p>
            <a:endParaRPr/>
          </a:p>
        </p:txBody>
      </p:sp>
      <p:sp>
        <p:nvSpPr>
          <p:cNvPr id="12" name="Title 5">
            <a:extLst>
              <a:ext uri="{FF2B5EF4-FFF2-40B4-BE49-F238E27FC236}">
                <a16:creationId xmlns:a16="http://schemas.microsoft.com/office/drawing/2014/main" id="{55F173C5-4A94-E9FB-0138-0E478F877216}"/>
              </a:ext>
            </a:extLst>
          </p:cNvPr>
          <p:cNvSpPr txBox="1">
            <a:spLocks noGrp="1"/>
          </p:cNvSpPr>
          <p:nvPr>
            <p:ph type="title" idx="4294967295"/>
          </p:nvPr>
        </p:nvSpPr>
        <p:spPr>
          <a:xfrm>
            <a:off x="152386" y="174220"/>
            <a:ext cx="10144139" cy="666404"/>
          </a:xfrm>
          <a:prstGeom prst="rect">
            <a:avLst/>
          </a:prstGeom>
          <a:solidFill>
            <a:srgbClr val="A37AC1"/>
          </a:solidFill>
          <a:ln w="12700" cap="flat" cmpd="sng" algn="ctr">
            <a:noFill/>
            <a:prstDash val="solid"/>
            <a:miter lim="800000"/>
          </a:ln>
          <a:effectLst/>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b="1"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chemeClr val="lt1"/>
                </a:solidFill>
                <a:effectLst/>
                <a:uLnTx/>
                <a:uFillTx/>
                <a:latin typeface="Manrope" pitchFamily="2" charset="0"/>
                <a:ea typeface="+mn-ea"/>
                <a:cs typeface="+mn-cs"/>
              </a:rPr>
              <a:t>Pathways to Success: Programme Team Checklist</a:t>
            </a:r>
          </a:p>
        </p:txBody>
      </p:sp>
    </p:spTree>
    <p:extLst>
      <p:ext uri="{BB962C8B-B14F-4D97-AF65-F5344CB8AC3E}">
        <p14:creationId xmlns:p14="http://schemas.microsoft.com/office/powerpoint/2010/main" val="2309943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1306</Words>
  <Application>Microsoft Office PowerPoint</Application>
  <PresentationFormat>Widescreen</PresentationFormat>
  <Paragraphs>85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Manrope</vt:lpstr>
      <vt:lpstr>Office Theme</vt:lpstr>
      <vt:lpstr>Structures and Processes: Programme Team Checklist</vt:lpstr>
      <vt:lpstr>Curriculum Design and Delivery: Programme Team Checklist</vt:lpstr>
      <vt:lpstr>Assessment and Feedback: Programme Team Checklist </vt:lpstr>
      <vt:lpstr>Community and Belonging: Programme Team Checklist</vt:lpstr>
      <vt:lpstr>Pathways to Success: Programme Team Checklist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Structures and Processes: Programme Team Checklist</dc:title>
  <dc:creator>Tom Tomlinson</dc:creator>
  <cp:lastModifiedBy>Tom Tomlinson</cp:lastModifiedBy>
  <cp:revision>1</cp:revision>
  <dcterms:created xsi:type="dcterms:W3CDTF">2023-03-27T15:34:36Z</dcterms:created>
  <dcterms:modified xsi:type="dcterms:W3CDTF">2023-03-27T15:41:35Z</dcterms:modified>
</cp:coreProperties>
</file>