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3"/>
  </p:sldMasterIdLst>
  <p:notesMasterIdLst>
    <p:notesMasterId r:id="rId20"/>
  </p:notesMasterIdLst>
  <p:handoutMasterIdLst>
    <p:handoutMasterId r:id="rId21"/>
  </p:handoutMasterIdLst>
  <p:sldIdLst>
    <p:sldId id="1991" r:id="rId4"/>
    <p:sldId id="2000" r:id="rId5"/>
    <p:sldId id="2001" r:id="rId6"/>
    <p:sldId id="2002" r:id="rId7"/>
    <p:sldId id="2003" r:id="rId8"/>
    <p:sldId id="2004" r:id="rId9"/>
    <p:sldId id="2005" r:id="rId10"/>
    <p:sldId id="2006" r:id="rId11"/>
    <p:sldId id="2007" r:id="rId12"/>
    <p:sldId id="2008" r:id="rId13"/>
    <p:sldId id="2009" r:id="rId14"/>
    <p:sldId id="2010" r:id="rId15"/>
    <p:sldId id="2011" r:id="rId16"/>
    <p:sldId id="2012" r:id="rId17"/>
    <p:sldId id="2013" r:id="rId18"/>
    <p:sldId id="198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id="{EF72484F-0188-48CE-8DCA-B964F69E3318}">
          <p14:sldIdLst/>
        </p14:section>
        <p14:section name="Foreword" id="{5725ABF6-7BFE-4900-AB33-8300DBE9A0F0}">
          <p14:sldIdLst/>
        </p14:section>
        <p14:section name="What is Inclusive Education?" id="{590ED916-8F47-43C8-B271-327E6AEBBFE0}">
          <p14:sldIdLst/>
        </p14:section>
        <p14:section name="Six key principles" id="{ABB3EC13-A263-4B31-A8A7-A12D53522482}">
          <p14:sldIdLst/>
        </p14:section>
        <p14:section name="The Inclusive Higher Education Framework" id="{1951AA06-3E2C-4616-8545-D2CDC92F553A}">
          <p14:sldIdLst/>
        </p14:section>
        <p14:section name="Structures and Processes" id="{33D5EC78-1D77-498A-87E2-ED57DB5E9A00}">
          <p14:sldIdLst>
            <p14:sldId id="1991"/>
            <p14:sldId id="2000"/>
            <p14:sldId id="2001"/>
          </p14:sldIdLst>
        </p14:section>
        <p14:section name="Curriculum Design and Delivery" id="{D79DD523-0B2E-42A9-990E-D221A864A203}">
          <p14:sldIdLst>
            <p14:sldId id="2002"/>
            <p14:sldId id="2003"/>
            <p14:sldId id="2004"/>
          </p14:sldIdLst>
        </p14:section>
        <p14:section name="Assessment and Feedback" id="{F89A0E29-AF6B-4672-B527-7AD5D9DD62B0}">
          <p14:sldIdLst>
            <p14:sldId id="2005"/>
            <p14:sldId id="2006"/>
            <p14:sldId id="2007"/>
          </p14:sldIdLst>
        </p14:section>
        <p14:section name="Community and Belonging" id="{8A578F78-3B64-4A41-B5AC-7BE381FCE72E}">
          <p14:sldIdLst>
            <p14:sldId id="2008"/>
            <p14:sldId id="2009"/>
            <p14:sldId id="2010"/>
          </p14:sldIdLst>
        </p14:section>
        <p14:section name="Pathways to Success" id="{AEC4FFDD-9574-4DC6-9A87-0329595BCE1B}">
          <p14:sldIdLst>
            <p14:sldId id="2011"/>
            <p14:sldId id="2012"/>
            <p14:sldId id="2013"/>
          </p14:sldIdLst>
        </p14:section>
        <p14:section name="Case Studies and Resources" id="{0EE12181-1178-4D59-A381-66E45DE88D27}">
          <p14:sldIdLst/>
        </p14:section>
        <p14:section name="About" id="{A5A4DB65-B63F-4821-BE23-9E6E702372FC}">
          <p14:sldIdLst/>
        </p14:section>
        <p14:section name="References" id="{D468A1E5-5846-4FFF-A162-97A2CE6992C2}">
          <p14:sldIdLst>
            <p14:sldId id="198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minique Esnault" initials="DE" lastIdx="12" clrIdx="0">
    <p:extLst>
      <p:ext uri="{19B8F6BF-5375-455C-9EA6-DF929625EA0E}">
        <p15:presenceInfo xmlns:p15="http://schemas.microsoft.com/office/powerpoint/2012/main" userId="S-1-5-21-607126847-70518424-489426498-50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73962"/>
    <a:srgbClr val="2D5CAC"/>
    <a:srgbClr val="A37AC1"/>
    <a:srgbClr val="006E61"/>
    <a:srgbClr val="FFFFFF"/>
    <a:srgbClr val="0F607E"/>
    <a:srgbClr val="5777B4"/>
    <a:srgbClr val="E6E6E6"/>
    <a:srgbClr val="293A60"/>
    <a:srgbClr val="D6C5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8EF727-48EE-4583-A432-57328C742EC5}" v="5" dt="2023-03-27T13:39:34.9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14316" autoAdjust="0"/>
    <p:restoredTop sz="86410" autoAdjust="0"/>
  </p:normalViewPr>
  <p:slideViewPr>
    <p:cSldViewPr snapToGrid="0">
      <p:cViewPr>
        <p:scale>
          <a:sx n="170" d="100"/>
          <a:sy n="170" d="100"/>
        </p:scale>
        <p:origin x="-3426" y="12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4" d="100"/>
          <a:sy n="84" d="100"/>
        </p:scale>
        <p:origin x="3834"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FC4FB1-D386-CF8B-9673-F0EB62463D2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B20911B7-2B0B-A546-C0FE-E0B36754779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E0C0F1-729F-4D1E-9086-996A38792C43}" type="datetimeFigureOut">
              <a:rPr lang="en-GB" smtClean="0"/>
              <a:t>27/03/2023</a:t>
            </a:fld>
            <a:endParaRPr lang="en-GB" dirty="0"/>
          </a:p>
        </p:txBody>
      </p:sp>
      <p:sp>
        <p:nvSpPr>
          <p:cNvPr id="4" name="Footer Placeholder 3">
            <a:extLst>
              <a:ext uri="{FF2B5EF4-FFF2-40B4-BE49-F238E27FC236}">
                <a16:creationId xmlns:a16="http://schemas.microsoft.com/office/drawing/2014/main" id="{FE540104-6B39-8F84-C3B5-76843250D0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149F4715-A10D-1D49-5620-0D4C6E430A4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9BF9926-2CF6-40C6-A4EC-1391242673D7}" type="slidenum">
              <a:rPr lang="en-GB" smtClean="0"/>
              <a:t>‹#›</a:t>
            </a:fld>
            <a:endParaRPr lang="en-GB" dirty="0"/>
          </a:p>
        </p:txBody>
      </p:sp>
    </p:spTree>
    <p:extLst>
      <p:ext uri="{BB962C8B-B14F-4D97-AF65-F5344CB8AC3E}">
        <p14:creationId xmlns:p14="http://schemas.microsoft.com/office/powerpoint/2010/main" val="333293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D3F05F-1F30-44BA-BE1E-D800E1892331}" type="datetimeFigureOut">
              <a:rPr lang="en-GB" smtClean="0"/>
              <a:t>27/03/2023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8D241C-96F0-45C7-8AA9-9B7D64674038}" type="slidenum">
              <a:rPr lang="en-GB" smtClean="0"/>
              <a:t>‹#›</a:t>
            </a:fld>
            <a:endParaRPr lang="en-GB" dirty="0"/>
          </a:p>
        </p:txBody>
      </p:sp>
    </p:spTree>
    <p:extLst>
      <p:ext uri="{BB962C8B-B14F-4D97-AF65-F5344CB8AC3E}">
        <p14:creationId xmlns:p14="http://schemas.microsoft.com/office/powerpoint/2010/main" val="1035015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8D241C-96F0-45C7-8AA9-9B7D64674038}" type="slidenum">
              <a:rPr lang="en-GB" smtClean="0"/>
              <a:t>16</a:t>
            </a:fld>
            <a:endParaRPr lang="en-GB" dirty="0"/>
          </a:p>
        </p:txBody>
      </p:sp>
    </p:spTree>
    <p:extLst>
      <p:ext uri="{BB962C8B-B14F-4D97-AF65-F5344CB8AC3E}">
        <p14:creationId xmlns:p14="http://schemas.microsoft.com/office/powerpoint/2010/main" val="3797434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52E27-7923-90FF-BA72-5101D2F1A97C}"/>
              </a:ext>
            </a:extLst>
          </p:cNvPr>
          <p:cNvSpPr>
            <a:spLocks noGrp="1"/>
          </p:cNvSpPr>
          <p:nvPr>
            <p:ph type="ctrTitle" hasCustomPrompt="1"/>
          </p:nvPr>
        </p:nvSpPr>
        <p:spPr>
          <a:xfrm>
            <a:off x="1524000" y="1122363"/>
            <a:ext cx="9144000" cy="2382837"/>
          </a:xfrm>
        </p:spPr>
        <p:txBody>
          <a:bodyPr anchor="b">
            <a:normAutofit/>
          </a:bodyPr>
          <a:lstStyle>
            <a:lvl1pPr algn="ctr">
              <a:defRPr sz="4800" b="1"/>
            </a:lvl1pPr>
          </a:lstStyle>
          <a:p>
            <a:r>
              <a:rPr lang="en-US" dirty="0"/>
              <a:t>Slide Title</a:t>
            </a:r>
            <a:endParaRPr lang="en-GB" dirty="0"/>
          </a:p>
        </p:txBody>
      </p:sp>
      <p:sp>
        <p:nvSpPr>
          <p:cNvPr id="3" name="Subtitle 2">
            <a:extLst>
              <a:ext uri="{FF2B5EF4-FFF2-40B4-BE49-F238E27FC236}">
                <a16:creationId xmlns:a16="http://schemas.microsoft.com/office/drawing/2014/main" id="{5A7B456D-995F-6817-FC97-9C949B340FCC}"/>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Slide Text</a:t>
            </a:r>
            <a:endParaRPr lang="en-GB" dirty="0"/>
          </a:p>
        </p:txBody>
      </p:sp>
    </p:spTree>
    <p:extLst>
      <p:ext uri="{BB962C8B-B14F-4D97-AF65-F5344CB8AC3E}">
        <p14:creationId xmlns:p14="http://schemas.microsoft.com/office/powerpoint/2010/main" val="1385460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F4ABCE-A6CE-4B7D-CCE2-2EA765222413}"/>
              </a:ext>
            </a:extLst>
          </p:cNvPr>
          <p:cNvSpPr>
            <a:spLocks noGrp="1"/>
          </p:cNvSpPr>
          <p:nvPr>
            <p:ph type="title" orient="vert" hasCustomPrompt="1"/>
          </p:nvPr>
        </p:nvSpPr>
        <p:spPr>
          <a:xfrm>
            <a:off x="8724900" y="365125"/>
            <a:ext cx="2628900" cy="5811838"/>
          </a:xfrm>
        </p:spPr>
        <p:txBody>
          <a:bodyPr vert="eaVert"/>
          <a:lstStyle>
            <a:lvl1pPr>
              <a:defRPr b="1"/>
            </a:lvl1pPr>
          </a:lstStyle>
          <a:p>
            <a:r>
              <a:rPr lang="en-US" dirty="0"/>
              <a:t>Slide Title</a:t>
            </a:r>
            <a:endParaRPr lang="en-GB" dirty="0"/>
          </a:p>
        </p:txBody>
      </p:sp>
      <p:sp>
        <p:nvSpPr>
          <p:cNvPr id="3" name="Vertical Text Placeholder 2">
            <a:extLst>
              <a:ext uri="{FF2B5EF4-FFF2-40B4-BE49-F238E27FC236}">
                <a16:creationId xmlns:a16="http://schemas.microsoft.com/office/drawing/2014/main" id="{666ABB38-323B-2E0E-6567-CE2A4EE6FECD}"/>
              </a:ext>
            </a:extLst>
          </p:cNvPr>
          <p:cNvSpPr>
            <a:spLocks noGrp="1"/>
          </p:cNvSpPr>
          <p:nvPr>
            <p:ph type="body" orient="vert" idx="1" hasCustomPrompt="1"/>
          </p:nvPr>
        </p:nvSpPr>
        <p:spPr>
          <a:xfrm>
            <a:off x="838200" y="365125"/>
            <a:ext cx="7734300" cy="5811838"/>
          </a:xfrm>
        </p:spPr>
        <p:txBody>
          <a:bodyPr vert="eaVert"/>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81411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A0787A-B815-4FB5-8690-880B09EF2231}"/>
              </a:ext>
            </a:extLst>
          </p:cNvPr>
          <p:cNvSpPr>
            <a:spLocks noGrp="1"/>
          </p:cNvSpPr>
          <p:nvPr>
            <p:ph type="dt" sz="half" idx="10"/>
          </p:nvPr>
        </p:nvSpPr>
        <p:spPr/>
        <p:txBody>
          <a:bodyPr/>
          <a:lstStyle/>
          <a:p>
            <a:fld id="{017876C9-FCCA-44A5-A53D-2655238092C4}" type="datetimeFigureOut">
              <a:rPr lang="en-GB" smtClean="0"/>
              <a:t>27/03/2023</a:t>
            </a:fld>
            <a:endParaRPr lang="en-GB"/>
          </a:p>
        </p:txBody>
      </p:sp>
      <p:sp>
        <p:nvSpPr>
          <p:cNvPr id="3" name="Footer Placeholder 2">
            <a:extLst>
              <a:ext uri="{FF2B5EF4-FFF2-40B4-BE49-F238E27FC236}">
                <a16:creationId xmlns:a16="http://schemas.microsoft.com/office/drawing/2014/main" id="{F9464AEB-8029-4A05-99AA-8C4C016AADF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AF9DA3-2A4D-45F1-AF70-76C67428622C}"/>
              </a:ext>
            </a:extLst>
          </p:cNvPr>
          <p:cNvSpPr>
            <a:spLocks noGrp="1"/>
          </p:cNvSpPr>
          <p:nvPr>
            <p:ph type="sldNum" sz="quarter" idx="12"/>
          </p:nvPr>
        </p:nvSpPr>
        <p:spPr/>
        <p:txBody>
          <a:bodyPr/>
          <a:lstStyle/>
          <a:p>
            <a:fld id="{940E72F4-2CD9-49FC-A6A0-5FC9ADD904C0}" type="slidenum">
              <a:rPr lang="en-GB" smtClean="0"/>
              <a:t>‹#›</a:t>
            </a:fld>
            <a:endParaRPr lang="en-GB"/>
          </a:p>
        </p:txBody>
      </p:sp>
    </p:spTree>
    <p:extLst>
      <p:ext uri="{BB962C8B-B14F-4D97-AF65-F5344CB8AC3E}">
        <p14:creationId xmlns:p14="http://schemas.microsoft.com/office/powerpoint/2010/main" val="1011792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Blank">
    <p:bg>
      <p:bgPr>
        <a:solidFill>
          <a:srgbClr val="20346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1906054"/>
      </p:ext>
    </p:extLst>
  </p:cSld>
  <p:clrMapOvr>
    <a:masterClrMapping/>
  </p:clrMapOvr>
  <p:extLst>
    <p:ext uri="{DCECCB84-F9BA-43D5-87BE-67443E8EF086}">
      <p15:sldGuideLst xmlns:p15="http://schemas.microsoft.com/office/powerpoint/2012/main">
        <p15:guide id="1" orient="horz" pos="696">
          <p15:clr>
            <a:srgbClr val="FBAE40"/>
          </p15:clr>
        </p15:guide>
        <p15:guide id="2" orient="horz" pos="362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large image">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5531CCC4-6A9E-FDEC-6057-B6B21E6AD471}"/>
              </a:ext>
            </a:extLst>
          </p:cNvPr>
          <p:cNvSpPr>
            <a:spLocks noGrp="1"/>
          </p:cNvSpPr>
          <p:nvPr>
            <p:ph type="pic" sz="quarter" idx="11"/>
          </p:nvPr>
        </p:nvSpPr>
        <p:spPr>
          <a:xfrm>
            <a:off x="361071" y="1271588"/>
            <a:ext cx="11502683" cy="5031910"/>
          </a:xfrm>
          <a:prstGeom prst="rect">
            <a:avLst/>
          </a:prstGeom>
        </p:spPr>
        <p:txBody>
          <a:bodyPr/>
          <a:lstStyle>
            <a:lvl1pPr marL="0" indent="0">
              <a:buNone/>
              <a:defRPr>
                <a:solidFill>
                  <a:schemeClr val="bg1"/>
                </a:solidFill>
                <a:latin typeface="Segoe UI" panose="020B0502040204020203" pitchFamily="34" charset="0"/>
                <a:cs typeface="Segoe UI" panose="020B0502040204020203" pitchFamily="34" charset="0"/>
              </a:defRPr>
            </a:lvl1pPr>
          </a:lstStyle>
          <a:p>
            <a:endParaRPr lang="en-GB" dirty="0"/>
          </a:p>
        </p:txBody>
      </p:sp>
      <p:pic>
        <p:nvPicPr>
          <p:cNvPr id="3" name="Picture 2" descr="University of Hull Logo">
            <a:extLst>
              <a:ext uri="{FF2B5EF4-FFF2-40B4-BE49-F238E27FC236}">
                <a16:creationId xmlns:a16="http://schemas.microsoft.com/office/drawing/2014/main" id="{0CD03EDB-247B-D90C-0FE3-3499F49F51AD}"/>
              </a:ext>
              <a:ext uri="{C183D7F6-B498-43B3-948B-1728B52AA6E4}">
                <adec:decorative xmlns:adec="http://schemas.microsoft.com/office/drawing/2017/decorative" val="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6830"/>
          <a:stretch/>
        </p:blipFill>
        <p:spPr>
          <a:xfrm>
            <a:off x="10563224" y="283660"/>
            <a:ext cx="1319015" cy="640465"/>
          </a:xfrm>
          <a:prstGeom prst="rect">
            <a:avLst/>
          </a:prstGeom>
        </p:spPr>
      </p:pic>
      <p:sp>
        <p:nvSpPr>
          <p:cNvPr id="6" name="Title 1">
            <a:extLst>
              <a:ext uri="{FF2B5EF4-FFF2-40B4-BE49-F238E27FC236}">
                <a16:creationId xmlns:a16="http://schemas.microsoft.com/office/drawing/2014/main" id="{E8A8DCFE-BAF3-BE99-DB94-C12A11AF12AF}"/>
              </a:ext>
            </a:extLst>
          </p:cNvPr>
          <p:cNvSpPr>
            <a:spLocks noGrp="1"/>
          </p:cNvSpPr>
          <p:nvPr>
            <p:ph type="title" hasCustomPrompt="1"/>
          </p:nvPr>
        </p:nvSpPr>
        <p:spPr>
          <a:xfrm>
            <a:off x="309761" y="261344"/>
            <a:ext cx="9391452" cy="662782"/>
          </a:xfrm>
          <a:prstGeom prst="rect">
            <a:avLst/>
          </a:prstGeom>
        </p:spPr>
        <p:txBody>
          <a:bodyPr/>
          <a:lstStyle>
            <a:lvl1pPr>
              <a:defRPr b="1">
                <a:solidFill>
                  <a:schemeClr val="bg1"/>
                </a:solidFill>
                <a:latin typeface="Segoe UI" panose="020B0502040204020203" pitchFamily="34" charset="0"/>
                <a:cs typeface="Segoe UI" panose="020B0502040204020203" pitchFamily="34" charset="0"/>
              </a:defRPr>
            </a:lvl1pPr>
          </a:lstStyle>
          <a:p>
            <a:r>
              <a:rPr lang="en-US" dirty="0"/>
              <a:t>Slide Title</a:t>
            </a:r>
            <a:endParaRPr lang="en-GB" dirty="0"/>
          </a:p>
        </p:txBody>
      </p:sp>
    </p:spTree>
    <p:extLst>
      <p:ext uri="{BB962C8B-B14F-4D97-AF65-F5344CB8AC3E}">
        <p14:creationId xmlns:p14="http://schemas.microsoft.com/office/powerpoint/2010/main" val="3082621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03C0864-F922-5733-6F7A-D2AEB753626B}"/>
              </a:ext>
            </a:extLst>
          </p:cNvPr>
          <p:cNvSpPr>
            <a:spLocks noGrp="1"/>
          </p:cNvSpPr>
          <p:nvPr>
            <p:ph type="pic" sz="quarter" idx="10"/>
          </p:nvPr>
        </p:nvSpPr>
        <p:spPr>
          <a:xfrm>
            <a:off x="6096000" y="1281113"/>
            <a:ext cx="5740400" cy="5063416"/>
          </a:xfrm>
          <a:prstGeom prst="rect">
            <a:avLst/>
          </a:prstGeom>
        </p:spPr>
        <p:txBody>
          <a:bodyPr/>
          <a:lstStyle>
            <a:lvl1pPr>
              <a:defRPr>
                <a:solidFill>
                  <a:schemeClr val="bg1"/>
                </a:solidFill>
                <a:latin typeface="Segoe UI" panose="020B0502040204020203" pitchFamily="34" charset="0"/>
                <a:cs typeface="Segoe UI" panose="020B0502040204020203" pitchFamily="34" charset="0"/>
              </a:defRPr>
            </a:lvl1pPr>
          </a:lstStyle>
          <a:p>
            <a:endParaRPr lang="en-GB" dirty="0"/>
          </a:p>
        </p:txBody>
      </p:sp>
      <p:sp>
        <p:nvSpPr>
          <p:cNvPr id="8" name="Text Placeholder 7">
            <a:extLst>
              <a:ext uri="{FF2B5EF4-FFF2-40B4-BE49-F238E27FC236}">
                <a16:creationId xmlns:a16="http://schemas.microsoft.com/office/drawing/2014/main" id="{D0227319-DE8E-E980-BBF7-76649513032E}"/>
              </a:ext>
            </a:extLst>
          </p:cNvPr>
          <p:cNvSpPr>
            <a:spLocks noGrp="1"/>
          </p:cNvSpPr>
          <p:nvPr>
            <p:ph type="body" sz="quarter" idx="11" hasCustomPrompt="1"/>
          </p:nvPr>
        </p:nvSpPr>
        <p:spPr>
          <a:xfrm>
            <a:off x="355600" y="1281113"/>
            <a:ext cx="4994812" cy="5063416"/>
          </a:xfrm>
          <a:prstGeom prst="rect">
            <a:avLst/>
          </a:prstGeom>
        </p:spPr>
        <p:txBody>
          <a:bodyPr/>
          <a:lstStyle>
            <a:lvl1pPr>
              <a:defRPr sz="3200" b="1">
                <a:solidFill>
                  <a:schemeClr val="bg1"/>
                </a:solidFill>
                <a:latin typeface="Segoe UI" panose="020B0502040204020203" pitchFamily="34" charset="0"/>
                <a:cs typeface="Segoe UI" panose="020B0502040204020203" pitchFamily="34" charset="0"/>
              </a:defRPr>
            </a:lvl1pPr>
            <a:lvl2pPr>
              <a:defRPr b="1">
                <a:solidFill>
                  <a:schemeClr val="bg1"/>
                </a:solidFill>
                <a:latin typeface="Segoe UI" panose="020B0502040204020203" pitchFamily="34" charset="0"/>
                <a:cs typeface="Segoe UI" panose="020B0502040204020203" pitchFamily="34" charset="0"/>
              </a:defRPr>
            </a:lvl2pPr>
            <a:lvl3pPr>
              <a:defRPr b="1">
                <a:solidFill>
                  <a:schemeClr val="bg1"/>
                </a:solidFill>
                <a:latin typeface="Segoe UI" panose="020B0502040204020203" pitchFamily="34" charset="0"/>
                <a:cs typeface="Segoe UI" panose="020B0502040204020203" pitchFamily="34" charset="0"/>
              </a:defRPr>
            </a:lvl3pPr>
            <a:lvl4pPr>
              <a:defRPr b="1">
                <a:solidFill>
                  <a:schemeClr val="bg1"/>
                </a:solidFill>
                <a:latin typeface="Segoe UI" panose="020B0502040204020203" pitchFamily="34" charset="0"/>
                <a:cs typeface="Segoe UI" panose="020B0502040204020203" pitchFamily="34" charset="0"/>
              </a:defRPr>
            </a:lvl4pPr>
            <a:lvl5pPr>
              <a:defRPr b="1">
                <a:solidFill>
                  <a:schemeClr val="bg1"/>
                </a:solidFill>
                <a:latin typeface="Segoe UI" panose="020B0502040204020203" pitchFamily="34" charset="0"/>
                <a:cs typeface="Segoe UI" panose="020B0502040204020203" pitchFamily="34" charset="0"/>
              </a:defRPr>
            </a:lvl5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4" name="Picture 3" descr="University of Hull Logo">
            <a:extLst>
              <a:ext uri="{FF2B5EF4-FFF2-40B4-BE49-F238E27FC236}">
                <a16:creationId xmlns:a16="http://schemas.microsoft.com/office/drawing/2014/main" id="{A746745A-D267-942D-1696-B7FCDD732228}"/>
              </a:ext>
              <a:ext uri="{C183D7F6-B498-43B3-948B-1728B52AA6E4}">
                <adec:decorative xmlns:adec="http://schemas.microsoft.com/office/drawing/2017/decorative" val="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6830"/>
          <a:stretch/>
        </p:blipFill>
        <p:spPr>
          <a:xfrm>
            <a:off x="10563224" y="283660"/>
            <a:ext cx="1319015" cy="640465"/>
          </a:xfrm>
          <a:prstGeom prst="rect">
            <a:avLst/>
          </a:prstGeom>
        </p:spPr>
      </p:pic>
      <p:sp>
        <p:nvSpPr>
          <p:cNvPr id="7" name="Title 1">
            <a:extLst>
              <a:ext uri="{FF2B5EF4-FFF2-40B4-BE49-F238E27FC236}">
                <a16:creationId xmlns:a16="http://schemas.microsoft.com/office/drawing/2014/main" id="{E40BBB8E-F6B5-8125-BB84-6EDC1ADBEB8B}"/>
              </a:ext>
            </a:extLst>
          </p:cNvPr>
          <p:cNvSpPr>
            <a:spLocks noGrp="1"/>
          </p:cNvSpPr>
          <p:nvPr>
            <p:ph type="title" hasCustomPrompt="1"/>
          </p:nvPr>
        </p:nvSpPr>
        <p:spPr>
          <a:xfrm>
            <a:off x="309761" y="261344"/>
            <a:ext cx="9391452" cy="662782"/>
          </a:xfrm>
          <a:prstGeom prst="rect">
            <a:avLst/>
          </a:prstGeom>
        </p:spPr>
        <p:txBody>
          <a:bodyPr/>
          <a:lstStyle>
            <a:lvl1pPr>
              <a:defRPr b="1">
                <a:solidFill>
                  <a:schemeClr val="bg1"/>
                </a:solidFill>
                <a:latin typeface="Segoe UI" panose="020B0502040204020203" pitchFamily="34" charset="0"/>
                <a:cs typeface="Segoe UI" panose="020B0502040204020203" pitchFamily="34" charset="0"/>
              </a:defRPr>
            </a:lvl1pPr>
          </a:lstStyle>
          <a:p>
            <a:r>
              <a:rPr lang="en-US" dirty="0"/>
              <a:t>Slide Title</a:t>
            </a:r>
            <a:endParaRPr lang="en-GB" dirty="0"/>
          </a:p>
        </p:txBody>
      </p:sp>
    </p:spTree>
    <p:extLst>
      <p:ext uri="{BB962C8B-B14F-4D97-AF65-F5344CB8AC3E}">
        <p14:creationId xmlns:p14="http://schemas.microsoft.com/office/powerpoint/2010/main" val="3572668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2_Blank">
    <p:bg>
      <p:bgPr>
        <a:solidFill>
          <a:srgbClr val="20346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4161854-D525-9826-C53E-15881C31D29E}"/>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A86EF46D-98F1-12ED-42E1-8AF9FA1B71DE}"/>
              </a:ext>
            </a:extLst>
          </p:cNvPr>
          <p:cNvSpPr/>
          <p:nvPr userDrawn="1"/>
        </p:nvSpPr>
        <p:spPr>
          <a:xfrm>
            <a:off x="4976811" y="2252661"/>
            <a:ext cx="2190750" cy="2190750"/>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4ACF3352-0287-0D16-7D6F-18F26B668A63}"/>
              </a:ext>
            </a:extLst>
          </p:cNvPr>
          <p:cNvSpPr/>
          <p:nvPr userDrawn="1"/>
        </p:nvSpPr>
        <p:spPr>
          <a:xfrm>
            <a:off x="4229099" y="1504949"/>
            <a:ext cx="3686175" cy="3686175"/>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5BC19ED2-01A7-EA70-FD47-75879501DBDB}"/>
              </a:ext>
            </a:extLst>
          </p:cNvPr>
          <p:cNvSpPr/>
          <p:nvPr userDrawn="1"/>
        </p:nvSpPr>
        <p:spPr>
          <a:xfrm>
            <a:off x="3400423" y="676273"/>
            <a:ext cx="5343527" cy="5343527"/>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6591BB63-8EE7-C85A-925D-97E753BA710C}"/>
              </a:ext>
            </a:extLst>
          </p:cNvPr>
          <p:cNvSpPr/>
          <p:nvPr userDrawn="1"/>
        </p:nvSpPr>
        <p:spPr>
          <a:xfrm>
            <a:off x="1895475" y="-771525"/>
            <a:ext cx="8401050" cy="8401050"/>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61B1C5F0-AB5A-6FDE-5B7C-E57E32D497BB}"/>
              </a:ext>
            </a:extLst>
          </p:cNvPr>
          <p:cNvSpPr/>
          <p:nvPr userDrawn="1"/>
        </p:nvSpPr>
        <p:spPr>
          <a:xfrm>
            <a:off x="519269" y="-2147731"/>
            <a:ext cx="11153462" cy="11153462"/>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38227955"/>
      </p:ext>
    </p:extLst>
  </p:cSld>
  <p:clrMapOvr>
    <a:masterClrMapping/>
  </p:clrMapOvr>
  <p:extLst>
    <p:ext uri="{DCECCB84-F9BA-43D5-87BE-67443E8EF086}">
      <p15:sldGuideLst xmlns:p15="http://schemas.microsoft.com/office/powerpoint/2012/main">
        <p15:guide id="1" orient="horz" pos="696">
          <p15:clr>
            <a:srgbClr val="FBAE40"/>
          </p15:clr>
        </p15:guide>
        <p15:guide id="2" orient="horz" pos="362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935AC-EEAF-23C0-8676-48280171CAD4}"/>
              </a:ext>
            </a:extLst>
          </p:cNvPr>
          <p:cNvSpPr>
            <a:spLocks noGrp="1"/>
          </p:cNvSpPr>
          <p:nvPr>
            <p:ph type="title" hasCustomPrompt="1"/>
          </p:nvPr>
        </p:nvSpPr>
        <p:spPr/>
        <p:txBody>
          <a:bodyPr/>
          <a:lstStyle>
            <a:lvl1pPr>
              <a:defRPr b="1"/>
            </a:lvl1pPr>
          </a:lstStyle>
          <a:p>
            <a:r>
              <a:rPr lang="en-US" dirty="0"/>
              <a:t>Slide Title</a:t>
            </a:r>
            <a:endParaRPr lang="en-GB" dirty="0"/>
          </a:p>
        </p:txBody>
      </p:sp>
      <p:sp>
        <p:nvSpPr>
          <p:cNvPr id="3" name="Content Placeholder 2">
            <a:extLst>
              <a:ext uri="{FF2B5EF4-FFF2-40B4-BE49-F238E27FC236}">
                <a16:creationId xmlns:a16="http://schemas.microsoft.com/office/drawing/2014/main" id="{AF53E4F8-CF64-806D-40EC-6A2917D7A334}"/>
              </a:ext>
            </a:extLst>
          </p:cNvPr>
          <p:cNvSpPr>
            <a:spLocks noGrp="1"/>
          </p:cNvSpPr>
          <p:nvPr>
            <p:ph idx="1" hasCustomPrompt="1"/>
          </p:nvPr>
        </p:nvSpPr>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74821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8357F-CB92-5ABE-5D29-1E16344656B1}"/>
              </a:ext>
            </a:extLst>
          </p:cNvPr>
          <p:cNvSpPr>
            <a:spLocks noGrp="1"/>
          </p:cNvSpPr>
          <p:nvPr>
            <p:ph type="title" hasCustomPrompt="1"/>
          </p:nvPr>
        </p:nvSpPr>
        <p:spPr>
          <a:xfrm>
            <a:off x="831850" y="1709738"/>
            <a:ext cx="10515600" cy="2852737"/>
          </a:xfrm>
        </p:spPr>
        <p:txBody>
          <a:bodyPr anchor="b"/>
          <a:lstStyle>
            <a:lvl1pPr>
              <a:defRPr sz="6000" b="1"/>
            </a:lvl1pPr>
          </a:lstStyle>
          <a:p>
            <a:r>
              <a:rPr lang="en-US" dirty="0"/>
              <a:t>Slide Title</a:t>
            </a:r>
            <a:endParaRPr lang="en-GB" dirty="0"/>
          </a:p>
        </p:txBody>
      </p:sp>
      <p:sp>
        <p:nvSpPr>
          <p:cNvPr id="3" name="Text Placeholder 2">
            <a:extLst>
              <a:ext uri="{FF2B5EF4-FFF2-40B4-BE49-F238E27FC236}">
                <a16:creationId xmlns:a16="http://schemas.microsoft.com/office/drawing/2014/main" id="{142F0350-495A-F204-68F5-6D5F17A8BEBE}"/>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Slide Text</a:t>
            </a:r>
          </a:p>
        </p:txBody>
      </p:sp>
    </p:spTree>
    <p:extLst>
      <p:ext uri="{BB962C8B-B14F-4D97-AF65-F5344CB8AC3E}">
        <p14:creationId xmlns:p14="http://schemas.microsoft.com/office/powerpoint/2010/main" val="1906825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DF79-0859-9684-E760-05147B2D8E0E}"/>
              </a:ext>
            </a:extLst>
          </p:cNvPr>
          <p:cNvSpPr>
            <a:spLocks noGrp="1"/>
          </p:cNvSpPr>
          <p:nvPr>
            <p:ph type="title" hasCustomPrompt="1"/>
          </p:nvPr>
        </p:nvSpPr>
        <p:spPr/>
        <p:txBody>
          <a:bodyPr/>
          <a:lstStyle>
            <a:lvl1pPr>
              <a:defRPr b="1"/>
            </a:lvl1pPr>
          </a:lstStyle>
          <a:p>
            <a:r>
              <a:rPr lang="en-US" dirty="0"/>
              <a:t>Slide Title</a:t>
            </a:r>
            <a:endParaRPr lang="en-GB" dirty="0"/>
          </a:p>
        </p:txBody>
      </p:sp>
      <p:sp>
        <p:nvSpPr>
          <p:cNvPr id="3" name="Content Placeholder 2">
            <a:extLst>
              <a:ext uri="{FF2B5EF4-FFF2-40B4-BE49-F238E27FC236}">
                <a16:creationId xmlns:a16="http://schemas.microsoft.com/office/drawing/2014/main" id="{645B584B-A40D-07A5-67BA-785F9DFE8FC9}"/>
              </a:ext>
            </a:extLst>
          </p:cNvPr>
          <p:cNvSpPr>
            <a:spLocks noGrp="1"/>
          </p:cNvSpPr>
          <p:nvPr>
            <p:ph sz="half" idx="1" hasCustomPrompt="1"/>
          </p:nvPr>
        </p:nvSpPr>
        <p:spPr>
          <a:xfrm>
            <a:off x="838200" y="1825625"/>
            <a:ext cx="5181600" cy="435133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71AE8DF9-7328-364C-CA0F-E8B710FB71A6}"/>
              </a:ext>
            </a:extLst>
          </p:cNvPr>
          <p:cNvSpPr>
            <a:spLocks noGrp="1"/>
          </p:cNvSpPr>
          <p:nvPr>
            <p:ph sz="half" idx="2" hasCustomPrompt="1"/>
          </p:nvPr>
        </p:nvSpPr>
        <p:spPr>
          <a:xfrm>
            <a:off x="6172200" y="1825625"/>
            <a:ext cx="5181600" cy="435133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659537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883EC-57A5-BC89-AD76-A4F6F99C440B}"/>
              </a:ext>
            </a:extLst>
          </p:cNvPr>
          <p:cNvSpPr>
            <a:spLocks noGrp="1"/>
          </p:cNvSpPr>
          <p:nvPr>
            <p:ph type="title" hasCustomPrompt="1"/>
          </p:nvPr>
        </p:nvSpPr>
        <p:spPr>
          <a:xfrm>
            <a:off x="-886375" y="433387"/>
            <a:ext cx="10515600" cy="1325563"/>
          </a:xfrm>
        </p:spPr>
        <p:txBody>
          <a:bodyPr/>
          <a:lstStyle>
            <a:lvl1pPr>
              <a:defRPr b="1"/>
            </a:lvl1pPr>
          </a:lstStyle>
          <a:p>
            <a:r>
              <a:rPr lang="en-US" dirty="0"/>
              <a:t>Slide Title</a:t>
            </a:r>
            <a:endParaRPr lang="en-GB" dirty="0"/>
          </a:p>
        </p:txBody>
      </p:sp>
      <p:sp>
        <p:nvSpPr>
          <p:cNvPr id="3" name="Text Placeholder 2">
            <a:extLst>
              <a:ext uri="{FF2B5EF4-FFF2-40B4-BE49-F238E27FC236}">
                <a16:creationId xmlns:a16="http://schemas.microsoft.com/office/drawing/2014/main" id="{71882AA4-6D1A-B5B5-8490-6A834B0BE89F}"/>
              </a:ext>
            </a:extLst>
          </p:cNvPr>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 title</a:t>
            </a:r>
          </a:p>
        </p:txBody>
      </p:sp>
      <p:sp>
        <p:nvSpPr>
          <p:cNvPr id="4" name="Content Placeholder 3">
            <a:extLst>
              <a:ext uri="{FF2B5EF4-FFF2-40B4-BE49-F238E27FC236}">
                <a16:creationId xmlns:a16="http://schemas.microsoft.com/office/drawing/2014/main" id="{49AB22D7-EF6A-DF63-543D-5ECEC3099F5E}"/>
              </a:ext>
            </a:extLst>
          </p:cNvPr>
          <p:cNvSpPr>
            <a:spLocks noGrp="1"/>
          </p:cNvSpPr>
          <p:nvPr>
            <p:ph sz="half" idx="2" hasCustomPrompt="1"/>
          </p:nvPr>
        </p:nvSpPr>
        <p:spPr>
          <a:xfrm>
            <a:off x="839788" y="2505075"/>
            <a:ext cx="5157787" cy="368458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EAE1CE6A-C2AD-7AB2-1FCF-BAB40619752B}"/>
              </a:ext>
            </a:extLst>
          </p:cNvPr>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 title</a:t>
            </a:r>
          </a:p>
        </p:txBody>
      </p:sp>
      <p:sp>
        <p:nvSpPr>
          <p:cNvPr id="6" name="Content Placeholder 5">
            <a:extLst>
              <a:ext uri="{FF2B5EF4-FFF2-40B4-BE49-F238E27FC236}">
                <a16:creationId xmlns:a16="http://schemas.microsoft.com/office/drawing/2014/main" id="{2F137019-DC15-19BF-3A82-C6505EDF9BEC}"/>
              </a:ext>
            </a:extLst>
          </p:cNvPr>
          <p:cNvSpPr>
            <a:spLocks noGrp="1"/>
          </p:cNvSpPr>
          <p:nvPr>
            <p:ph sz="quarter" idx="4" hasCustomPrompt="1"/>
          </p:nvPr>
        </p:nvSpPr>
        <p:spPr>
          <a:xfrm>
            <a:off x="6172200" y="2505075"/>
            <a:ext cx="5183188" cy="368458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a:extLst>
              <a:ext uri="{FF2B5EF4-FFF2-40B4-BE49-F238E27FC236}">
                <a16:creationId xmlns:a16="http://schemas.microsoft.com/office/drawing/2014/main" id="{2A2FFCBE-18BF-F188-4672-96D916150F9F}"/>
              </a:ext>
            </a:extLst>
          </p:cNvPr>
          <p:cNvSpPr>
            <a:spLocks noGrp="1"/>
          </p:cNvSpPr>
          <p:nvPr>
            <p:ph type="dt" sz="half" idx="10"/>
          </p:nvPr>
        </p:nvSpPr>
        <p:spPr>
          <a:xfrm>
            <a:off x="838200" y="6356350"/>
            <a:ext cx="2743200" cy="365125"/>
          </a:xfrm>
          <a:prstGeom prst="rect">
            <a:avLst/>
          </a:prstGeom>
        </p:spPr>
        <p:txBody>
          <a:bodyPr/>
          <a:lstStyle/>
          <a:p>
            <a:fld id="{36263EDF-1936-4AFC-A00C-3A1A33657C7E}" type="datetimeFigureOut">
              <a:rPr lang="en-GB" smtClean="0"/>
              <a:t>27/03/2023</a:t>
            </a:fld>
            <a:endParaRPr lang="en-GB" dirty="0"/>
          </a:p>
        </p:txBody>
      </p:sp>
      <p:sp>
        <p:nvSpPr>
          <p:cNvPr id="8" name="Footer Placeholder 7">
            <a:extLst>
              <a:ext uri="{FF2B5EF4-FFF2-40B4-BE49-F238E27FC236}">
                <a16:creationId xmlns:a16="http://schemas.microsoft.com/office/drawing/2014/main" id="{AE79138F-2B96-8446-1906-20DCEC923D60}"/>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9" name="Slide Number Placeholder 8">
            <a:extLst>
              <a:ext uri="{FF2B5EF4-FFF2-40B4-BE49-F238E27FC236}">
                <a16:creationId xmlns:a16="http://schemas.microsoft.com/office/drawing/2014/main" id="{386120AA-45C3-0D5C-6E0E-72F2DEF2D399}"/>
              </a:ext>
            </a:extLst>
          </p:cNvPr>
          <p:cNvSpPr>
            <a:spLocks noGrp="1"/>
          </p:cNvSpPr>
          <p:nvPr>
            <p:ph type="sldNum" sz="quarter" idx="12"/>
          </p:nvPr>
        </p:nvSpPr>
        <p:spPr>
          <a:xfrm>
            <a:off x="8610600" y="6356350"/>
            <a:ext cx="2743200" cy="365125"/>
          </a:xfrm>
          <a:prstGeom prst="rect">
            <a:avLst/>
          </a:prstGeom>
        </p:spPr>
        <p:txBody>
          <a:bodyPr/>
          <a:lstStyle/>
          <a:p>
            <a:fld id="{03EC8C6E-B360-4D22-AE68-63DDC98C4274}" type="slidenum">
              <a:rPr lang="en-GB" smtClean="0"/>
              <a:t>‹#›</a:t>
            </a:fld>
            <a:endParaRPr lang="en-GB" dirty="0"/>
          </a:p>
        </p:txBody>
      </p:sp>
    </p:spTree>
    <p:extLst>
      <p:ext uri="{BB962C8B-B14F-4D97-AF65-F5344CB8AC3E}">
        <p14:creationId xmlns:p14="http://schemas.microsoft.com/office/powerpoint/2010/main" val="342538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240B7-6692-A9D0-EFF5-B2E69003961C}"/>
              </a:ext>
            </a:extLst>
          </p:cNvPr>
          <p:cNvSpPr>
            <a:spLocks noGrp="1"/>
          </p:cNvSpPr>
          <p:nvPr>
            <p:ph type="title" hasCustomPrompt="1"/>
          </p:nvPr>
        </p:nvSpPr>
        <p:spPr/>
        <p:txBody>
          <a:bodyPr/>
          <a:lstStyle>
            <a:lvl1pPr>
              <a:defRPr b="1"/>
            </a:lvl1pPr>
          </a:lstStyle>
          <a:p>
            <a:r>
              <a:rPr lang="en-US" dirty="0"/>
              <a:t>Slide title</a:t>
            </a:r>
            <a:endParaRPr lang="en-GB" dirty="0"/>
          </a:p>
        </p:txBody>
      </p:sp>
    </p:spTree>
    <p:extLst>
      <p:ext uri="{BB962C8B-B14F-4D97-AF65-F5344CB8AC3E}">
        <p14:creationId xmlns:p14="http://schemas.microsoft.com/office/powerpoint/2010/main" val="815662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683B6-D91C-05A6-B9CB-AE01D13034AD}"/>
              </a:ext>
            </a:extLst>
          </p:cNvPr>
          <p:cNvSpPr>
            <a:spLocks noGrp="1"/>
          </p:cNvSpPr>
          <p:nvPr>
            <p:ph type="title" hasCustomPrompt="1"/>
          </p:nvPr>
        </p:nvSpPr>
        <p:spPr>
          <a:xfrm>
            <a:off x="839788" y="457200"/>
            <a:ext cx="3932237" cy="1600200"/>
          </a:xfrm>
        </p:spPr>
        <p:txBody>
          <a:bodyPr anchor="b"/>
          <a:lstStyle>
            <a:lvl1pPr>
              <a:defRPr sz="3200" b="1"/>
            </a:lvl1pPr>
          </a:lstStyle>
          <a:p>
            <a:r>
              <a:rPr lang="en-US" dirty="0"/>
              <a:t>Slide Title</a:t>
            </a:r>
            <a:endParaRPr lang="en-GB" dirty="0"/>
          </a:p>
        </p:txBody>
      </p:sp>
      <p:sp>
        <p:nvSpPr>
          <p:cNvPr id="3" name="Content Placeholder 2">
            <a:extLst>
              <a:ext uri="{FF2B5EF4-FFF2-40B4-BE49-F238E27FC236}">
                <a16:creationId xmlns:a16="http://schemas.microsoft.com/office/drawing/2014/main" id="{7A5EBFE3-D5BF-029F-44AD-E552F0FF5412}"/>
              </a:ext>
            </a:extLst>
          </p:cNvPr>
          <p:cNvSpPr>
            <a:spLocks noGrp="1"/>
          </p:cNvSpPr>
          <p:nvPr>
            <p:ph idx="1" hasCustomPrompt="1"/>
          </p:nvPr>
        </p:nvSpPr>
        <p:spPr>
          <a:xfrm>
            <a:off x="5183188" y="987425"/>
            <a:ext cx="6172200" cy="4873625"/>
          </a:xfrm>
        </p:spPr>
        <p:txBody>
          <a:bodyPr/>
          <a:lstStyle>
            <a:lvl1pPr>
              <a:defRPr sz="3200" b="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a:extLst>
              <a:ext uri="{FF2B5EF4-FFF2-40B4-BE49-F238E27FC236}">
                <a16:creationId xmlns:a16="http://schemas.microsoft.com/office/drawing/2014/main" id="{ECF8FF66-A007-5A4A-3857-CB76EFC7D8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44905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5E858-9355-BE5D-1D0D-F89D4879AEC9}"/>
              </a:ext>
            </a:extLst>
          </p:cNvPr>
          <p:cNvSpPr>
            <a:spLocks noGrp="1"/>
          </p:cNvSpPr>
          <p:nvPr>
            <p:ph type="title" hasCustomPrompt="1"/>
          </p:nvPr>
        </p:nvSpPr>
        <p:spPr>
          <a:xfrm>
            <a:off x="839788" y="457200"/>
            <a:ext cx="3932237" cy="1600200"/>
          </a:xfrm>
        </p:spPr>
        <p:txBody>
          <a:bodyPr anchor="b"/>
          <a:lstStyle>
            <a:lvl1pPr>
              <a:defRPr sz="3200" b="1"/>
            </a:lvl1pPr>
          </a:lstStyle>
          <a:p>
            <a:r>
              <a:rPr lang="en-US" dirty="0"/>
              <a:t>Slide Title</a:t>
            </a:r>
            <a:endParaRPr lang="en-GB" dirty="0"/>
          </a:p>
        </p:txBody>
      </p:sp>
      <p:sp>
        <p:nvSpPr>
          <p:cNvPr id="3" name="Picture Placeholder 2">
            <a:extLst>
              <a:ext uri="{FF2B5EF4-FFF2-40B4-BE49-F238E27FC236}">
                <a16:creationId xmlns:a16="http://schemas.microsoft.com/office/drawing/2014/main" id="{4AAADC08-6C48-A0BE-922E-2985DAC3B0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8E7C505-EA62-E6E4-0FA5-4D35A24BB623}"/>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Slide Text</a:t>
            </a:r>
          </a:p>
        </p:txBody>
      </p:sp>
    </p:spTree>
    <p:extLst>
      <p:ext uri="{BB962C8B-B14F-4D97-AF65-F5344CB8AC3E}">
        <p14:creationId xmlns:p14="http://schemas.microsoft.com/office/powerpoint/2010/main" val="3440271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08196-99E5-1CC6-972E-094243743121}"/>
              </a:ext>
            </a:extLst>
          </p:cNvPr>
          <p:cNvSpPr>
            <a:spLocks noGrp="1"/>
          </p:cNvSpPr>
          <p:nvPr>
            <p:ph type="title" hasCustomPrompt="1"/>
          </p:nvPr>
        </p:nvSpPr>
        <p:spPr/>
        <p:txBody>
          <a:bodyPr/>
          <a:lstStyle>
            <a:lvl1pPr>
              <a:defRPr b="1"/>
            </a:lvl1pPr>
          </a:lstStyle>
          <a:p>
            <a:r>
              <a:rPr lang="en-US" dirty="0"/>
              <a:t>Slide Title</a:t>
            </a:r>
            <a:endParaRPr lang="en-GB" dirty="0"/>
          </a:p>
        </p:txBody>
      </p:sp>
      <p:sp>
        <p:nvSpPr>
          <p:cNvPr id="3" name="Vertical Text Placeholder 2">
            <a:extLst>
              <a:ext uri="{FF2B5EF4-FFF2-40B4-BE49-F238E27FC236}">
                <a16:creationId xmlns:a16="http://schemas.microsoft.com/office/drawing/2014/main" id="{E08F70E5-7040-32A2-0B56-AC97FCB29471}"/>
              </a:ext>
            </a:extLst>
          </p:cNvPr>
          <p:cNvSpPr>
            <a:spLocks noGrp="1"/>
          </p:cNvSpPr>
          <p:nvPr>
            <p:ph type="body" orient="vert" idx="1" hasCustomPrompt="1"/>
          </p:nvPr>
        </p:nvSpPr>
        <p:spPr/>
        <p:txBody>
          <a:bodyPr vert="eaVert"/>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93696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CDB2A3-37DF-15A3-D478-EDE629B91F95}"/>
              </a:ext>
            </a:extLst>
          </p:cNvPr>
          <p:cNvSpPr>
            <a:spLocks noGrp="1"/>
          </p:cNvSpPr>
          <p:nvPr>
            <p:ph type="title"/>
          </p:nvPr>
        </p:nvSpPr>
        <p:spPr>
          <a:xfrm>
            <a:off x="309564" y="365126"/>
            <a:ext cx="9410699" cy="640465"/>
          </a:xfrm>
          <a:prstGeom prst="rect">
            <a:avLst/>
          </a:prstGeom>
        </p:spPr>
        <p:txBody>
          <a:bodyPr vert="horz" lIns="91440" tIns="45720" rIns="91440" bIns="45720" rtlCol="0" anchor="ctr">
            <a:normAutofit/>
          </a:bodyPr>
          <a:lstStyle/>
          <a:p>
            <a:r>
              <a:rPr lang="en-US" dirty="0"/>
              <a:t>Slide Title</a:t>
            </a:r>
            <a:endParaRPr lang="en-GB" dirty="0"/>
          </a:p>
        </p:txBody>
      </p:sp>
      <p:sp>
        <p:nvSpPr>
          <p:cNvPr id="3" name="Text Placeholder 2">
            <a:extLst>
              <a:ext uri="{FF2B5EF4-FFF2-40B4-BE49-F238E27FC236}">
                <a16:creationId xmlns:a16="http://schemas.microsoft.com/office/drawing/2014/main" id="{749B0FC9-1716-49D3-31EF-1295022BD508}"/>
              </a:ext>
            </a:extLst>
          </p:cNvPr>
          <p:cNvSpPr>
            <a:spLocks noGrp="1"/>
          </p:cNvSpPr>
          <p:nvPr>
            <p:ph type="body" idx="1"/>
          </p:nvPr>
        </p:nvSpPr>
        <p:spPr>
          <a:xfrm>
            <a:off x="309564" y="1314450"/>
            <a:ext cx="11534774" cy="5005387"/>
          </a:xfrm>
          <a:prstGeom prst="rect">
            <a:avLst/>
          </a:prstGeom>
        </p:spPr>
        <p:txBody>
          <a:bodyPr vert="horz" lIns="91440" tIns="45720" rIns="91440" bIns="45720" rtlCol="0">
            <a:normAutofit/>
          </a:body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944555872"/>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9" r:id="rId7"/>
    <p:sldLayoutId id="2147483890" r:id="rId8"/>
    <p:sldLayoutId id="2147483891" r:id="rId9"/>
    <p:sldLayoutId id="2147483892" r:id="rId10"/>
    <p:sldLayoutId id="2147483897" r:id="rId11"/>
    <p:sldLayoutId id="2147483863" r:id="rId12"/>
    <p:sldLayoutId id="2147483879" r:id="rId13"/>
    <p:sldLayoutId id="2147483864" r:id="rId14"/>
    <p:sldLayoutId id="2147483894" r:id="rId15"/>
  </p:sldLayoutIdLst>
  <p:txStyles>
    <p:titleStyle>
      <a:lvl1pPr algn="l" defTabSz="914400" rtl="0" eaLnBrk="1" latinLnBrk="0" hangingPunct="1">
        <a:lnSpc>
          <a:spcPct val="90000"/>
        </a:lnSpc>
        <a:spcBef>
          <a:spcPct val="0"/>
        </a:spcBef>
        <a:buNone/>
        <a:defRPr sz="44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hyperlink" Target="http://www.inclusiveeducationframework.info/"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3684147316"/>
              </p:ext>
            </p:extLst>
          </p:nvPr>
        </p:nvGraphicFramePr>
        <p:xfrm>
          <a:off x="152385" y="1046909"/>
          <a:ext cx="11671017" cy="5292029"/>
        </p:xfrm>
        <a:graphic>
          <a:graphicData uri="http://schemas.openxmlformats.org/drawingml/2006/table">
            <a:tbl>
              <a:tblPr firstRow="1" bandRow="1">
                <a:tableStyleId>{5C22544A-7EE6-4342-B048-85BDC9FD1C3A}</a:tableStyleId>
              </a:tblPr>
              <a:tblGrid>
                <a:gridCol w="9391811">
                  <a:extLst>
                    <a:ext uri="{9D8B030D-6E8A-4147-A177-3AD203B41FA5}">
                      <a16:colId xmlns:a16="http://schemas.microsoft.com/office/drawing/2014/main" val="3533308900"/>
                    </a:ext>
                  </a:extLst>
                </a:gridCol>
                <a:gridCol w="576507">
                  <a:extLst>
                    <a:ext uri="{9D8B030D-6E8A-4147-A177-3AD203B41FA5}">
                      <a16:colId xmlns:a16="http://schemas.microsoft.com/office/drawing/2014/main" val="930880074"/>
                    </a:ext>
                  </a:extLst>
                </a:gridCol>
                <a:gridCol w="513614">
                  <a:extLst>
                    <a:ext uri="{9D8B030D-6E8A-4147-A177-3AD203B41FA5}">
                      <a16:colId xmlns:a16="http://schemas.microsoft.com/office/drawing/2014/main" val="2595874476"/>
                    </a:ext>
                  </a:extLst>
                </a:gridCol>
                <a:gridCol w="733735">
                  <a:extLst>
                    <a:ext uri="{9D8B030D-6E8A-4147-A177-3AD203B41FA5}">
                      <a16:colId xmlns:a16="http://schemas.microsoft.com/office/drawing/2014/main" val="510252667"/>
                    </a:ext>
                  </a:extLst>
                </a:gridCol>
                <a:gridCol w="455350">
                  <a:extLst>
                    <a:ext uri="{9D8B030D-6E8A-4147-A177-3AD203B41FA5}">
                      <a16:colId xmlns:a16="http://schemas.microsoft.com/office/drawing/2014/main" val="4170739222"/>
                    </a:ext>
                  </a:extLst>
                </a:gridCol>
              </a:tblGrid>
              <a:tr h="426871">
                <a:tc>
                  <a:txBody>
                    <a:bodyPr/>
                    <a:lstStyle/>
                    <a:p>
                      <a:r>
                        <a:rPr lang="en-GB" sz="1600" dirty="0">
                          <a:latin typeface="Manrope" pitchFamily="2" charset="0"/>
                        </a:rPr>
                        <a:t>Within my personal teaching practice I ensure that: </a:t>
                      </a:r>
                    </a:p>
                  </a:txBody>
                  <a:tcPr>
                    <a:solidFill>
                      <a:srgbClr val="293A60"/>
                    </a:solidFill>
                  </a:tcPr>
                </a:tc>
                <a:tc>
                  <a:txBody>
                    <a:bodyPr/>
                    <a:lstStyle/>
                    <a:p>
                      <a:r>
                        <a:rPr lang="en-GB" sz="1150" dirty="0">
                          <a:latin typeface="Manrope" pitchFamily="2" charset="0"/>
                          <a:cs typeface="Mangal" panose="020B0502040204020203" pitchFamily="18" charset="0"/>
                        </a:rPr>
                        <a:t>Yes</a:t>
                      </a:r>
                    </a:p>
                  </a:txBody>
                  <a:tcPr>
                    <a:solidFill>
                      <a:srgbClr val="293A60"/>
                    </a:solidFill>
                  </a:tcPr>
                </a:tc>
                <a:tc>
                  <a:txBody>
                    <a:bodyPr/>
                    <a:lstStyle/>
                    <a:p>
                      <a:r>
                        <a:rPr lang="en-GB" sz="1150" dirty="0">
                          <a:latin typeface="Manrope" pitchFamily="2" charset="0"/>
                          <a:cs typeface="Mangal" panose="020B0502040204020203" pitchFamily="18" charset="0"/>
                        </a:rPr>
                        <a:t>No</a:t>
                      </a:r>
                    </a:p>
                  </a:txBody>
                  <a:tcPr>
                    <a:solidFill>
                      <a:srgbClr val="293A60"/>
                    </a:solidFill>
                  </a:tcPr>
                </a:tc>
                <a:tc>
                  <a:txBody>
                    <a:bodyPr/>
                    <a:lstStyle/>
                    <a:p>
                      <a:r>
                        <a:rPr lang="en-GB" sz="1150" dirty="0">
                          <a:latin typeface="Manrope" pitchFamily="2" charset="0"/>
                          <a:cs typeface="Mangal" panose="020B0502040204020203" pitchFamily="18" charset="0"/>
                        </a:rPr>
                        <a:t>Maybe</a:t>
                      </a:r>
                    </a:p>
                  </a:txBody>
                  <a:tcPr>
                    <a:solidFill>
                      <a:srgbClr val="293A60"/>
                    </a:solidFill>
                  </a:tcPr>
                </a:tc>
                <a:tc>
                  <a:txBody>
                    <a:bodyPr/>
                    <a:lstStyle/>
                    <a:p>
                      <a:r>
                        <a:rPr lang="en-GB" sz="1150" dirty="0">
                          <a:latin typeface="Manrope" pitchFamily="2" charset="0"/>
                          <a:cs typeface="Mangal" panose="020B0502040204020203" pitchFamily="18" charset="0"/>
                        </a:rPr>
                        <a:t>N/A</a:t>
                      </a:r>
                    </a:p>
                  </a:txBody>
                  <a:tcPr>
                    <a:solidFill>
                      <a:srgbClr val="293A60"/>
                    </a:solidFill>
                  </a:tcPr>
                </a:tc>
                <a:extLst>
                  <a:ext uri="{0D108BD9-81ED-4DB2-BD59-A6C34878D82A}">
                    <a16:rowId xmlns:a16="http://schemas.microsoft.com/office/drawing/2014/main" val="3046688377"/>
                  </a:ext>
                </a:extLst>
              </a:tr>
              <a:tr h="426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work in partnership with academic colleagues, professional services teams and students to achieve inclusivity.</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426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highlight inclusivity issues to programme leaders to report on through routine quality processes (e.g. via annual quality monitoring)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526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with others to establish consistent terminology and ways of working across the programme, minimising 'mixed messages'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526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understand the demographics of students on my programme in terms of widening participation (e.g. Ethnicity, Mature students, Disability, POLAR Quintiles of HE participation)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426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understand policies the university has in place relating to inclusive practice, and how to implement these in my area</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526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understand what the university targets are that relate to inclusivity (e.g. awarding gaps, retention), and have identified actions I can take to help achieve these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526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know how to access and interpret data relating to university targets around inclusivity (e.g. awarding gaps, retention) and take data-informed actions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526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know how to locate information about reasonable adjustments for students I am responsible for, and know how to implement reasonable adjustments.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426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use student-facing materials that meet digital accessibility standards (e.g. closed captions, alt-text for images)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526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review my teaching spaces and facilities to ensure accessibility for those physical disabilities (e.g. step-free access, hearing loops installed, microphones etc) and flag issues where identified (e.g. with estates).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10399FD7-239F-CBBF-D726-50767D2292F4}"/>
              </a:ext>
              <a:ext uri="{C183D7F6-B498-43B3-948B-1728B52AA6E4}">
                <adec:decorative xmlns:adec="http://schemas.microsoft.com/office/drawing/2017/decorative" val="1"/>
              </a:ext>
            </a:extLst>
          </p:cNvPr>
          <p:cNvSpPr/>
          <p:nvPr/>
        </p:nvSpPr>
        <p:spPr>
          <a:xfrm>
            <a:off x="6628840" y="195211"/>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293A60"/>
          </a:solidFill>
          <a:ln>
            <a:solidFill>
              <a:srgbClr val="293A60"/>
            </a:solidFill>
          </a:ln>
          <a:effectLst/>
        </p:spPr>
        <p:txBody>
          <a:bodyPr wrap="square" lIns="0" tIns="0" rIns="0" bIns="0" rtlCol="0"/>
          <a:lstStyle/>
          <a:p>
            <a:endParaRPr dirty="0">
              <a:solidFill>
                <a:schemeClr val="bg1"/>
              </a:solidFill>
            </a:endParaRPr>
          </a:p>
        </p:txBody>
      </p:sp>
      <p:sp>
        <p:nvSpPr>
          <p:cNvPr id="7" name="TextBox 6">
            <a:extLst>
              <a:ext uri="{FF2B5EF4-FFF2-40B4-BE49-F238E27FC236}">
                <a16:creationId xmlns:a16="http://schemas.microsoft.com/office/drawing/2014/main" id="{63338C49-D440-9B35-294F-F370DE223BF0}"/>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021A53B1-E2FE-057F-7214-C171130C8EE4}"/>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293A60"/>
            </a:solidFill>
          </a:ln>
        </p:spPr>
        <p:txBody>
          <a:bodyPr wrap="square" lIns="0" tIns="0" rIns="0" bIns="0" rtlCol="0"/>
          <a:lstStyle/>
          <a:p>
            <a:endParaRPr/>
          </a:p>
        </p:txBody>
      </p:sp>
      <p:sp>
        <p:nvSpPr>
          <p:cNvPr id="9" name="object 7">
            <a:extLst>
              <a:ext uri="{FF2B5EF4-FFF2-40B4-BE49-F238E27FC236}">
                <a16:creationId xmlns:a16="http://schemas.microsoft.com/office/drawing/2014/main" id="{865EEBF3-5900-AE8A-4456-6BD7E8FB6CC9}"/>
              </a:ext>
              <a:ext uri="{C183D7F6-B498-43B3-948B-1728B52AA6E4}">
                <adec:decorative xmlns:adec="http://schemas.microsoft.com/office/drawing/2017/decorative" val="1"/>
              </a:ext>
            </a:extLst>
          </p:cNvPr>
          <p:cNvSpPr/>
          <p:nvPr/>
        </p:nvSpPr>
        <p:spPr>
          <a:xfrm>
            <a:off x="154844" y="845299"/>
            <a:ext cx="11668559" cy="45719"/>
          </a:xfrm>
          <a:custGeom>
            <a:avLst/>
            <a:gdLst/>
            <a:ahLst/>
            <a:cxnLst/>
            <a:rect l="l" t="t" r="r" b="b"/>
            <a:pathLst>
              <a:path w="9777730">
                <a:moveTo>
                  <a:pt x="0" y="0"/>
                </a:moveTo>
                <a:lnTo>
                  <a:pt x="9777603" y="0"/>
                </a:lnTo>
              </a:path>
            </a:pathLst>
          </a:custGeom>
          <a:ln w="38100">
            <a:solidFill>
              <a:srgbClr val="293A60"/>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9876D31E-7ECE-3E85-C361-3CD7DE5A2499}"/>
              </a:ext>
            </a:extLst>
          </p:cNvPr>
          <p:cNvSpPr txBox="1">
            <a:spLocks noGrp="1"/>
          </p:cNvSpPr>
          <p:nvPr>
            <p:ph type="title" idx="4294967295"/>
          </p:nvPr>
        </p:nvSpPr>
        <p:spPr>
          <a:xfrm>
            <a:off x="152386" y="189601"/>
            <a:ext cx="8048639" cy="666404"/>
          </a:xfrm>
          <a:prstGeom prst="rect">
            <a:avLst/>
          </a:prstGeom>
          <a:solidFill>
            <a:srgbClr val="293A60"/>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Structures and Processes: My Checklist</a:t>
            </a:r>
          </a:p>
        </p:txBody>
      </p:sp>
    </p:spTree>
    <p:extLst>
      <p:ext uri="{BB962C8B-B14F-4D97-AF65-F5344CB8AC3E}">
        <p14:creationId xmlns:p14="http://schemas.microsoft.com/office/powerpoint/2010/main" val="2030619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3">
            <a:extLst>
              <a:ext uri="{FF2B5EF4-FFF2-40B4-BE49-F238E27FC236}">
                <a16:creationId xmlns:a16="http://schemas.microsoft.com/office/drawing/2014/main" id="{80CADA47-2E5B-ED49-B7FD-F91F250D9B5F}"/>
              </a:ext>
              <a:ext uri="{C183D7F6-B498-43B3-948B-1728B52AA6E4}">
                <adec:decorative xmlns:adec="http://schemas.microsoft.com/office/drawing/2017/decorative" val="1"/>
              </a:ext>
            </a:extLst>
          </p:cNvPr>
          <p:cNvSpPr/>
          <p:nvPr/>
        </p:nvSpPr>
        <p:spPr>
          <a:xfrm>
            <a:off x="6837891" y="173278"/>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06E61"/>
          </a:solidFill>
          <a:ln>
            <a:noFill/>
          </a:ln>
          <a:effectLst/>
        </p:spPr>
        <p:txBody>
          <a:bodyPr wrap="square" lIns="0" tIns="0" rIns="0" bIns="0" rtlCol="0"/>
          <a:lstStyle/>
          <a:p>
            <a:endParaRPr dirty="0">
              <a:solidFill>
                <a:schemeClr val="bg1"/>
              </a:solidFill>
            </a:endParaRPr>
          </a:p>
        </p:txBody>
      </p:sp>
      <p:graphicFrame>
        <p:nvGraphicFramePr>
          <p:cNvPr id="3" name="Table 6">
            <a:extLst>
              <a:ext uri="{FF2B5EF4-FFF2-40B4-BE49-F238E27FC236}">
                <a16:creationId xmlns:a16="http://schemas.microsoft.com/office/drawing/2014/main" id="{F521DE46-02C4-0018-48D5-82A6996D9634}"/>
              </a:ext>
            </a:extLst>
          </p:cNvPr>
          <p:cNvGraphicFramePr>
            <a:graphicFrameLocks noGrp="1"/>
          </p:cNvGraphicFramePr>
          <p:nvPr>
            <p:extLst>
              <p:ext uri="{D42A27DB-BD31-4B8C-83A1-F6EECF244321}">
                <p14:modId xmlns:p14="http://schemas.microsoft.com/office/powerpoint/2010/main" val="2128330118"/>
              </p:ext>
            </p:extLst>
          </p:nvPr>
        </p:nvGraphicFramePr>
        <p:xfrm>
          <a:off x="152383" y="1030951"/>
          <a:ext cx="11671017" cy="442468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006E61"/>
                    </a:solidFill>
                  </a:tcPr>
                </a:tc>
                <a:tc>
                  <a:txBody>
                    <a:bodyPr/>
                    <a:lstStyle/>
                    <a:p>
                      <a:r>
                        <a:rPr lang="en-GB" sz="1150" dirty="0">
                          <a:latin typeface="Manrope" pitchFamily="2" charset="0"/>
                          <a:cs typeface="Mangal" panose="020B0502040204020203" pitchFamily="18" charset="0"/>
                        </a:rPr>
                        <a:t>Yes</a:t>
                      </a:r>
                    </a:p>
                  </a:txBody>
                  <a:tcPr>
                    <a:solidFill>
                      <a:srgbClr val="006E61"/>
                    </a:solidFill>
                  </a:tcPr>
                </a:tc>
                <a:tc>
                  <a:txBody>
                    <a:bodyPr/>
                    <a:lstStyle/>
                    <a:p>
                      <a:r>
                        <a:rPr lang="en-GB" sz="1150" dirty="0">
                          <a:latin typeface="Manrope" pitchFamily="2" charset="0"/>
                          <a:cs typeface="Mangal" panose="020B0502040204020203" pitchFamily="18" charset="0"/>
                        </a:rPr>
                        <a:t>No</a:t>
                      </a:r>
                    </a:p>
                  </a:txBody>
                  <a:tcPr>
                    <a:solidFill>
                      <a:srgbClr val="006E61"/>
                    </a:solidFill>
                  </a:tcPr>
                </a:tc>
                <a:tc>
                  <a:txBody>
                    <a:bodyPr/>
                    <a:lstStyle/>
                    <a:p>
                      <a:r>
                        <a:rPr lang="en-GB" sz="1150" dirty="0">
                          <a:latin typeface="Manrope" pitchFamily="2" charset="0"/>
                          <a:cs typeface="Mangal" panose="020B0502040204020203" pitchFamily="18" charset="0"/>
                        </a:rPr>
                        <a:t>Maybe</a:t>
                      </a:r>
                    </a:p>
                  </a:txBody>
                  <a:tcPr>
                    <a:solidFill>
                      <a:srgbClr val="006E61"/>
                    </a:solidFill>
                  </a:tcPr>
                </a:tc>
                <a:tc>
                  <a:txBody>
                    <a:bodyPr/>
                    <a:lstStyle/>
                    <a:p>
                      <a:r>
                        <a:rPr lang="en-GB" sz="1150" dirty="0">
                          <a:latin typeface="Manrope" pitchFamily="2" charset="0"/>
                          <a:cs typeface="Mangal" panose="020B0502040204020203" pitchFamily="18" charset="0"/>
                        </a:rPr>
                        <a:t>N/A</a:t>
                      </a:r>
                    </a:p>
                  </a:txBody>
                  <a:tcPr>
                    <a:solidFill>
                      <a:srgbClr val="006E6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meet with all students I have responsibility for at multiple points during the academic year</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have undertaken appropriate training so I understand my role and responsibilities around student academic and personal support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can effectively signpost students I am responsible for to appropriate support services where required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ensure that everyone feel welcome, included and supported within my teaching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am aware of diversity within my community of staff and students, and influence hiring and admissions processes to increase diversity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provides opportunities for students to interact socially within structured activities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in partnership with students to establish clear ground rules around inclusion and respect for all, or implement rules established at programme level</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actively work with students in partnership, and act on student feedback provided through formal and informal channels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design group work so that all students are actively included regardless of background, current circumstances or demographic group</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make it clear to students that they can confidently raise concerns around inclusivity, including potential bias or discrimination, and I would feel confident about intervening if necessary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5" name="object 7">
            <a:extLst>
              <a:ext uri="{FF2B5EF4-FFF2-40B4-BE49-F238E27FC236}">
                <a16:creationId xmlns:a16="http://schemas.microsoft.com/office/drawing/2014/main" id="{880D47BB-5965-0A26-A7A4-40DD4C5081B0}"/>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06E6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7" name="Title 5">
            <a:extLst>
              <a:ext uri="{FF2B5EF4-FFF2-40B4-BE49-F238E27FC236}">
                <a16:creationId xmlns:a16="http://schemas.microsoft.com/office/drawing/2014/main" id="{A96167F7-CCCE-9129-6D44-4A2480EED0F0}"/>
              </a:ext>
            </a:extLst>
          </p:cNvPr>
          <p:cNvSpPr txBox="1">
            <a:spLocks noGrp="1"/>
          </p:cNvSpPr>
          <p:nvPr>
            <p:ph type="title" idx="4294967295"/>
          </p:nvPr>
        </p:nvSpPr>
        <p:spPr>
          <a:xfrm>
            <a:off x="152386" y="174220"/>
            <a:ext cx="8248663" cy="666404"/>
          </a:xfrm>
          <a:prstGeom prst="rect">
            <a:avLst/>
          </a:prstGeom>
          <a:solidFill>
            <a:srgbClr val="006E6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Community and Belonging: My Checklist</a:t>
            </a:r>
          </a:p>
        </p:txBody>
      </p:sp>
      <p:sp>
        <p:nvSpPr>
          <p:cNvPr id="8" name="TextBox 7">
            <a:extLst>
              <a:ext uri="{FF2B5EF4-FFF2-40B4-BE49-F238E27FC236}">
                <a16:creationId xmlns:a16="http://schemas.microsoft.com/office/drawing/2014/main" id="{38B132E6-AF11-AAC0-2B1D-3C97980099A6}"/>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10" name="object 7">
            <a:extLst>
              <a:ext uri="{FF2B5EF4-FFF2-40B4-BE49-F238E27FC236}">
                <a16:creationId xmlns:a16="http://schemas.microsoft.com/office/drawing/2014/main" id="{9F9FC97E-21CE-0A00-741A-D83CB3D006C3}"/>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06E61"/>
            </a:solidFill>
          </a:ln>
        </p:spPr>
        <p:txBody>
          <a:bodyPr wrap="square" lIns="0" tIns="0" rIns="0" bIns="0" rtlCol="0"/>
          <a:lstStyle/>
          <a:p>
            <a:endParaRPr/>
          </a:p>
        </p:txBody>
      </p:sp>
    </p:spTree>
    <p:extLst>
      <p:ext uri="{BB962C8B-B14F-4D97-AF65-F5344CB8AC3E}">
        <p14:creationId xmlns:p14="http://schemas.microsoft.com/office/powerpoint/2010/main" val="617479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2904283883"/>
              </p:ext>
            </p:extLst>
          </p:nvPr>
        </p:nvGraphicFramePr>
        <p:xfrm>
          <a:off x="152383" y="1030951"/>
          <a:ext cx="11671017" cy="442468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solidFill>
                      <a:srgbClr val="006E61"/>
                    </a:solidFill>
                  </a:tcPr>
                </a:tc>
                <a:tc>
                  <a:txBody>
                    <a:bodyPr/>
                    <a:lstStyle/>
                    <a:p>
                      <a:r>
                        <a:rPr lang="en-GB" sz="1150" dirty="0">
                          <a:latin typeface="Manrope" pitchFamily="2" charset="0"/>
                          <a:cs typeface="Mangal" panose="020B0502040204020203" pitchFamily="18" charset="0"/>
                        </a:rPr>
                        <a:t>Yes</a:t>
                      </a:r>
                    </a:p>
                  </a:txBody>
                  <a:tcPr>
                    <a:solidFill>
                      <a:srgbClr val="006E61"/>
                    </a:solidFill>
                  </a:tcPr>
                </a:tc>
                <a:tc>
                  <a:txBody>
                    <a:bodyPr/>
                    <a:lstStyle/>
                    <a:p>
                      <a:r>
                        <a:rPr lang="en-GB" sz="1150" dirty="0">
                          <a:latin typeface="Manrope" pitchFamily="2" charset="0"/>
                          <a:cs typeface="Mangal" panose="020B0502040204020203" pitchFamily="18" charset="0"/>
                        </a:rPr>
                        <a:t>No</a:t>
                      </a:r>
                    </a:p>
                  </a:txBody>
                  <a:tcPr>
                    <a:solidFill>
                      <a:srgbClr val="006E61"/>
                    </a:solidFill>
                  </a:tcPr>
                </a:tc>
                <a:tc>
                  <a:txBody>
                    <a:bodyPr/>
                    <a:lstStyle/>
                    <a:p>
                      <a:r>
                        <a:rPr lang="en-GB" sz="1150" dirty="0">
                          <a:latin typeface="Manrope" pitchFamily="2" charset="0"/>
                          <a:cs typeface="Mangal" panose="020B0502040204020203" pitchFamily="18" charset="0"/>
                        </a:rPr>
                        <a:t>Maybe</a:t>
                      </a:r>
                    </a:p>
                  </a:txBody>
                  <a:tcPr>
                    <a:solidFill>
                      <a:srgbClr val="006E61"/>
                    </a:solidFill>
                  </a:tcPr>
                </a:tc>
                <a:tc>
                  <a:txBody>
                    <a:bodyPr/>
                    <a:lstStyle/>
                    <a:p>
                      <a:r>
                        <a:rPr lang="en-GB" sz="1150" dirty="0">
                          <a:latin typeface="Manrope" pitchFamily="2" charset="0"/>
                          <a:cs typeface="Mangal" panose="020B0502040204020203" pitchFamily="18" charset="0"/>
                        </a:rPr>
                        <a:t>N/A</a:t>
                      </a:r>
                    </a:p>
                  </a:txBody>
                  <a:tcPr>
                    <a:solidFill>
                      <a:srgbClr val="006E6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Our programme team meet with all students they have responsibility for at multiple points during the academic year</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have undertaken appropriate training so they understand their role and responsibilities around student academic and personal support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can effectively signpost students they are responsible for to appropriate support services where required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ensure everyone feels welcome, included and supported throughout their programme from induction onwards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Where possible, our programme team influence hiring and admissions processes to build a diverse community of staff and students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provides opportunities for our students to interact socially within structured activities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and students work in partnership to establish clear ground rules around inclusion and respect for all</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students are active members of our department/school, and we act on their feedback provided through formal and informal channels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Group work on our programme is designed so that all students are actively included regardless of background, current circumstances or demographic group</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make it clear to students that they can confidently raise concerns around inclusivity, including potential bias or discrimination, and staff would feel confident about intervening if necessary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8" name="object 3">
            <a:extLst>
              <a:ext uri="{FF2B5EF4-FFF2-40B4-BE49-F238E27FC236}">
                <a16:creationId xmlns:a16="http://schemas.microsoft.com/office/drawing/2014/main" id="{E080029A-F354-D3AE-97E9-5B84FC8D4244}"/>
              </a:ext>
              <a:ext uri="{C183D7F6-B498-43B3-948B-1728B52AA6E4}">
                <adec:decorative xmlns:adec="http://schemas.microsoft.com/office/drawing/2017/decorative" val="1"/>
              </a:ext>
            </a:extLst>
          </p:cNvPr>
          <p:cNvSpPr/>
          <p:nvPr/>
        </p:nvSpPr>
        <p:spPr>
          <a:xfrm>
            <a:off x="8254012" y="17422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06E61"/>
          </a:solidFill>
          <a:ln>
            <a:noFill/>
          </a:ln>
          <a:effectLst/>
        </p:spPr>
        <p:txBody>
          <a:bodyPr wrap="square" lIns="0" tIns="0" rIns="0" bIns="0" rtlCol="0"/>
          <a:lstStyle/>
          <a:p>
            <a:endParaRPr dirty="0">
              <a:solidFill>
                <a:schemeClr val="bg1"/>
              </a:solidFill>
            </a:endParaRPr>
          </a:p>
        </p:txBody>
      </p:sp>
      <p:sp>
        <p:nvSpPr>
          <p:cNvPr id="9" name="object 7">
            <a:extLst>
              <a:ext uri="{FF2B5EF4-FFF2-40B4-BE49-F238E27FC236}">
                <a16:creationId xmlns:a16="http://schemas.microsoft.com/office/drawing/2014/main" id="{6636533E-74DE-BD4F-694C-B13679A21870}"/>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06E6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5D79C279-F0C5-52DA-BBCF-467D925F5AF3}"/>
              </a:ext>
            </a:extLst>
          </p:cNvPr>
          <p:cNvSpPr txBox="1">
            <a:spLocks noGrp="1"/>
          </p:cNvSpPr>
          <p:nvPr>
            <p:ph type="title" idx="4294967295"/>
          </p:nvPr>
        </p:nvSpPr>
        <p:spPr>
          <a:xfrm>
            <a:off x="152386" y="174220"/>
            <a:ext cx="9677414" cy="666404"/>
          </a:xfrm>
          <a:prstGeom prst="rect">
            <a:avLst/>
          </a:prstGeom>
          <a:solidFill>
            <a:srgbClr val="006E6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Manrope" pitchFamily="2" charset="0"/>
                <a:ea typeface="+mn-ea"/>
                <a:cs typeface="+mn-cs"/>
              </a:rPr>
              <a:t>Community and Belonging: Programme Team Checklist</a:t>
            </a:r>
          </a:p>
        </p:txBody>
      </p:sp>
      <p:sp>
        <p:nvSpPr>
          <p:cNvPr id="11" name="TextBox 10">
            <a:extLst>
              <a:ext uri="{FF2B5EF4-FFF2-40B4-BE49-F238E27FC236}">
                <a16:creationId xmlns:a16="http://schemas.microsoft.com/office/drawing/2014/main" id="{66C4509D-C256-E0CA-CBEA-490226FE34EC}"/>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12" name="object 7">
            <a:extLst>
              <a:ext uri="{FF2B5EF4-FFF2-40B4-BE49-F238E27FC236}">
                <a16:creationId xmlns:a16="http://schemas.microsoft.com/office/drawing/2014/main" id="{48276F21-368A-E605-DE56-F59BD13A3F90}"/>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06E61"/>
            </a:solidFill>
          </a:ln>
        </p:spPr>
        <p:txBody>
          <a:bodyPr wrap="square" lIns="0" tIns="0" rIns="0" bIns="0" rtlCol="0"/>
          <a:lstStyle/>
          <a:p>
            <a:endParaRPr/>
          </a:p>
        </p:txBody>
      </p:sp>
    </p:spTree>
    <p:extLst>
      <p:ext uri="{BB962C8B-B14F-4D97-AF65-F5344CB8AC3E}">
        <p14:creationId xmlns:p14="http://schemas.microsoft.com/office/powerpoint/2010/main" val="1294523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3">
            <a:extLst>
              <a:ext uri="{FF2B5EF4-FFF2-40B4-BE49-F238E27FC236}">
                <a16:creationId xmlns:a16="http://schemas.microsoft.com/office/drawing/2014/main" id="{C1A86701-9AD1-39F6-F4CA-2CA693F1233E}"/>
              </a:ext>
              <a:ext uri="{C183D7F6-B498-43B3-948B-1728B52AA6E4}">
                <adec:decorative xmlns:adec="http://schemas.microsoft.com/office/drawing/2017/decorative" val="1"/>
              </a:ext>
            </a:extLst>
          </p:cNvPr>
          <p:cNvSpPr/>
          <p:nvPr/>
        </p:nvSpPr>
        <p:spPr>
          <a:xfrm>
            <a:off x="7679134" y="17422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06E61"/>
          </a:solidFill>
          <a:ln>
            <a:noFill/>
          </a:ln>
          <a:effectLst/>
        </p:spPr>
        <p:txBody>
          <a:bodyPr wrap="square" lIns="0" tIns="0" rIns="0" bIns="0" rtlCol="0"/>
          <a:lstStyle/>
          <a:p>
            <a:endParaRPr dirty="0">
              <a:solidFill>
                <a:schemeClr val="bg1"/>
              </a:solidFill>
            </a:endParaRP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3240579059"/>
              </p:ext>
            </p:extLst>
          </p:nvPr>
        </p:nvGraphicFramePr>
        <p:xfrm>
          <a:off x="152383" y="1030951"/>
          <a:ext cx="11671017" cy="477012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006E61"/>
                    </a:solidFill>
                  </a:tcPr>
                </a:tc>
                <a:tc>
                  <a:txBody>
                    <a:bodyPr/>
                    <a:lstStyle/>
                    <a:p>
                      <a:r>
                        <a:rPr lang="en-GB" sz="1150" dirty="0">
                          <a:latin typeface="Manrope" pitchFamily="2" charset="0"/>
                          <a:cs typeface="Mangal" panose="020B0502040204020203" pitchFamily="18" charset="0"/>
                        </a:rPr>
                        <a:t>Yes</a:t>
                      </a:r>
                    </a:p>
                  </a:txBody>
                  <a:tcPr>
                    <a:solidFill>
                      <a:srgbClr val="006E61"/>
                    </a:solidFill>
                  </a:tcPr>
                </a:tc>
                <a:tc>
                  <a:txBody>
                    <a:bodyPr/>
                    <a:lstStyle/>
                    <a:p>
                      <a:r>
                        <a:rPr lang="en-GB" sz="1150" dirty="0">
                          <a:latin typeface="Manrope" pitchFamily="2" charset="0"/>
                          <a:cs typeface="Mangal" panose="020B0502040204020203" pitchFamily="18" charset="0"/>
                        </a:rPr>
                        <a:t>No</a:t>
                      </a:r>
                    </a:p>
                  </a:txBody>
                  <a:tcPr>
                    <a:solidFill>
                      <a:srgbClr val="006E61"/>
                    </a:solidFill>
                  </a:tcPr>
                </a:tc>
                <a:tc>
                  <a:txBody>
                    <a:bodyPr/>
                    <a:lstStyle/>
                    <a:p>
                      <a:r>
                        <a:rPr lang="en-GB" sz="1150" dirty="0">
                          <a:latin typeface="Manrope" pitchFamily="2" charset="0"/>
                          <a:cs typeface="Mangal" panose="020B0502040204020203" pitchFamily="18" charset="0"/>
                        </a:rPr>
                        <a:t>Maybe</a:t>
                      </a:r>
                    </a:p>
                  </a:txBody>
                  <a:tcPr>
                    <a:solidFill>
                      <a:srgbClr val="006E61"/>
                    </a:solidFill>
                  </a:tcPr>
                </a:tc>
                <a:tc>
                  <a:txBody>
                    <a:bodyPr/>
                    <a:lstStyle/>
                    <a:p>
                      <a:r>
                        <a:rPr lang="en-GB" sz="1150" dirty="0">
                          <a:latin typeface="Manrope" pitchFamily="2" charset="0"/>
                          <a:cs typeface="Mangal" panose="020B0502040204020203" pitchFamily="18" charset="0"/>
                        </a:rPr>
                        <a:t>N/A</a:t>
                      </a:r>
                    </a:p>
                  </a:txBody>
                  <a:tcPr>
                    <a:solidFill>
                      <a:srgbClr val="006E6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Staff meet with all students they have responsibility for at multiple points during the academic year</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have undertaken appropriate training so they understand their role and responsibilities around student academic and personal support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Appropriate support services for students are provided, and staff can effectively signpost students to these services where required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ensures everyone feels welcome, included and supported from induction onwards, including within academic programmes and the wider institutional community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Institutional hiring and admissions processes actively build a diverse community of staff and students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are designed to provide opportunities for students to interact socially within structured activities, and student-led communities are supported and encouraged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establishes clear ground rules around inclusion and respect for all, developed in partnership between staff and students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Students are active members of the institutional community who acts upon their feedback provided through formal and informal channels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design group work so that all students are actively included regardless of background, current circumstances or demographic group</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in ensuring that students can confidently raise concerns around inclusivity, including potential bias or discrimination. Staff are supported to feel confident about intervening in these areas if necessary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7">
            <a:extLst>
              <a:ext uri="{FF2B5EF4-FFF2-40B4-BE49-F238E27FC236}">
                <a16:creationId xmlns:a16="http://schemas.microsoft.com/office/drawing/2014/main" id="{691DC8B1-95AC-96AA-0A67-8C32BC292744}"/>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06E61"/>
            </a:solidFill>
          </a:ln>
        </p:spPr>
        <p:txBody>
          <a:bodyPr wrap="square" lIns="0" tIns="0" rIns="0" bIns="0" rtlCol="0"/>
          <a:lstStyle/>
          <a:p>
            <a:endParaRPr/>
          </a:p>
        </p:txBody>
      </p:sp>
      <p:sp>
        <p:nvSpPr>
          <p:cNvPr id="7" name="TextBox 6">
            <a:extLst>
              <a:ext uri="{FF2B5EF4-FFF2-40B4-BE49-F238E27FC236}">
                <a16:creationId xmlns:a16="http://schemas.microsoft.com/office/drawing/2014/main" id="{3DB49411-1A3D-6E42-0674-46CD025739A7}"/>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B558C20A-95B3-0A81-731A-EDB06663F7FD}"/>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06E6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9" name="Title 5">
            <a:extLst>
              <a:ext uri="{FF2B5EF4-FFF2-40B4-BE49-F238E27FC236}">
                <a16:creationId xmlns:a16="http://schemas.microsoft.com/office/drawing/2014/main" id="{0163D3FD-CB99-443D-76F5-0DA099A8A6F6}"/>
              </a:ext>
            </a:extLst>
          </p:cNvPr>
          <p:cNvSpPr txBox="1">
            <a:spLocks noGrp="1"/>
          </p:cNvSpPr>
          <p:nvPr>
            <p:ph type="title" idx="4294967295"/>
          </p:nvPr>
        </p:nvSpPr>
        <p:spPr>
          <a:xfrm>
            <a:off x="152386" y="174220"/>
            <a:ext cx="9115439" cy="666404"/>
          </a:xfrm>
          <a:prstGeom prst="rect">
            <a:avLst/>
          </a:prstGeom>
          <a:solidFill>
            <a:srgbClr val="006E6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Manrope" pitchFamily="2" charset="0"/>
                <a:ea typeface="+mn-ea"/>
                <a:cs typeface="+mn-cs"/>
              </a:rPr>
              <a:t>Community and Belonging: Senior Leader Checklist</a:t>
            </a:r>
          </a:p>
        </p:txBody>
      </p:sp>
    </p:spTree>
    <p:extLst>
      <p:ext uri="{BB962C8B-B14F-4D97-AF65-F5344CB8AC3E}">
        <p14:creationId xmlns:p14="http://schemas.microsoft.com/office/powerpoint/2010/main" val="3539681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0E4EC773-851E-29FC-1BA7-84FC62184675}"/>
              </a:ext>
            </a:extLst>
          </p:cNvPr>
          <p:cNvGraphicFramePr>
            <a:graphicFrameLocks noGrp="1"/>
          </p:cNvGraphicFramePr>
          <p:nvPr>
            <p:extLst>
              <p:ext uri="{D42A27DB-BD31-4B8C-83A1-F6EECF244321}">
                <p14:modId xmlns:p14="http://schemas.microsoft.com/office/powerpoint/2010/main" val="4275108924"/>
              </p:ext>
            </p:extLst>
          </p:nvPr>
        </p:nvGraphicFramePr>
        <p:xfrm>
          <a:off x="152383" y="1030951"/>
          <a:ext cx="11671017" cy="468376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solidFill>
                      <a:srgbClr val="A37AC1"/>
                    </a:solidFill>
                  </a:tcPr>
                </a:tc>
                <a:tc>
                  <a:txBody>
                    <a:bodyPr/>
                    <a:lstStyle/>
                    <a:p>
                      <a:r>
                        <a:rPr lang="en-GB" sz="1200" dirty="0">
                          <a:solidFill>
                            <a:schemeClr val="tx1"/>
                          </a:solidFill>
                          <a:latin typeface="Manrope" pitchFamily="2" charset="0"/>
                          <a:cs typeface="Mangal" panose="020B0502040204020203" pitchFamily="18" charset="0"/>
                        </a:rPr>
                        <a:t>Yes</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No</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Maybe</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N/A</a:t>
                      </a:r>
                    </a:p>
                  </a:txBody>
                  <a:tcPr>
                    <a:solidFill>
                      <a:srgbClr val="A37AC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provide students with clear information about commonly used academic terminology, degree classifications and institutional conventions throughout their programme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systematically identify and support 'at risk' students that I am responsible for (e.g. those with low engagement), and refer students to professional services teams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review individual academic progress of students I am responsible for (e.g. after exam boards), discuss this with students, and intervene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embed or signpost towards structured tools and resources designed to encourage student self-management, self-belief, and aspiration where available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include diverse and successful alumni/career role models within my teaching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embed careers guidance and related schemes in my teaching (e.g. entrepreneurship scheme, Employability awards), and relate these to personal ambitions of my students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include diverse and successful alumni/career role models within my teaching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Within my teaching, I embed opportunities for all students to work with employers, develop personal networks and reflect on self development and career goals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offer placements and external opportunities that are designed to be inclusive, particularly for those with caring responsibilities, health conditions, financial constraints etc.</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support all of my students to access appropriate external mentorship programmes, networking and self-development opportunities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1C280CE5-FE1A-3BF2-901E-0A5513EF9B32}"/>
              </a:ext>
              <a:ext uri="{C183D7F6-B498-43B3-948B-1728B52AA6E4}">
                <adec:decorative xmlns:adec="http://schemas.microsoft.com/office/drawing/2017/decorative" val="1"/>
              </a:ext>
            </a:extLst>
          </p:cNvPr>
          <p:cNvSpPr/>
          <p:nvPr/>
        </p:nvSpPr>
        <p:spPr>
          <a:xfrm>
            <a:off x="5745559" y="17422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A37AC1"/>
          </a:solidFill>
          <a:ln>
            <a:noFill/>
          </a:ln>
          <a:effectLst/>
        </p:spPr>
        <p:txBody>
          <a:bodyPr wrap="square" lIns="0" tIns="0" rIns="0" bIns="0" rtlCol="0"/>
          <a:lstStyle/>
          <a:p>
            <a:endParaRPr dirty="0">
              <a:solidFill>
                <a:schemeClr val="bg1"/>
              </a:solidFill>
            </a:endParaRPr>
          </a:p>
        </p:txBody>
      </p:sp>
      <p:sp>
        <p:nvSpPr>
          <p:cNvPr id="7" name="object 7">
            <a:extLst>
              <a:ext uri="{FF2B5EF4-FFF2-40B4-BE49-F238E27FC236}">
                <a16:creationId xmlns:a16="http://schemas.microsoft.com/office/drawing/2014/main" id="{84F33394-7EAC-F7F6-8341-11F5A0578D1B}"/>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A37AC1"/>
            </a:solidFill>
          </a:ln>
        </p:spPr>
        <p:txBody>
          <a:bodyPr wrap="square" lIns="0" tIns="0" rIns="0" bIns="0" rtlCol="0"/>
          <a:lstStyle/>
          <a:p>
            <a:endParaRPr/>
          </a:p>
        </p:txBody>
      </p:sp>
      <p:sp>
        <p:nvSpPr>
          <p:cNvPr id="8" name="TextBox 7">
            <a:extLst>
              <a:ext uri="{FF2B5EF4-FFF2-40B4-BE49-F238E27FC236}">
                <a16:creationId xmlns:a16="http://schemas.microsoft.com/office/drawing/2014/main" id="{0C647513-F5C9-95A7-7C69-2D7EEF381899}"/>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9" name="object 7">
            <a:extLst>
              <a:ext uri="{FF2B5EF4-FFF2-40B4-BE49-F238E27FC236}">
                <a16:creationId xmlns:a16="http://schemas.microsoft.com/office/drawing/2014/main" id="{B7C7193D-FACF-75C8-E2EC-FD32D6259E57}"/>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A37AC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C2479D93-C06F-4A2E-A4C2-5F49F194F66D}"/>
              </a:ext>
            </a:extLst>
          </p:cNvPr>
          <p:cNvSpPr txBox="1">
            <a:spLocks noGrp="1"/>
          </p:cNvSpPr>
          <p:nvPr>
            <p:ph type="title" idx="4294967295"/>
          </p:nvPr>
        </p:nvSpPr>
        <p:spPr>
          <a:xfrm>
            <a:off x="152386" y="174220"/>
            <a:ext cx="7143764" cy="666404"/>
          </a:xfrm>
          <a:prstGeom prst="rect">
            <a:avLst/>
          </a:prstGeom>
          <a:solidFill>
            <a:srgbClr val="A37AC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Pathways to Success: My Checklist</a:t>
            </a:r>
          </a:p>
        </p:txBody>
      </p:sp>
    </p:spTree>
    <p:extLst>
      <p:ext uri="{BB962C8B-B14F-4D97-AF65-F5344CB8AC3E}">
        <p14:creationId xmlns:p14="http://schemas.microsoft.com/office/powerpoint/2010/main" val="635983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2083721906"/>
              </p:ext>
            </p:extLst>
          </p:nvPr>
        </p:nvGraphicFramePr>
        <p:xfrm>
          <a:off x="152383" y="1030951"/>
          <a:ext cx="11671017" cy="485648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Yes</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No</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Maybe</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N/A</a:t>
                      </a:r>
                    </a:p>
                  </a:txBody>
                  <a:tcPr>
                    <a:solidFill>
                      <a:srgbClr val="A37AC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Our programme team provide our students with clear information about commonly used academic terminology, degree classifications and institutional conventions throughout their programme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systematically identify and support 'at risk' students (e.g. those with low engagement), and refer students to professional services teams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review individual student academic progress (e.g. after exam boards), discuss this with students, and intervene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embeds or signposts towards structured tools and resources designed to encourage student self-management, self-belief, and aspiration where available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know how to signpost students to relevant support and personal development services within the university (e.g. academic skills support, dyslexia support, bereavement support)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embeds careers guidance and related schemes (e.g. entrepreneurship scheme, Employability award), and relates these to personal ambitions of our students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includes diverse and successful alumni/career role models in student facing materials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embeds opportunities for all students to work with employers, develop personal networks and reflect on self development and career goals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design placements and external opportunities on our programme to be inclusive, particularly for those with caring responsibilities, health conditions, financial constraints etc.</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support all our students to access appropriate external mentorship programmes, networking and self-development opportunities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8" name="object 3">
            <a:extLst>
              <a:ext uri="{FF2B5EF4-FFF2-40B4-BE49-F238E27FC236}">
                <a16:creationId xmlns:a16="http://schemas.microsoft.com/office/drawing/2014/main" id="{2661637B-F360-27FC-A643-E7000BC5A79C}"/>
              </a:ext>
              <a:ext uri="{C183D7F6-B498-43B3-948B-1728B52AA6E4}">
                <adec:decorative xmlns:adec="http://schemas.microsoft.com/office/drawing/2017/decorative" val="1"/>
              </a:ext>
            </a:extLst>
          </p:cNvPr>
          <p:cNvSpPr/>
          <p:nvPr/>
        </p:nvSpPr>
        <p:spPr>
          <a:xfrm>
            <a:off x="8759060" y="17422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A37AC1"/>
          </a:solidFill>
          <a:ln>
            <a:noFill/>
          </a:ln>
          <a:effectLst/>
        </p:spPr>
        <p:txBody>
          <a:bodyPr wrap="square" lIns="0" tIns="0" rIns="0" bIns="0" rtlCol="0"/>
          <a:lstStyle/>
          <a:p>
            <a:endParaRPr dirty="0">
              <a:solidFill>
                <a:schemeClr val="bg1"/>
              </a:solidFill>
            </a:endParaRPr>
          </a:p>
        </p:txBody>
      </p:sp>
      <p:sp>
        <p:nvSpPr>
          <p:cNvPr id="9" name="object 7">
            <a:extLst>
              <a:ext uri="{FF2B5EF4-FFF2-40B4-BE49-F238E27FC236}">
                <a16:creationId xmlns:a16="http://schemas.microsoft.com/office/drawing/2014/main" id="{9DDA7733-6F9F-AABE-E83E-EF2C98E6B34C}"/>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A37AC1"/>
            </a:solidFill>
          </a:ln>
        </p:spPr>
        <p:txBody>
          <a:bodyPr wrap="square" lIns="0" tIns="0" rIns="0" bIns="0" rtlCol="0"/>
          <a:lstStyle/>
          <a:p>
            <a:endParaRPr/>
          </a:p>
        </p:txBody>
      </p:sp>
      <p:sp>
        <p:nvSpPr>
          <p:cNvPr id="10" name="TextBox 9">
            <a:extLst>
              <a:ext uri="{FF2B5EF4-FFF2-40B4-BE49-F238E27FC236}">
                <a16:creationId xmlns:a16="http://schemas.microsoft.com/office/drawing/2014/main" id="{4ADE2F08-A2D6-4867-A753-41F115F12A06}"/>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11" name="object 7">
            <a:extLst>
              <a:ext uri="{FF2B5EF4-FFF2-40B4-BE49-F238E27FC236}">
                <a16:creationId xmlns:a16="http://schemas.microsoft.com/office/drawing/2014/main" id="{8B818A6F-3DA3-BCB7-E2A7-413AF58DE8A7}"/>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A37AC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2" name="Title 5">
            <a:extLst>
              <a:ext uri="{FF2B5EF4-FFF2-40B4-BE49-F238E27FC236}">
                <a16:creationId xmlns:a16="http://schemas.microsoft.com/office/drawing/2014/main" id="{55F173C5-4A94-E9FB-0138-0E478F877216}"/>
              </a:ext>
            </a:extLst>
          </p:cNvPr>
          <p:cNvSpPr txBox="1">
            <a:spLocks noGrp="1"/>
          </p:cNvSpPr>
          <p:nvPr>
            <p:ph type="title" idx="4294967295"/>
          </p:nvPr>
        </p:nvSpPr>
        <p:spPr>
          <a:xfrm>
            <a:off x="152386" y="174220"/>
            <a:ext cx="10144139" cy="666404"/>
          </a:xfrm>
          <a:prstGeom prst="rect">
            <a:avLst/>
          </a:prstGeom>
          <a:solidFill>
            <a:srgbClr val="A37AC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Pathways to Success: Programme Team Checklist</a:t>
            </a:r>
          </a:p>
        </p:txBody>
      </p:sp>
    </p:spTree>
    <p:extLst>
      <p:ext uri="{BB962C8B-B14F-4D97-AF65-F5344CB8AC3E}">
        <p14:creationId xmlns:p14="http://schemas.microsoft.com/office/powerpoint/2010/main" val="2309943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1021232455"/>
              </p:ext>
            </p:extLst>
          </p:nvPr>
        </p:nvGraphicFramePr>
        <p:xfrm>
          <a:off x="152383" y="1030951"/>
          <a:ext cx="11671017" cy="485648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Yes</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No</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Maybe</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N/A</a:t>
                      </a:r>
                    </a:p>
                  </a:txBody>
                  <a:tcPr>
                    <a:solidFill>
                      <a:srgbClr val="A37AC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Students are provided with clear information about commonly used academic terminology, degree classifications and institutional conventions throughout their programme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'At risk' students are systematically identify and supported (e.g. those with low engagement), and the institution provides resources for effective intervention by academic and professional services teams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Individual student academic progress is regularly reviewed (e.g. after exam boards) and the institution provides resources and support for staff to intervene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provides structured tools and resources designed to encourage student self-management, self-belief, and aspiration, and supports staff to embed these within programmes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provides relevant support and personal development services (e.g. academic skills support, dyslexia support, bereavement support), and supports staff in signposting students to them</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provides careers guidance and related schemes (e.g. entrepreneurship scheme, Employability award), and supports staff in relating these to the personal ambitions of students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develops student facing materials that demonstrate inclusivity and success (e.g. diverse and successful alumni/career role models), and supports staff to embed these within their programmes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are designed to embed opportunities for all students to work with employers, develop personal networks and reflect on self development and career goals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 placements and external opportunities are designed to be inclusive, particularly for those with caring responsibilities, health conditions, financial constraints etc</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Students are supported to access appropriate external mentorship programmes, networking and self-development opportunities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2964F356-AC3B-953A-AF25-4A1E2D676DDB}"/>
              </a:ext>
              <a:ext uri="{C183D7F6-B498-43B3-948B-1728B52AA6E4}">
                <adec:decorative xmlns:adec="http://schemas.microsoft.com/office/drawing/2017/decorative" val="1"/>
              </a:ext>
            </a:extLst>
          </p:cNvPr>
          <p:cNvSpPr/>
          <p:nvPr/>
        </p:nvSpPr>
        <p:spPr>
          <a:xfrm>
            <a:off x="7980310" y="17422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A37AC1"/>
          </a:solidFill>
          <a:ln>
            <a:noFill/>
          </a:ln>
          <a:effectLst/>
        </p:spPr>
        <p:txBody>
          <a:bodyPr wrap="square" lIns="0" tIns="0" rIns="0" bIns="0" rtlCol="0"/>
          <a:lstStyle/>
          <a:p>
            <a:endParaRPr dirty="0">
              <a:solidFill>
                <a:schemeClr val="bg1"/>
              </a:solidFill>
            </a:endParaRPr>
          </a:p>
        </p:txBody>
      </p:sp>
      <p:sp>
        <p:nvSpPr>
          <p:cNvPr id="7" name="object 7">
            <a:extLst>
              <a:ext uri="{FF2B5EF4-FFF2-40B4-BE49-F238E27FC236}">
                <a16:creationId xmlns:a16="http://schemas.microsoft.com/office/drawing/2014/main" id="{E17F1707-32BE-00C5-9116-F4565A644A0A}"/>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A37AC1"/>
            </a:solidFill>
          </a:ln>
        </p:spPr>
        <p:txBody>
          <a:bodyPr wrap="square" lIns="0" tIns="0" rIns="0" bIns="0" rtlCol="0"/>
          <a:lstStyle/>
          <a:p>
            <a:endParaRPr/>
          </a:p>
        </p:txBody>
      </p:sp>
      <p:sp>
        <p:nvSpPr>
          <p:cNvPr id="8" name="TextBox 7">
            <a:extLst>
              <a:ext uri="{FF2B5EF4-FFF2-40B4-BE49-F238E27FC236}">
                <a16:creationId xmlns:a16="http://schemas.microsoft.com/office/drawing/2014/main" id="{F765069C-EA63-123B-7037-CB5C0A651213}"/>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9" name="object 7">
            <a:extLst>
              <a:ext uri="{FF2B5EF4-FFF2-40B4-BE49-F238E27FC236}">
                <a16:creationId xmlns:a16="http://schemas.microsoft.com/office/drawing/2014/main" id="{B5ACE570-6BC1-F80F-8C40-727D39B33F5C}"/>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A37AC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7550BFC3-9C77-18AA-E8B7-1322C656C074}"/>
              </a:ext>
            </a:extLst>
          </p:cNvPr>
          <p:cNvSpPr txBox="1">
            <a:spLocks noGrp="1"/>
          </p:cNvSpPr>
          <p:nvPr>
            <p:ph type="title" idx="4294967295"/>
          </p:nvPr>
        </p:nvSpPr>
        <p:spPr>
          <a:xfrm>
            <a:off x="152386" y="174220"/>
            <a:ext cx="9391664" cy="666404"/>
          </a:xfrm>
          <a:prstGeom prst="rect">
            <a:avLst/>
          </a:prstGeom>
          <a:solidFill>
            <a:srgbClr val="A37AC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Pathways to Success: Senior Leader Checklist</a:t>
            </a:r>
          </a:p>
        </p:txBody>
      </p:sp>
    </p:spTree>
    <p:extLst>
      <p:ext uri="{BB962C8B-B14F-4D97-AF65-F5344CB8AC3E}">
        <p14:creationId xmlns:p14="http://schemas.microsoft.com/office/powerpoint/2010/main" val="3410017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3">
            <a:extLst>
              <a:ext uri="{FF2B5EF4-FFF2-40B4-BE49-F238E27FC236}">
                <a16:creationId xmlns:a16="http://schemas.microsoft.com/office/drawing/2014/main" id="{E0ADFA52-0D07-751E-AD08-C37A24C48C9B}"/>
              </a:ext>
              <a:ext uri="{C183D7F6-B498-43B3-948B-1728B52AA6E4}">
                <adec:decorative xmlns:adec="http://schemas.microsoft.com/office/drawing/2017/decorative" val="1"/>
              </a:ext>
            </a:extLst>
          </p:cNvPr>
          <p:cNvSpPr/>
          <p:nvPr/>
        </p:nvSpPr>
        <p:spPr>
          <a:xfrm>
            <a:off x="1069887" y="189689"/>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chemeClr val="tx1"/>
          </a:solidFill>
          <a:ln>
            <a:noFill/>
          </a:ln>
          <a:effectLst/>
        </p:spPr>
        <p:txBody>
          <a:bodyPr wrap="square" lIns="0" tIns="0" rIns="0" bIns="0" rtlCol="0"/>
          <a:lstStyle/>
          <a:p>
            <a:endParaRPr dirty="0">
              <a:solidFill>
                <a:schemeClr val="bg1"/>
              </a:solidFill>
            </a:endParaRPr>
          </a:p>
        </p:txBody>
      </p:sp>
      <p:sp>
        <p:nvSpPr>
          <p:cNvPr id="3" name="TextBox 2">
            <a:extLst>
              <a:ext uri="{FF2B5EF4-FFF2-40B4-BE49-F238E27FC236}">
                <a16:creationId xmlns:a16="http://schemas.microsoft.com/office/drawing/2014/main" id="{5B050EBD-123A-78D4-6387-CC9C67A73AEF}"/>
              </a:ext>
            </a:extLst>
          </p:cNvPr>
          <p:cNvSpPr txBox="1"/>
          <p:nvPr/>
        </p:nvSpPr>
        <p:spPr>
          <a:xfrm>
            <a:off x="152386" y="1068979"/>
            <a:ext cx="11671018" cy="4939814"/>
          </a:xfrm>
          <a:prstGeom prst="rect">
            <a:avLst/>
          </a:prstGeom>
          <a:noFill/>
        </p:spPr>
        <p:txBody>
          <a:bodyPr wrap="square" rtlCol="0">
            <a:spAutoFit/>
          </a:bodyPr>
          <a:lstStyle/>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Bliuc, A.-M., R. A. Ellis, P. Goodyear, and D. M. Hendres. 2011. “</a:t>
            </a:r>
            <a:r>
              <a:rPr lang="en-GB" sz="1000" u="none" strike="noStrike" dirty="0">
                <a:solidFill>
                  <a:schemeClr val="tx1">
                    <a:lumMod val="95000"/>
                    <a:lumOff val="5000"/>
                  </a:schemeClr>
                </a:solidFill>
                <a:effectLst/>
                <a:latin typeface="Manrope" pitchFamily="2" charset="0"/>
              </a:rPr>
              <a:t>The Role of Social Identification as University student in Learning: Relationships between Students’ Social Identity, Approaches to Learning, and Academic Achievement</a:t>
            </a:r>
            <a:r>
              <a:rPr lang="en-GB" sz="1000" i="0" u="none" strike="noStrike" dirty="0">
                <a:solidFill>
                  <a:schemeClr val="tx1">
                    <a:lumMod val="95000"/>
                    <a:lumOff val="5000"/>
                  </a:schemeClr>
                </a:solidFill>
                <a:effectLst/>
                <a:latin typeface="Manrope" pitchFamily="2" charset="0"/>
              </a:rPr>
              <a:t>.” Educational Psychology: an International Journal of Experimental Education Psychology 31 (5): 559–574.  </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Cachia, M., Lynam, S, and Stock, R. (2018). </a:t>
            </a:r>
            <a:r>
              <a:rPr lang="en-GB" sz="1000" dirty="0">
                <a:solidFill>
                  <a:schemeClr val="tx1">
                    <a:lumMod val="95000"/>
                    <a:lumOff val="5000"/>
                  </a:schemeClr>
                </a:solidFill>
                <a:latin typeface="Manrope" pitchFamily="2" charset="0"/>
              </a:rPr>
              <a:t>“</a:t>
            </a:r>
            <a:r>
              <a:rPr lang="en-GB" sz="1000" u="none" strike="noStrike" dirty="0">
                <a:solidFill>
                  <a:schemeClr val="tx1">
                    <a:lumMod val="95000"/>
                    <a:lumOff val="5000"/>
                  </a:schemeClr>
                </a:solidFill>
                <a:effectLst/>
                <a:latin typeface="Manrope" pitchFamily="2" charset="0"/>
              </a:rPr>
              <a:t>Academic success: Is it just about the grades?”, </a:t>
            </a:r>
            <a:r>
              <a:rPr lang="en-GB" sz="1000" i="0" u="none" strike="noStrike" dirty="0">
                <a:solidFill>
                  <a:schemeClr val="tx1">
                    <a:lumMod val="95000"/>
                    <a:lumOff val="5000"/>
                  </a:schemeClr>
                </a:solidFill>
                <a:effectLst/>
                <a:latin typeface="Manrope" pitchFamily="2" charset="0"/>
              </a:rPr>
              <a:t>Higher Education Pedagogies, 3:1, 434-439 </a:t>
            </a:r>
          </a:p>
          <a:p>
            <a:pPr marL="285750" indent="-285750">
              <a:spcAft>
                <a:spcPts val="600"/>
              </a:spcAft>
              <a:buFont typeface="Arial" panose="020B0604020202020204" pitchFamily="34" charset="0"/>
              <a:buChar char="•"/>
            </a:pPr>
            <a:r>
              <a:rPr lang="en-US" sz="1000" dirty="0">
                <a:solidFill>
                  <a:schemeClr val="tx1">
                    <a:lumMod val="95000"/>
                    <a:lumOff val="5000"/>
                  </a:schemeClr>
                </a:solidFill>
                <a:latin typeface="Manrope" pitchFamily="2" charset="0"/>
              </a:rPr>
              <a:t>Crenshaw, Kimberlé. “Demarginalizing the Intersection of Race and Sex: A Black Feminist Critique of Antidiscrimination Doctrine, Feminist Theory and Antiracist Policies.” University of Chicago Legal Forum 1989, no. 1 (1989): 139-167.</a:t>
            </a:r>
          </a:p>
          <a:p>
            <a:pPr marL="285750" indent="-285750">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Freeman, T. M., L. H. Anderman, and J. M. Jensen. 2007. “Sense of Belonging in College Freshmen at the Classroom and Campus Levels.” The Journal of Experimental Education 75 (3): 203–220.</a:t>
            </a:r>
          </a:p>
          <a:p>
            <a:pPr marL="285750" indent="-285750">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Hubbard, K., Gawthorpe, P., Fallin, L., &amp; Henri, D. (2020). “Addressing the hidden curriculum during transition to HE: the importance of empathy.” </a:t>
            </a:r>
            <a:r>
              <a:rPr lang="en-US" sz="1000" dirty="0">
                <a:solidFill>
                  <a:schemeClr val="tx1">
                    <a:lumMod val="95000"/>
                    <a:lumOff val="5000"/>
                  </a:schemeClr>
                </a:solidFill>
                <a:latin typeface="Manrope" pitchFamily="2" charset="0"/>
              </a:rPr>
              <a:t>In T. Hinchcliffe (Ed.), The Hidden Curriculum of Higher Education (59-76). Heslington, York: Advance HE</a:t>
            </a:r>
          </a:p>
          <a:p>
            <a:pPr marL="285750" indent="-285750">
              <a:spcAft>
                <a:spcPts val="600"/>
              </a:spcAft>
              <a:buFont typeface="Arial" panose="020B0604020202020204" pitchFamily="34" charset="0"/>
              <a:buChar char="•"/>
            </a:pPr>
            <a:r>
              <a:rPr lang="en-GB" sz="1000" dirty="0">
                <a:solidFill>
                  <a:schemeClr val="tx1">
                    <a:lumMod val="95000"/>
                    <a:lumOff val="5000"/>
                  </a:schemeClr>
                </a:solidFill>
                <a:latin typeface="Manrope" pitchFamily="2" charset="0"/>
              </a:rPr>
              <a:t>King, N. (1998) “Template analysis”, in G. Symon and C. Cassell (eds.) </a:t>
            </a:r>
            <a:r>
              <a:rPr lang="en-GB" sz="1000" i="1" dirty="0">
                <a:solidFill>
                  <a:schemeClr val="tx1">
                    <a:lumMod val="95000"/>
                    <a:lumOff val="5000"/>
                  </a:schemeClr>
                </a:solidFill>
                <a:latin typeface="Manrope" pitchFamily="2" charset="0"/>
              </a:rPr>
              <a:t>Qualitative Methods and Analysis in Organizational Research.</a:t>
            </a:r>
            <a:r>
              <a:rPr lang="en-GB" sz="1000" dirty="0">
                <a:solidFill>
                  <a:schemeClr val="tx1">
                    <a:lumMod val="95000"/>
                    <a:lumOff val="5000"/>
                  </a:schemeClr>
                </a:solidFill>
                <a:latin typeface="Manrope" pitchFamily="2" charset="0"/>
              </a:rPr>
              <a:t> London: Sage</a:t>
            </a:r>
          </a:p>
          <a:p>
            <a:pPr marL="285750" indent="-285750">
              <a:spcAft>
                <a:spcPts val="600"/>
              </a:spcAft>
              <a:buFont typeface="Arial" panose="020B0604020202020204" pitchFamily="34" charset="0"/>
              <a:buChar char="•"/>
            </a:pPr>
            <a:r>
              <a:rPr lang="en-GB" sz="1000" dirty="0">
                <a:solidFill>
                  <a:schemeClr val="tx1">
                    <a:lumMod val="95000"/>
                    <a:lumOff val="5000"/>
                  </a:schemeClr>
                </a:solidFill>
                <a:latin typeface="Manrope" pitchFamily="2" charset="0"/>
              </a:rPr>
              <a:t>King, N. (2012) ‘Doing template analysis’, in G. Symon and C. Cassell (eds.) </a:t>
            </a:r>
            <a:r>
              <a:rPr lang="en-GB" sz="1000" i="1" dirty="0">
                <a:solidFill>
                  <a:schemeClr val="tx1">
                    <a:lumMod val="95000"/>
                    <a:lumOff val="5000"/>
                  </a:schemeClr>
                </a:solidFill>
                <a:latin typeface="Manrope" pitchFamily="2" charset="0"/>
              </a:rPr>
              <a:t>Qualitative Organizational Research: Core Methods and Current Challenges.</a:t>
            </a:r>
            <a:r>
              <a:rPr lang="en-GB" sz="1000" dirty="0">
                <a:solidFill>
                  <a:schemeClr val="tx1">
                    <a:lumMod val="95000"/>
                    <a:lumOff val="5000"/>
                  </a:schemeClr>
                </a:solidFill>
                <a:latin typeface="Manrope" pitchFamily="2" charset="0"/>
              </a:rPr>
              <a:t> London: Sage</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Krause, K. -L., &amp; Armitage, L. (2014). “Australian Student Engagement, Belonging, Retention and Success: A Synthesis of the Literature”. Retrieved from https://www.heacademy.ac.uk/ node/8683</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Leese, M. (2010) </a:t>
            </a:r>
            <a:r>
              <a:rPr lang="en-GB" sz="1000" dirty="0">
                <a:solidFill>
                  <a:schemeClr val="tx1">
                    <a:lumMod val="95000"/>
                    <a:lumOff val="5000"/>
                  </a:schemeClr>
                </a:solidFill>
                <a:latin typeface="Manrope" pitchFamily="2" charset="0"/>
              </a:rPr>
              <a:t>“</a:t>
            </a:r>
            <a:r>
              <a:rPr lang="en-GB" sz="1000" i="0" u="none" strike="noStrike" dirty="0">
                <a:solidFill>
                  <a:schemeClr val="tx1">
                    <a:lumMod val="95000"/>
                    <a:lumOff val="5000"/>
                  </a:schemeClr>
                </a:solidFill>
                <a:effectLst/>
                <a:latin typeface="Manrope" pitchFamily="2" charset="0"/>
              </a:rPr>
              <a:t>Bridging the gap: supporting student transitions into higher education”, Journal of Further and Higher Education, 34(2), pp. 239–251. doi: 10.1080/03098771003695494.</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Margolis, E (2002) “The hidden curriculum in higher education”. New York and London: Routledge</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Mountford-</a:t>
            </a:r>
            <a:r>
              <a:rPr lang="en-GB" sz="1000" i="0" u="none" strike="noStrike" dirty="0" err="1">
                <a:solidFill>
                  <a:schemeClr val="tx1">
                    <a:lumMod val="95000"/>
                    <a:lumOff val="5000"/>
                  </a:schemeClr>
                </a:solidFill>
                <a:effectLst/>
                <a:latin typeface="Manrope" pitchFamily="2" charset="0"/>
              </a:rPr>
              <a:t>Zimdars</a:t>
            </a:r>
            <a:r>
              <a:rPr lang="en-GB" sz="1000" i="0" u="none" strike="noStrike" dirty="0">
                <a:solidFill>
                  <a:schemeClr val="tx1">
                    <a:lumMod val="95000"/>
                    <a:lumOff val="5000"/>
                  </a:schemeClr>
                </a:solidFill>
                <a:effectLst/>
                <a:latin typeface="Manrope" pitchFamily="2" charset="0"/>
              </a:rPr>
              <a:t> et al (2015) “Causes of differences in student outcomes”. Report to HEFCE by King’s College London, ARC Network and The University of Manchester </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Thomas, L. (2012) “What works? Facilitating an effective transition into higher education”, Widening Participation and Lifelong Learning, 14, pp. 4–24. doi: 10.5456/WPLL.14.S.4.</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Thomas, L. &amp; May, H. (2010) </a:t>
            </a:r>
            <a:r>
              <a:rPr lang="en-GB" sz="1000" dirty="0">
                <a:solidFill>
                  <a:schemeClr val="tx1">
                    <a:lumMod val="95000"/>
                    <a:lumOff val="5000"/>
                  </a:schemeClr>
                </a:solidFill>
                <a:latin typeface="Manrope" pitchFamily="2" charset="0"/>
              </a:rPr>
              <a:t>“</a:t>
            </a:r>
            <a:r>
              <a:rPr lang="en-GB" sz="1000" i="0" u="none" strike="noStrike" dirty="0">
                <a:solidFill>
                  <a:schemeClr val="tx1">
                    <a:lumMod val="95000"/>
                    <a:lumOff val="5000"/>
                  </a:schemeClr>
                </a:solidFill>
                <a:effectLst/>
                <a:latin typeface="Manrope" pitchFamily="2" charset="0"/>
              </a:rPr>
              <a:t>Inclusive Learning and Teaching in Higher Education”, York: Higher Education Academy.</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Tinto, V. (1993). “Leaving College: Rethinking the causes and cures of student attrition” (2nd ed.), Chicago: University Press</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Universities UK and National Union of Students (2019) Black, Asian and Minority Ethnic student attainment at UK universities: #closingthegap. Universities UK; National Union of Students. Available at: https://www.universitiesuk.ac.uk/policy-and-analysis/reports/Documents/2019/bame-student-attainment-uk-universities-closing-the-gap.pdf.</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Waterfield, J. and West, B. (2006) “Inclusive Assessment in Higher Education: A Resource for Change”, University of Plymouth: Plymouth.</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Winstone, N. E. and Nash, R. A. (2016) “The Developing Engagement with Feedback Toolkit (DEFT)”, York: Higher Education Academy.</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York, T.T., Gibson, C., &amp; Rankin, S. (2015). “Defining and measuring academic success”, Practical assessment, research and evaluation: Vol. 20, Article 5, 1–20</a:t>
            </a:r>
          </a:p>
        </p:txBody>
      </p:sp>
      <p:sp>
        <p:nvSpPr>
          <p:cNvPr id="2" name="TextBox 1">
            <a:extLst>
              <a:ext uri="{FF2B5EF4-FFF2-40B4-BE49-F238E27FC236}">
                <a16:creationId xmlns:a16="http://schemas.microsoft.com/office/drawing/2014/main" id="{F6771E1A-06C3-486A-8CE7-12FF6D27DCFC}"/>
              </a:ext>
            </a:extLst>
          </p:cNvPr>
          <p:cNvSpPr txBox="1"/>
          <p:nvPr/>
        </p:nvSpPr>
        <p:spPr>
          <a:xfrm>
            <a:off x="9509065" y="6515366"/>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3">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89CC9EB8-DD42-6114-8688-1A20B38F5319}"/>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chemeClr val="tx1"/>
            </a:solidFill>
          </a:ln>
        </p:spPr>
        <p:txBody>
          <a:bodyPr wrap="square" lIns="0" tIns="0" rIns="0" bIns="0" rtlCol="0"/>
          <a:lstStyle/>
          <a:p>
            <a:endParaRPr/>
          </a:p>
        </p:txBody>
      </p:sp>
      <p:sp>
        <p:nvSpPr>
          <p:cNvPr id="9" name="object 7">
            <a:extLst>
              <a:ext uri="{FF2B5EF4-FFF2-40B4-BE49-F238E27FC236}">
                <a16:creationId xmlns:a16="http://schemas.microsoft.com/office/drawing/2014/main" id="{8F2BC9C0-EC57-982D-DDE6-C6A9C5B60E0E}"/>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chemeClr val="tx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F780B1A3-244C-4D45-F72F-AFFAE6D394A1}"/>
              </a:ext>
            </a:extLst>
          </p:cNvPr>
          <p:cNvSpPr txBox="1">
            <a:spLocks noGrp="1"/>
          </p:cNvSpPr>
          <p:nvPr>
            <p:ph type="title" idx="4294967295"/>
          </p:nvPr>
        </p:nvSpPr>
        <p:spPr>
          <a:xfrm>
            <a:off x="152385" y="189689"/>
            <a:ext cx="2514614" cy="666404"/>
          </a:xfrm>
          <a:prstGeom prst="rect">
            <a:avLst/>
          </a:prstGeom>
          <a:solidFill>
            <a:schemeClr val="tx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References</a:t>
            </a:r>
          </a:p>
        </p:txBody>
      </p:sp>
    </p:spTree>
    <p:extLst>
      <p:ext uri="{BB962C8B-B14F-4D97-AF65-F5344CB8AC3E}">
        <p14:creationId xmlns:p14="http://schemas.microsoft.com/office/powerpoint/2010/main" val="4230664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3">
            <a:extLst>
              <a:ext uri="{FF2B5EF4-FFF2-40B4-BE49-F238E27FC236}">
                <a16:creationId xmlns:a16="http://schemas.microsoft.com/office/drawing/2014/main" id="{38230F8B-EB0E-A154-2012-7AA77B0305EE}"/>
              </a:ext>
              <a:ext uri="{C183D7F6-B498-43B3-948B-1728B52AA6E4}">
                <adec:decorative xmlns:adec="http://schemas.microsoft.com/office/drawing/2017/decorative" val="1"/>
              </a:ext>
            </a:extLst>
          </p:cNvPr>
          <p:cNvSpPr/>
          <p:nvPr/>
        </p:nvSpPr>
        <p:spPr>
          <a:xfrm>
            <a:off x="9577518" y="195211"/>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293A60"/>
          </a:solidFill>
          <a:ln>
            <a:solidFill>
              <a:srgbClr val="293A60"/>
            </a:solidFill>
          </a:ln>
          <a:effectLst/>
        </p:spPr>
        <p:txBody>
          <a:bodyPr wrap="square" lIns="0" tIns="0" rIns="0" bIns="0" rtlCol="0"/>
          <a:lstStyle/>
          <a:p>
            <a:endParaRPr dirty="0">
              <a:solidFill>
                <a:schemeClr val="bg1"/>
              </a:solidFill>
            </a:endParaRPr>
          </a:p>
        </p:txBody>
      </p:sp>
      <p:sp>
        <p:nvSpPr>
          <p:cNvPr id="9" name="TextBox 8">
            <a:extLst>
              <a:ext uri="{FF2B5EF4-FFF2-40B4-BE49-F238E27FC236}">
                <a16:creationId xmlns:a16="http://schemas.microsoft.com/office/drawing/2014/main" id="{A6DA2C2D-445F-4E66-309D-2A9A77A63AAE}"/>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10" name="object 7">
            <a:extLst>
              <a:ext uri="{FF2B5EF4-FFF2-40B4-BE49-F238E27FC236}">
                <a16:creationId xmlns:a16="http://schemas.microsoft.com/office/drawing/2014/main" id="{52E4D1E2-133B-0438-F6ED-CC6EC3A583DF}"/>
              </a:ext>
              <a:ext uri="{C183D7F6-B498-43B3-948B-1728B52AA6E4}">
                <adec:decorative xmlns:adec="http://schemas.microsoft.com/office/drawing/2017/decorative" val="1"/>
              </a:ext>
            </a:extLst>
          </p:cNvPr>
          <p:cNvSpPr/>
          <p:nvPr/>
        </p:nvSpPr>
        <p:spPr>
          <a:xfrm>
            <a:off x="154844" y="845299"/>
            <a:ext cx="11668559" cy="45719"/>
          </a:xfrm>
          <a:custGeom>
            <a:avLst/>
            <a:gdLst/>
            <a:ahLst/>
            <a:cxnLst/>
            <a:rect l="l" t="t" r="r" b="b"/>
            <a:pathLst>
              <a:path w="9777730">
                <a:moveTo>
                  <a:pt x="0" y="0"/>
                </a:moveTo>
                <a:lnTo>
                  <a:pt x="9777603" y="0"/>
                </a:lnTo>
              </a:path>
            </a:pathLst>
          </a:custGeom>
          <a:ln w="38100">
            <a:solidFill>
              <a:srgbClr val="293A60"/>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1" name="Title 5">
            <a:extLst>
              <a:ext uri="{FF2B5EF4-FFF2-40B4-BE49-F238E27FC236}">
                <a16:creationId xmlns:a16="http://schemas.microsoft.com/office/drawing/2014/main" id="{6A338C97-593E-9EBA-1DFE-791C59AEF6E9}"/>
              </a:ext>
            </a:extLst>
          </p:cNvPr>
          <p:cNvSpPr txBox="1">
            <a:spLocks noGrp="1"/>
          </p:cNvSpPr>
          <p:nvPr>
            <p:ph type="title" idx="4294967295"/>
          </p:nvPr>
        </p:nvSpPr>
        <p:spPr>
          <a:xfrm>
            <a:off x="152385" y="189601"/>
            <a:ext cx="10963289" cy="666404"/>
          </a:xfrm>
          <a:prstGeom prst="rect">
            <a:avLst/>
          </a:prstGeom>
          <a:solidFill>
            <a:srgbClr val="293A60"/>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Structures and Processes: Programme Team Checklist</a:t>
            </a:r>
          </a:p>
        </p:txBody>
      </p:sp>
      <p:graphicFrame>
        <p:nvGraphicFramePr>
          <p:cNvPr id="14" name="Table 6">
            <a:extLst>
              <a:ext uri="{FF2B5EF4-FFF2-40B4-BE49-F238E27FC236}">
                <a16:creationId xmlns:a16="http://schemas.microsoft.com/office/drawing/2014/main" id="{60638307-3ED7-5B18-A8EF-E0E84A8E0C8E}"/>
              </a:ext>
            </a:extLst>
          </p:cNvPr>
          <p:cNvGraphicFramePr>
            <a:graphicFrameLocks noGrp="1"/>
          </p:cNvGraphicFramePr>
          <p:nvPr>
            <p:extLst>
              <p:ext uri="{D42A27DB-BD31-4B8C-83A1-F6EECF244321}">
                <p14:modId xmlns:p14="http://schemas.microsoft.com/office/powerpoint/2010/main" val="3226735032"/>
              </p:ext>
            </p:extLst>
          </p:nvPr>
        </p:nvGraphicFramePr>
        <p:xfrm>
          <a:off x="153614" y="1050001"/>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solidFill>
                      <a:srgbClr val="293A60"/>
                    </a:solidFill>
                  </a:tcPr>
                </a:tc>
                <a:tc>
                  <a:txBody>
                    <a:bodyPr/>
                    <a:lstStyle/>
                    <a:p>
                      <a:r>
                        <a:rPr lang="en-GB" sz="1150" dirty="0">
                          <a:latin typeface="Manrope" pitchFamily="2" charset="0"/>
                          <a:cs typeface="Mangal" panose="020B0502040204020203" pitchFamily="18" charset="0"/>
                        </a:rPr>
                        <a:t>Yes</a:t>
                      </a:r>
                    </a:p>
                  </a:txBody>
                  <a:tcPr>
                    <a:solidFill>
                      <a:srgbClr val="293A60"/>
                    </a:solidFill>
                  </a:tcPr>
                </a:tc>
                <a:tc>
                  <a:txBody>
                    <a:bodyPr/>
                    <a:lstStyle/>
                    <a:p>
                      <a:r>
                        <a:rPr lang="en-GB" sz="1150" dirty="0">
                          <a:latin typeface="Manrope" pitchFamily="2" charset="0"/>
                          <a:cs typeface="Mangal" panose="020B0502040204020203" pitchFamily="18" charset="0"/>
                        </a:rPr>
                        <a:t>No</a:t>
                      </a:r>
                    </a:p>
                  </a:txBody>
                  <a:tcPr>
                    <a:solidFill>
                      <a:srgbClr val="293A60"/>
                    </a:solidFill>
                  </a:tcPr>
                </a:tc>
                <a:tc>
                  <a:txBody>
                    <a:bodyPr/>
                    <a:lstStyle/>
                    <a:p>
                      <a:r>
                        <a:rPr lang="en-GB" sz="1150" dirty="0">
                          <a:latin typeface="Manrope" pitchFamily="2" charset="0"/>
                          <a:cs typeface="Mangal" panose="020B0502040204020203" pitchFamily="18" charset="0"/>
                        </a:rPr>
                        <a:t>Maybe</a:t>
                      </a:r>
                    </a:p>
                  </a:txBody>
                  <a:tcPr>
                    <a:solidFill>
                      <a:srgbClr val="293A60"/>
                    </a:solidFill>
                  </a:tcPr>
                </a:tc>
                <a:tc>
                  <a:txBody>
                    <a:bodyPr/>
                    <a:lstStyle/>
                    <a:p>
                      <a:r>
                        <a:rPr lang="en-GB" sz="1150" dirty="0">
                          <a:latin typeface="Manrope" pitchFamily="2" charset="0"/>
                          <a:cs typeface="Mangal" panose="020B0502040204020203" pitchFamily="18" charset="0"/>
                        </a:rPr>
                        <a:t>N/A</a:t>
                      </a:r>
                    </a:p>
                  </a:txBody>
                  <a:tcPr>
                    <a:solidFill>
                      <a:srgbClr val="293A60"/>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We work in partnership with professional services teams and students to achieve inclusivity </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report on inclusivity issues and metrics through routine quality processes (e.g., via annual quality monitoring)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work together to establish consistent terminology and ways of working across the programme, minimising 'mixed messages'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understand the demographics of students on our programme in terms of widening participation (e.g. Ethnicity, Mature students, Disability, POLAR Quintiles of HE participation)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understand policies the university has in place relating to inclusive practice, and how to implement these in our programme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understand what the university targets are that relate to inclusivity (e.g. awarding gaps, retention), and have identified actions we can take to help achieve these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know how to access and interpret data relating to university targets around inclusivity (e.g. awarding gaps, retention) and take data-informed actions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all know how to locate information about reasonable adjustments for students we are responsible for, and know how to implement reasonable adjustments.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all use student-facing materials that meet digital accessibility standards (e.g. closed captions, alt-text for images)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review our teaching spaces and facilities to ensure accessibility for those physical disabilities (e.g. step-free access, hearing loops installed, microphones etc) and flag issues where identified (e.g. with estates)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Tree>
    <p:extLst>
      <p:ext uri="{BB962C8B-B14F-4D97-AF65-F5344CB8AC3E}">
        <p14:creationId xmlns:p14="http://schemas.microsoft.com/office/powerpoint/2010/main" val="3489700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3049211228"/>
              </p:ext>
            </p:extLst>
          </p:nvPr>
        </p:nvGraphicFramePr>
        <p:xfrm>
          <a:off x="152386" y="1050983"/>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293A60"/>
                    </a:solidFill>
                  </a:tcPr>
                </a:tc>
                <a:tc>
                  <a:txBody>
                    <a:bodyPr/>
                    <a:lstStyle/>
                    <a:p>
                      <a:r>
                        <a:rPr lang="en-GB" sz="1150" dirty="0">
                          <a:latin typeface="Manrope" pitchFamily="2" charset="0"/>
                          <a:cs typeface="Mangal" panose="020B0502040204020203" pitchFamily="18" charset="0"/>
                        </a:rPr>
                        <a:t>Yes</a:t>
                      </a:r>
                    </a:p>
                  </a:txBody>
                  <a:tcPr>
                    <a:solidFill>
                      <a:srgbClr val="293A60"/>
                    </a:solidFill>
                  </a:tcPr>
                </a:tc>
                <a:tc>
                  <a:txBody>
                    <a:bodyPr/>
                    <a:lstStyle/>
                    <a:p>
                      <a:r>
                        <a:rPr lang="en-GB" sz="1150" dirty="0">
                          <a:latin typeface="Manrope" pitchFamily="2" charset="0"/>
                          <a:cs typeface="Mangal" panose="020B0502040204020203" pitchFamily="18" charset="0"/>
                        </a:rPr>
                        <a:t>No</a:t>
                      </a:r>
                    </a:p>
                  </a:txBody>
                  <a:tcPr>
                    <a:solidFill>
                      <a:srgbClr val="293A60"/>
                    </a:solidFill>
                  </a:tcPr>
                </a:tc>
                <a:tc>
                  <a:txBody>
                    <a:bodyPr/>
                    <a:lstStyle/>
                    <a:p>
                      <a:r>
                        <a:rPr lang="en-GB" sz="1150" dirty="0">
                          <a:latin typeface="Manrope" pitchFamily="2" charset="0"/>
                          <a:cs typeface="Mangal" panose="020B0502040204020203" pitchFamily="18" charset="0"/>
                        </a:rPr>
                        <a:t>Maybe</a:t>
                      </a:r>
                    </a:p>
                  </a:txBody>
                  <a:tcPr>
                    <a:solidFill>
                      <a:srgbClr val="293A60"/>
                    </a:solidFill>
                  </a:tcPr>
                </a:tc>
                <a:tc>
                  <a:txBody>
                    <a:bodyPr/>
                    <a:lstStyle/>
                    <a:p>
                      <a:r>
                        <a:rPr lang="en-GB" sz="1150" dirty="0">
                          <a:latin typeface="Manrope" pitchFamily="2" charset="0"/>
                          <a:cs typeface="Mangal" panose="020B0502040204020203" pitchFamily="18" charset="0"/>
                        </a:rPr>
                        <a:t>N/A</a:t>
                      </a:r>
                    </a:p>
                  </a:txBody>
                  <a:tcPr>
                    <a:solidFill>
                      <a:srgbClr val="293A60"/>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Academics, Professional services teams and students are supported and encouraged to work in partnership to achieve inclusivity.</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Routine quality assurance processes report on inclusivity issues and metrics, and systemic issues identified are addressed as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use consistent terminology and ways of working, minimising 'mixed messages'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can easily access and understand information on demographics of students in terms of widening participation (e.g. Ethnicity, Mature students, Disability, POLAR Quintiles of HE participation)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Policies in place relating to inclusive practice are clearly communicated to staff, who are supported to implement these in practice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Targets are established that relate to inclusivity (e.g. awarding gaps, retention), which are clearly communicated to staff who are supported to implement these in practice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Data are provided to staff relating to university targets around inclusivity (e.g. awarding gaps, retention). Staff are supported to interpret the data and take data-informed actions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Information about reasonable adjustments for students is provided to staff in a timely and transparent manner, and staff are supported to implement reasonable adjustments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All student-facing materials meet digital accessibility standards (e.g. closed captions, alt-text for images)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All teaching spaces and facilities are accessible to those with physical disabilities (e.g. step-free access, hearing loops installed, microphones etc)</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02DDDDCD-87F6-4716-7F32-EC33F7215E93}"/>
              </a:ext>
              <a:ext uri="{C183D7F6-B498-43B3-948B-1728B52AA6E4}">
                <adec:decorative xmlns:adec="http://schemas.microsoft.com/office/drawing/2017/decorative" val="1"/>
              </a:ext>
            </a:extLst>
          </p:cNvPr>
          <p:cNvSpPr/>
          <p:nvPr/>
        </p:nvSpPr>
        <p:spPr>
          <a:xfrm>
            <a:off x="8814350" y="195211"/>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293A60"/>
          </a:solidFill>
          <a:ln>
            <a:solidFill>
              <a:srgbClr val="293A60"/>
            </a:solidFill>
          </a:ln>
          <a:effectLst/>
        </p:spPr>
        <p:txBody>
          <a:bodyPr wrap="square" lIns="0" tIns="0" rIns="0" bIns="0" rtlCol="0"/>
          <a:lstStyle/>
          <a:p>
            <a:endParaRPr dirty="0">
              <a:solidFill>
                <a:schemeClr val="bg1"/>
              </a:solidFill>
            </a:endParaRPr>
          </a:p>
        </p:txBody>
      </p:sp>
      <p:sp>
        <p:nvSpPr>
          <p:cNvPr id="7" name="TextBox 6">
            <a:extLst>
              <a:ext uri="{FF2B5EF4-FFF2-40B4-BE49-F238E27FC236}">
                <a16:creationId xmlns:a16="http://schemas.microsoft.com/office/drawing/2014/main" id="{8DD57D7A-0370-0BB3-AAB4-DC893EA30F29}"/>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B2FF6724-5EC1-C9B1-F88F-965B13670036}"/>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293A60"/>
            </a:solidFill>
          </a:ln>
        </p:spPr>
        <p:txBody>
          <a:bodyPr wrap="square" lIns="0" tIns="0" rIns="0" bIns="0" rtlCol="0"/>
          <a:lstStyle/>
          <a:p>
            <a:endParaRPr/>
          </a:p>
        </p:txBody>
      </p:sp>
      <p:sp>
        <p:nvSpPr>
          <p:cNvPr id="9" name="object 7">
            <a:extLst>
              <a:ext uri="{FF2B5EF4-FFF2-40B4-BE49-F238E27FC236}">
                <a16:creationId xmlns:a16="http://schemas.microsoft.com/office/drawing/2014/main" id="{B9A9CCC1-C350-6D26-A1B9-28FD93496BE3}"/>
              </a:ext>
              <a:ext uri="{C183D7F6-B498-43B3-948B-1728B52AA6E4}">
                <adec:decorative xmlns:adec="http://schemas.microsoft.com/office/drawing/2017/decorative" val="1"/>
              </a:ext>
            </a:extLst>
          </p:cNvPr>
          <p:cNvSpPr/>
          <p:nvPr/>
        </p:nvSpPr>
        <p:spPr>
          <a:xfrm>
            <a:off x="154844" y="845299"/>
            <a:ext cx="11668559" cy="45719"/>
          </a:xfrm>
          <a:custGeom>
            <a:avLst/>
            <a:gdLst/>
            <a:ahLst/>
            <a:cxnLst/>
            <a:rect l="l" t="t" r="r" b="b"/>
            <a:pathLst>
              <a:path w="9777730">
                <a:moveTo>
                  <a:pt x="0" y="0"/>
                </a:moveTo>
                <a:lnTo>
                  <a:pt x="9777603" y="0"/>
                </a:lnTo>
              </a:path>
            </a:pathLst>
          </a:custGeom>
          <a:ln w="38100">
            <a:solidFill>
              <a:srgbClr val="293A60"/>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F0C44A9D-6171-DAAC-D5A3-0D88E6A8839A}"/>
              </a:ext>
            </a:extLst>
          </p:cNvPr>
          <p:cNvSpPr txBox="1">
            <a:spLocks noGrp="1"/>
          </p:cNvSpPr>
          <p:nvPr>
            <p:ph type="title" idx="4294967295"/>
          </p:nvPr>
        </p:nvSpPr>
        <p:spPr>
          <a:xfrm>
            <a:off x="152385" y="189601"/>
            <a:ext cx="10220340" cy="666404"/>
          </a:xfrm>
          <a:prstGeom prst="rect">
            <a:avLst/>
          </a:prstGeom>
          <a:solidFill>
            <a:srgbClr val="293A60"/>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Structures and Processes: Senior Leader Checklist</a:t>
            </a:r>
          </a:p>
        </p:txBody>
      </p:sp>
    </p:spTree>
    <p:extLst>
      <p:ext uri="{BB962C8B-B14F-4D97-AF65-F5344CB8AC3E}">
        <p14:creationId xmlns:p14="http://schemas.microsoft.com/office/powerpoint/2010/main" val="4177254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a:extLst>
              <a:ext uri="{FF2B5EF4-FFF2-40B4-BE49-F238E27FC236}">
                <a16:creationId xmlns:a16="http://schemas.microsoft.com/office/drawing/2014/main" id="{96E04F72-B2F7-7E8D-FB74-F7659C1FB21F}"/>
              </a:ext>
              <a:ext uri="{C183D7F6-B498-43B3-948B-1728B52AA6E4}">
                <adec:decorative xmlns:adec="http://schemas.microsoft.com/office/drawing/2017/decorative" val="1"/>
              </a:ext>
            </a:extLst>
          </p:cNvPr>
          <p:cNvSpPr/>
          <p:nvPr/>
        </p:nvSpPr>
        <p:spPr>
          <a:xfrm>
            <a:off x="7806634" y="17983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5777B4"/>
          </a:solidFill>
          <a:ln>
            <a:solidFill>
              <a:srgbClr val="5777B4"/>
            </a:solidFill>
          </a:ln>
          <a:effectLst/>
        </p:spPr>
        <p:txBody>
          <a:bodyPr wrap="square" lIns="0" tIns="0" rIns="0" bIns="0" rtlCol="0"/>
          <a:lstStyle/>
          <a:p>
            <a:endParaRPr dirty="0">
              <a:solidFill>
                <a:schemeClr val="bg1"/>
              </a:solidFill>
            </a:endParaRPr>
          </a:p>
        </p:txBody>
      </p:sp>
      <p:sp>
        <p:nvSpPr>
          <p:cNvPr id="4" name="object 7">
            <a:extLst>
              <a:ext uri="{FF2B5EF4-FFF2-40B4-BE49-F238E27FC236}">
                <a16:creationId xmlns:a16="http://schemas.microsoft.com/office/drawing/2014/main" id="{57D0E618-32E6-EB30-391F-311D26DC63F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5777B4"/>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6" name="Title 5">
            <a:extLst>
              <a:ext uri="{FF2B5EF4-FFF2-40B4-BE49-F238E27FC236}">
                <a16:creationId xmlns:a16="http://schemas.microsoft.com/office/drawing/2014/main" id="{0E96FF7A-0EDF-773C-1949-2F0071172AC2}"/>
              </a:ext>
            </a:extLst>
          </p:cNvPr>
          <p:cNvSpPr>
            <a:spLocks noGrp="1"/>
          </p:cNvSpPr>
          <p:nvPr>
            <p:ph type="title" idx="4294967295"/>
          </p:nvPr>
        </p:nvSpPr>
        <p:spPr>
          <a:xfrm>
            <a:off x="152386" y="174220"/>
            <a:ext cx="9153539" cy="666404"/>
          </a:xfrm>
          <a:prstGeom prst="rect">
            <a:avLst/>
          </a:prstGeom>
          <a:solidFill>
            <a:srgbClr val="5777B4"/>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nSpc>
                <a:spcPct val="100000"/>
              </a:lnSpc>
              <a:spcBef>
                <a:spcPts val="0"/>
              </a:spcBef>
              <a:defRPr/>
            </a:pPr>
            <a:r>
              <a:rPr lang="en-GB" sz="3200" dirty="0">
                <a:latin typeface="Manrope" pitchFamily="2" charset="0"/>
              </a:rPr>
              <a:t>Curriculum Design and Delivery: My </a:t>
            </a:r>
            <a:r>
              <a:rPr kumimoji="0" lang="en-GB" sz="3200" b="1" i="0" u="none" strike="noStrike" kern="1200" cap="none" spc="0" normalizeH="0" baseline="0" noProof="0" dirty="0">
                <a:ln>
                  <a:noFill/>
                </a:ln>
                <a:solidFill>
                  <a:schemeClr val="lt1"/>
                </a:solidFill>
                <a:effectLst/>
                <a:uLnTx/>
                <a:uFillTx/>
                <a:latin typeface="Manrope" pitchFamily="2" charset="0"/>
              </a:rPr>
              <a:t>Checklist</a:t>
            </a: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782699250"/>
              </p:ext>
            </p:extLst>
          </p:nvPr>
        </p:nvGraphicFramePr>
        <p:xfrm>
          <a:off x="152383" y="1030951"/>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Within my personal teaching practice I ensure that: </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Yes</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No</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Maybe</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N/A</a:t>
                      </a:r>
                    </a:p>
                  </a:txBody>
                  <a:tcPr>
                    <a:solidFill>
                      <a:srgbClr val="5777B4"/>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embed inclusive education practices within my teaching and assessment planning, design and delivery, with support from the programme team</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with students as active partners in curriculum design and delivery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actively consider the content that students are likely to have covered before university (e.g. A level, GCSE, BTEC syllabus) and design interventions to address disparities and gaps in knowledge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include opportunities for students to test relevant pre-existing knowledge before introducing new content, and support students to address any gaps identified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content has been reviewed to ensure it goes beyond white European perspectives i.e. has been decolonised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highlights diverse figures within the discipline to students (e.g. LGBTQIA+/Black/Asian/Disabled researchers, authors, or policy makers)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students can personalise their curriculum where appropriate, i.e. can focus on relevant topics of personal interest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with students to review my teaching materials to pro-actively point out any language that is not clear and consistent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resources are made available in appropriate accessible formats in advance of scheduled teaching sessions wherever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adopts an active and authentic learning approach, not being overly reliant on didactic lecturing, and designed to be accessible to all students (considering e.g. disability, international students, those with limited financial resources)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7" name="TextBox 6">
            <a:extLst>
              <a:ext uri="{FF2B5EF4-FFF2-40B4-BE49-F238E27FC236}">
                <a16:creationId xmlns:a16="http://schemas.microsoft.com/office/drawing/2014/main" id="{6ABAF8CB-B0FD-7CEF-21D5-85DEACD690DB}"/>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0BC945FB-114A-1F41-8DEC-CC7FB79AF168}"/>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5777B4"/>
            </a:solidFill>
          </a:ln>
        </p:spPr>
        <p:txBody>
          <a:bodyPr wrap="square" lIns="0" tIns="0" rIns="0" bIns="0" rtlCol="0"/>
          <a:lstStyle/>
          <a:p>
            <a:endParaRPr/>
          </a:p>
        </p:txBody>
      </p:sp>
    </p:spTree>
    <p:extLst>
      <p:ext uri="{BB962C8B-B14F-4D97-AF65-F5344CB8AC3E}">
        <p14:creationId xmlns:p14="http://schemas.microsoft.com/office/powerpoint/2010/main" val="2673753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3910910627"/>
              </p:ext>
            </p:extLst>
          </p:nvPr>
        </p:nvGraphicFramePr>
        <p:xfrm>
          <a:off x="152383" y="1030951"/>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Yes</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No</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Maybe</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N/A</a:t>
                      </a:r>
                    </a:p>
                  </a:txBody>
                  <a:tcPr>
                    <a:solidFill>
                      <a:srgbClr val="5777B4"/>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Our curriculum planning, design and delivery actively embed inclusive education, and staff are supported to achieve these in practice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students are active partners in curriculum design, development and delivery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actively considers the content that students are likely to have covered before university (e.g. A level, GCSE, BTEC syllabus) and design interventions to address disparities and gaps in knowledge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includes opportunities for students to test relevant pre-existing knowledge before introducing new content, and address any gaps identified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teaching content has been reviewed to ensure it goes beyond white European perspectives i.e. has been decolonised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curriculum highlights diverse figures within the discipline to students (e.g. LGBTQIA+/Black/Asian/Disabled researchers, authors, or policy makers)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students can personalise their curriculum, i.e. can focus on relevant topics of personal interest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work with students to review our teaching materials to pro-actively point out any language that is not clear and consistent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teaching resources are made available in appropriate accessible formats in advance of scheduled teaching sessions wherever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teaching adopts an active and authentic learning approach, not being overly reliant on didactic lecturing, and designed to be accessible to all students (considering e.g. disability, international students, those with limited financial resources)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4" name="object 7">
            <a:extLst>
              <a:ext uri="{FF2B5EF4-FFF2-40B4-BE49-F238E27FC236}">
                <a16:creationId xmlns:a16="http://schemas.microsoft.com/office/drawing/2014/main" id="{57D0E618-32E6-EB30-391F-311D26DC63F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5777B4"/>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8" name="TextBox 7">
            <a:extLst>
              <a:ext uri="{FF2B5EF4-FFF2-40B4-BE49-F238E27FC236}">
                <a16:creationId xmlns:a16="http://schemas.microsoft.com/office/drawing/2014/main" id="{F798E627-210F-6749-B2BF-A787A286CE94}"/>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9" name="object 7">
            <a:extLst>
              <a:ext uri="{FF2B5EF4-FFF2-40B4-BE49-F238E27FC236}">
                <a16:creationId xmlns:a16="http://schemas.microsoft.com/office/drawing/2014/main" id="{531AB333-6CAC-F431-86D7-C47908D67736}"/>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5777B4"/>
            </a:solidFill>
          </a:ln>
        </p:spPr>
        <p:txBody>
          <a:bodyPr wrap="square" lIns="0" tIns="0" rIns="0" bIns="0" rtlCol="0"/>
          <a:lstStyle/>
          <a:p>
            <a:endParaRPr/>
          </a:p>
        </p:txBody>
      </p:sp>
      <p:sp>
        <p:nvSpPr>
          <p:cNvPr id="10" name="object 3">
            <a:extLst>
              <a:ext uri="{FF2B5EF4-FFF2-40B4-BE49-F238E27FC236}">
                <a16:creationId xmlns:a16="http://schemas.microsoft.com/office/drawing/2014/main" id="{2F28F593-44D6-0774-F0F8-21BC62B7D966}"/>
              </a:ext>
              <a:ext uri="{C183D7F6-B498-43B3-948B-1728B52AA6E4}">
                <adec:decorative xmlns:adec="http://schemas.microsoft.com/office/drawing/2017/decorative" val="1"/>
              </a:ext>
            </a:extLst>
          </p:cNvPr>
          <p:cNvSpPr/>
          <p:nvPr/>
        </p:nvSpPr>
        <p:spPr>
          <a:xfrm>
            <a:off x="9252856" y="17983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5777B4"/>
          </a:solidFill>
          <a:ln>
            <a:solidFill>
              <a:srgbClr val="5777B4"/>
            </a:solidFill>
          </a:ln>
          <a:effectLst/>
        </p:spPr>
        <p:txBody>
          <a:bodyPr wrap="square" lIns="0" tIns="0" rIns="0" bIns="0" rtlCol="0"/>
          <a:lstStyle/>
          <a:p>
            <a:endParaRPr dirty="0">
              <a:solidFill>
                <a:schemeClr val="bg1"/>
              </a:solidFill>
            </a:endParaRPr>
          </a:p>
        </p:txBody>
      </p:sp>
      <p:sp>
        <p:nvSpPr>
          <p:cNvPr id="11" name="object 7">
            <a:extLst>
              <a:ext uri="{FF2B5EF4-FFF2-40B4-BE49-F238E27FC236}">
                <a16:creationId xmlns:a16="http://schemas.microsoft.com/office/drawing/2014/main" id="{2C2DE856-B016-DB54-A8C6-A8EF2B72140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5777B4"/>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2" name="Title 5">
            <a:extLst>
              <a:ext uri="{FF2B5EF4-FFF2-40B4-BE49-F238E27FC236}">
                <a16:creationId xmlns:a16="http://schemas.microsoft.com/office/drawing/2014/main" id="{BFD0C3F4-8C8D-EEAD-1082-3DFBEB8E5BEF}"/>
              </a:ext>
            </a:extLst>
          </p:cNvPr>
          <p:cNvSpPr txBox="1">
            <a:spLocks noGrp="1"/>
          </p:cNvSpPr>
          <p:nvPr>
            <p:ph type="title" idx="4294967295"/>
          </p:nvPr>
        </p:nvSpPr>
        <p:spPr>
          <a:xfrm>
            <a:off x="152386" y="174220"/>
            <a:ext cx="10601339" cy="666404"/>
          </a:xfrm>
          <a:prstGeom prst="rect">
            <a:avLst/>
          </a:prstGeom>
          <a:solidFill>
            <a:srgbClr val="5777B4"/>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Manrope" pitchFamily="2" charset="0"/>
                <a:ea typeface="+mn-ea"/>
                <a:cs typeface="+mn-cs"/>
              </a:rPr>
              <a:t>Curriculum Design and Delivery: Programme Team Checklist</a:t>
            </a:r>
          </a:p>
        </p:txBody>
      </p:sp>
    </p:spTree>
    <p:extLst>
      <p:ext uri="{BB962C8B-B14F-4D97-AF65-F5344CB8AC3E}">
        <p14:creationId xmlns:p14="http://schemas.microsoft.com/office/powerpoint/2010/main" val="2714073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3792325749"/>
              </p:ext>
            </p:extLst>
          </p:nvPr>
        </p:nvGraphicFramePr>
        <p:xfrm>
          <a:off x="152383" y="1030951"/>
          <a:ext cx="11671017" cy="468376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5777B4"/>
                    </a:solidFill>
                  </a:tcPr>
                </a:tc>
                <a:tc>
                  <a:txBody>
                    <a:bodyPr/>
                    <a:lstStyle/>
                    <a:p>
                      <a:r>
                        <a:rPr lang="en-GB" sz="1100" dirty="0">
                          <a:solidFill>
                            <a:schemeClr val="tx1"/>
                          </a:solidFill>
                          <a:latin typeface="Manrope" pitchFamily="2" charset="0"/>
                          <a:cs typeface="Mangal" panose="020B0502040204020203" pitchFamily="18" charset="0"/>
                        </a:rPr>
                        <a:t>Yes</a:t>
                      </a:r>
                    </a:p>
                  </a:txBody>
                  <a:tcPr>
                    <a:solidFill>
                      <a:srgbClr val="5777B4"/>
                    </a:solidFill>
                  </a:tcPr>
                </a:tc>
                <a:tc>
                  <a:txBody>
                    <a:bodyPr/>
                    <a:lstStyle/>
                    <a:p>
                      <a:r>
                        <a:rPr lang="en-GB" sz="1100" dirty="0">
                          <a:solidFill>
                            <a:schemeClr val="tx1"/>
                          </a:solidFill>
                          <a:latin typeface="Manrope" pitchFamily="2" charset="0"/>
                          <a:cs typeface="Mangal" panose="020B0502040204020203" pitchFamily="18" charset="0"/>
                        </a:rPr>
                        <a:t>No</a:t>
                      </a:r>
                    </a:p>
                  </a:txBody>
                  <a:tcPr>
                    <a:solidFill>
                      <a:srgbClr val="5777B4"/>
                    </a:solidFill>
                  </a:tcPr>
                </a:tc>
                <a:tc>
                  <a:txBody>
                    <a:bodyPr/>
                    <a:lstStyle/>
                    <a:p>
                      <a:r>
                        <a:rPr lang="en-GB" sz="1100" dirty="0">
                          <a:solidFill>
                            <a:schemeClr val="tx1"/>
                          </a:solidFill>
                          <a:latin typeface="Manrope" pitchFamily="2" charset="0"/>
                          <a:cs typeface="Mangal" panose="020B0502040204020203" pitchFamily="18" charset="0"/>
                        </a:rPr>
                        <a:t>Maybe</a:t>
                      </a:r>
                    </a:p>
                  </a:txBody>
                  <a:tcPr>
                    <a:solidFill>
                      <a:srgbClr val="5777B4"/>
                    </a:solidFill>
                  </a:tcPr>
                </a:tc>
                <a:tc>
                  <a:txBody>
                    <a:bodyPr/>
                    <a:lstStyle/>
                    <a:p>
                      <a:r>
                        <a:rPr lang="en-GB" sz="1100" dirty="0">
                          <a:solidFill>
                            <a:schemeClr val="tx1"/>
                          </a:solidFill>
                          <a:latin typeface="Manrope" pitchFamily="2" charset="0"/>
                          <a:cs typeface="Mangal" panose="020B0502040204020203" pitchFamily="18" charset="0"/>
                        </a:rPr>
                        <a:t>N/A</a:t>
                      </a:r>
                    </a:p>
                  </a:txBody>
                  <a:tcPr>
                    <a:solidFill>
                      <a:srgbClr val="5777B4"/>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Curriculum planning and design processes embed inclusive education, and staff are supported to achieve these in practice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Students are active partners in curriculum design, development and delivery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actively consider the content that students are likely to have covered before university (e.g. A level, GCSE, BTEC syllabus) and staff are supported to design interventions to address disparities and gaps in knowledge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include opportunities for students to test relevant pre-existing knowledge before introducing new content and staff are supported to address any gaps identified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Curriculum design processes ensure content has been reviewed to go beyond white European perspectives i.e. has been decolonised, and staff are supported to implement this in their areas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Curriculum design processes enable staff to highlight diverse figures within the discipline to students (e.g. LGBTQIA+/Black/Asian/Disabled researchers, authors, or policy makers)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Curriculum design enables students to personalise their curriculum, i.e. can focus on relevant topics of personal interest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work in partnership with students to review teaching materials, and pro-actively point out any language that is not clear and consistent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make teaching resources available in appropriate accessible formats in advance of scheduled teaching sessions wherever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adopt an active and authentic learning approach, not being overly reliant on didactic lecturing, and designed to be accessible to all students (considering e.g. disability, international students, those with limited financial resources)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9" name="TextBox 8">
            <a:extLst>
              <a:ext uri="{FF2B5EF4-FFF2-40B4-BE49-F238E27FC236}">
                <a16:creationId xmlns:a16="http://schemas.microsoft.com/office/drawing/2014/main" id="{6F17090F-E272-6AC7-2DFE-B4ACCD420DC1}"/>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10" name="object 7">
            <a:extLst>
              <a:ext uri="{FF2B5EF4-FFF2-40B4-BE49-F238E27FC236}">
                <a16:creationId xmlns:a16="http://schemas.microsoft.com/office/drawing/2014/main" id="{6E194BC6-41F1-A8B8-9237-02E6D36AF439}"/>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5777B4"/>
            </a:solidFill>
          </a:ln>
        </p:spPr>
        <p:txBody>
          <a:bodyPr wrap="square" lIns="0" tIns="0" rIns="0" bIns="0" rtlCol="0"/>
          <a:lstStyle/>
          <a:p>
            <a:endParaRPr/>
          </a:p>
        </p:txBody>
      </p:sp>
      <p:sp>
        <p:nvSpPr>
          <p:cNvPr id="11" name="object 3">
            <a:extLst>
              <a:ext uri="{FF2B5EF4-FFF2-40B4-BE49-F238E27FC236}">
                <a16:creationId xmlns:a16="http://schemas.microsoft.com/office/drawing/2014/main" id="{06B9E99F-011F-FCA0-F1E3-49704890AE80}"/>
              </a:ext>
              <a:ext uri="{C183D7F6-B498-43B3-948B-1728B52AA6E4}">
                <adec:decorative xmlns:adec="http://schemas.microsoft.com/office/drawing/2017/decorative" val="1"/>
              </a:ext>
            </a:extLst>
          </p:cNvPr>
          <p:cNvSpPr/>
          <p:nvPr/>
        </p:nvSpPr>
        <p:spPr>
          <a:xfrm>
            <a:off x="7968559" y="17983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5777B4"/>
          </a:solidFill>
          <a:ln>
            <a:solidFill>
              <a:srgbClr val="5777B4"/>
            </a:solidFill>
          </a:ln>
          <a:effectLst/>
        </p:spPr>
        <p:txBody>
          <a:bodyPr wrap="square" lIns="0" tIns="0" rIns="0" bIns="0" rtlCol="0"/>
          <a:lstStyle/>
          <a:p>
            <a:endParaRPr dirty="0">
              <a:solidFill>
                <a:schemeClr val="bg1"/>
              </a:solidFill>
            </a:endParaRPr>
          </a:p>
        </p:txBody>
      </p:sp>
      <p:sp>
        <p:nvSpPr>
          <p:cNvPr id="12" name="object 7">
            <a:extLst>
              <a:ext uri="{FF2B5EF4-FFF2-40B4-BE49-F238E27FC236}">
                <a16:creationId xmlns:a16="http://schemas.microsoft.com/office/drawing/2014/main" id="{C2BDA8C1-D69C-CA97-CC27-C059555DC85E}"/>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5777B4"/>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4" name="Title 5">
            <a:extLst>
              <a:ext uri="{FF2B5EF4-FFF2-40B4-BE49-F238E27FC236}">
                <a16:creationId xmlns:a16="http://schemas.microsoft.com/office/drawing/2014/main" id="{F6BCE704-14C3-F302-316C-7BF188AA3F10}"/>
              </a:ext>
            </a:extLst>
          </p:cNvPr>
          <p:cNvSpPr txBox="1">
            <a:spLocks noGrp="1"/>
          </p:cNvSpPr>
          <p:nvPr>
            <p:ph type="title" idx="4294967295"/>
          </p:nvPr>
        </p:nvSpPr>
        <p:spPr>
          <a:xfrm>
            <a:off x="152386" y="174220"/>
            <a:ext cx="9420239" cy="666404"/>
          </a:xfrm>
          <a:prstGeom prst="rect">
            <a:avLst/>
          </a:prstGeom>
          <a:solidFill>
            <a:srgbClr val="5777B4"/>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Curriculum Design and Delivery: Senior Leader</a:t>
            </a:r>
          </a:p>
        </p:txBody>
      </p:sp>
    </p:spTree>
    <p:extLst>
      <p:ext uri="{BB962C8B-B14F-4D97-AF65-F5344CB8AC3E}">
        <p14:creationId xmlns:p14="http://schemas.microsoft.com/office/powerpoint/2010/main" val="3702684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3">
            <a:extLst>
              <a:ext uri="{FF2B5EF4-FFF2-40B4-BE49-F238E27FC236}">
                <a16:creationId xmlns:a16="http://schemas.microsoft.com/office/drawing/2014/main" id="{5945094F-80C0-BAE3-E50B-18B2D2C39852}"/>
              </a:ext>
              <a:ext uri="{C183D7F6-B498-43B3-948B-1728B52AA6E4}">
                <adec:decorative xmlns:adec="http://schemas.microsoft.com/office/drawing/2017/decorative" val="1"/>
              </a:ext>
            </a:extLst>
          </p:cNvPr>
          <p:cNvSpPr/>
          <p:nvPr/>
        </p:nvSpPr>
        <p:spPr>
          <a:xfrm>
            <a:off x="6727257" y="180772"/>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F607E"/>
          </a:solidFill>
          <a:ln>
            <a:solidFill>
              <a:srgbClr val="0F607E"/>
            </a:solidFill>
          </a:ln>
          <a:effectLst/>
        </p:spPr>
        <p:txBody>
          <a:bodyPr wrap="square" lIns="0" tIns="0" rIns="0" bIns="0" rtlCol="0"/>
          <a:lstStyle/>
          <a:p>
            <a:endParaRPr dirty="0">
              <a:solidFill>
                <a:schemeClr val="bg1"/>
              </a:solidFill>
            </a:endParaRP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1317395955"/>
              </p:ext>
            </p:extLst>
          </p:nvPr>
        </p:nvGraphicFramePr>
        <p:xfrm>
          <a:off x="152383" y="1030951"/>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Within my personal teaching practice I ensure that: </a:t>
                      </a:r>
                    </a:p>
                  </a:txBody>
                  <a:tcPr>
                    <a:solidFill>
                      <a:srgbClr val="0F607E"/>
                    </a:solidFill>
                  </a:tcPr>
                </a:tc>
                <a:tc>
                  <a:txBody>
                    <a:bodyPr/>
                    <a:lstStyle/>
                    <a:p>
                      <a:r>
                        <a:rPr lang="en-GB" sz="1150" dirty="0">
                          <a:latin typeface="Manrope" pitchFamily="2" charset="0"/>
                          <a:cs typeface="Mangal" panose="020B0502040204020203" pitchFamily="18" charset="0"/>
                        </a:rPr>
                        <a:t>Yes</a:t>
                      </a:r>
                    </a:p>
                  </a:txBody>
                  <a:tcPr>
                    <a:solidFill>
                      <a:srgbClr val="0F607E"/>
                    </a:solidFill>
                  </a:tcPr>
                </a:tc>
                <a:tc>
                  <a:txBody>
                    <a:bodyPr/>
                    <a:lstStyle/>
                    <a:p>
                      <a:r>
                        <a:rPr lang="en-GB" sz="1150" dirty="0">
                          <a:latin typeface="Manrope" pitchFamily="2" charset="0"/>
                          <a:cs typeface="Mangal" panose="020B0502040204020203" pitchFamily="18" charset="0"/>
                        </a:rPr>
                        <a:t>No</a:t>
                      </a:r>
                    </a:p>
                  </a:txBody>
                  <a:tcPr>
                    <a:solidFill>
                      <a:srgbClr val="0F607E"/>
                    </a:solidFill>
                  </a:tcPr>
                </a:tc>
                <a:tc>
                  <a:txBody>
                    <a:bodyPr/>
                    <a:lstStyle/>
                    <a:p>
                      <a:r>
                        <a:rPr lang="en-GB" sz="1150" dirty="0">
                          <a:latin typeface="Manrope" pitchFamily="2" charset="0"/>
                          <a:cs typeface="Mangal" panose="020B0502040204020203" pitchFamily="18" charset="0"/>
                        </a:rPr>
                        <a:t>Maybe</a:t>
                      </a:r>
                    </a:p>
                  </a:txBody>
                  <a:tcPr>
                    <a:solidFill>
                      <a:srgbClr val="0F607E"/>
                    </a:solidFill>
                  </a:tcPr>
                </a:tc>
                <a:tc>
                  <a:txBody>
                    <a:bodyPr/>
                    <a:lstStyle/>
                    <a:p>
                      <a:r>
                        <a:rPr lang="en-GB" sz="1150" dirty="0">
                          <a:latin typeface="Manrope" pitchFamily="2" charset="0"/>
                          <a:cs typeface="Mangal" panose="020B0502040204020203" pitchFamily="18" charset="0"/>
                        </a:rPr>
                        <a:t>N/A</a:t>
                      </a:r>
                    </a:p>
                  </a:txBody>
                  <a:tcPr>
                    <a:solidFill>
                      <a:srgbClr val="0F607E"/>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understand how my assessments relate to the programme level assessment design, and work with colleagues to minimise clashes of hand-in dates in order to achieve manageable assessment workloads</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use a range of assessment formats, and enable student personalisation or choice of assessment format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understand how my assessments build towards final year summative assessments throughout the programme, and explain to students the relationships between assessments at different levels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assessments are clearly explained to students through module documentation, written materials and activities in class, using transparent and consistent language to make requirements clear</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assessments design out the need for individual alternatives wherever possible (e.g. students given the choice of audio/visual formats so students with hearing/visual impairments do not require individual alternative assessment)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mark schemes are clearly linked to learning outcomes or competencies to ensure marking is appropriate and consistent with assessment design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mark schemes do not over-penalise mistakes in written English or referencing conventions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feedback comments are constructive, and actively point out ways that students can improve their work for future assignments.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provide relevant, focussed and timely formative feedback to support student learning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am sensitive to student anxieties around assessment and feedback, so create a supportive culture around assessment, provide clear guidance, and offer opportunities for students to voice concerns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TextBox 2">
            <a:extLst>
              <a:ext uri="{FF2B5EF4-FFF2-40B4-BE49-F238E27FC236}">
                <a16:creationId xmlns:a16="http://schemas.microsoft.com/office/drawing/2014/main" id="{595DA2A3-3160-6EA9-6272-F4BEB831BA92}"/>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7" name="object 7">
            <a:extLst>
              <a:ext uri="{FF2B5EF4-FFF2-40B4-BE49-F238E27FC236}">
                <a16:creationId xmlns:a16="http://schemas.microsoft.com/office/drawing/2014/main" id="{8BF90C2C-B6CC-12F3-AD20-73BF50A8AC6D}"/>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F607E"/>
            </a:solidFill>
          </a:ln>
        </p:spPr>
        <p:txBody>
          <a:bodyPr wrap="square" lIns="0" tIns="0" rIns="0" bIns="0" rtlCol="0"/>
          <a:lstStyle/>
          <a:p>
            <a:endParaRPr/>
          </a:p>
        </p:txBody>
      </p:sp>
      <p:sp>
        <p:nvSpPr>
          <p:cNvPr id="8" name="object 7">
            <a:extLst>
              <a:ext uri="{FF2B5EF4-FFF2-40B4-BE49-F238E27FC236}">
                <a16:creationId xmlns:a16="http://schemas.microsoft.com/office/drawing/2014/main" id="{90FD6A14-1EEB-66EB-BE2C-1535F5CA29E1}"/>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F607E"/>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9" name="Title 5">
            <a:extLst>
              <a:ext uri="{FF2B5EF4-FFF2-40B4-BE49-F238E27FC236}">
                <a16:creationId xmlns:a16="http://schemas.microsoft.com/office/drawing/2014/main" id="{2517135F-F217-982D-CE81-1219DDD5FDE9}"/>
              </a:ext>
            </a:extLst>
          </p:cNvPr>
          <p:cNvSpPr txBox="1">
            <a:spLocks noGrp="1"/>
          </p:cNvSpPr>
          <p:nvPr>
            <p:ph type="title" idx="4294967295"/>
          </p:nvPr>
        </p:nvSpPr>
        <p:spPr>
          <a:xfrm>
            <a:off x="152386" y="174220"/>
            <a:ext cx="8181989" cy="666404"/>
          </a:xfrm>
          <a:prstGeom prst="rect">
            <a:avLst/>
          </a:prstGeom>
          <a:solidFill>
            <a:srgbClr val="0F607E"/>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Assessment and Feedback: My Checklist</a:t>
            </a:r>
          </a:p>
        </p:txBody>
      </p:sp>
    </p:spTree>
    <p:extLst>
      <p:ext uri="{BB962C8B-B14F-4D97-AF65-F5344CB8AC3E}">
        <p14:creationId xmlns:p14="http://schemas.microsoft.com/office/powerpoint/2010/main" val="13783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392818D9-F5DE-97E5-2257-13E38C6753AF}"/>
              </a:ext>
              <a:ext uri="{C183D7F6-B498-43B3-948B-1728B52AA6E4}">
                <adec:decorative xmlns:adec="http://schemas.microsoft.com/office/drawing/2017/decorative" val="1"/>
              </a:ext>
            </a:extLst>
          </p:cNvPr>
          <p:cNvSpPr/>
          <p:nvPr/>
        </p:nvSpPr>
        <p:spPr>
          <a:xfrm>
            <a:off x="8394132" y="17983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F607E"/>
          </a:solidFill>
          <a:ln>
            <a:solidFill>
              <a:srgbClr val="0F607E"/>
            </a:solidFill>
          </a:ln>
          <a:effectLst/>
        </p:spPr>
        <p:txBody>
          <a:bodyPr wrap="square" lIns="0" tIns="0" rIns="0" bIns="0" rtlCol="0"/>
          <a:lstStyle/>
          <a:p>
            <a:endParaRPr dirty="0">
              <a:solidFill>
                <a:schemeClr val="bg1"/>
              </a:solidFill>
            </a:endParaRP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537453281"/>
              </p:ext>
            </p:extLst>
          </p:nvPr>
        </p:nvGraphicFramePr>
        <p:xfrm>
          <a:off x="152383" y="1030951"/>
          <a:ext cx="11671017" cy="477012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solidFill>
                      <a:srgbClr val="0F607E"/>
                    </a:solidFill>
                  </a:tcPr>
                </a:tc>
                <a:tc>
                  <a:txBody>
                    <a:bodyPr/>
                    <a:lstStyle/>
                    <a:p>
                      <a:r>
                        <a:rPr lang="en-GB" sz="1150" dirty="0">
                          <a:latin typeface="Manrope" pitchFamily="2" charset="0"/>
                          <a:cs typeface="Mangal" panose="020B0502040204020203" pitchFamily="18" charset="0"/>
                        </a:rPr>
                        <a:t>Yes</a:t>
                      </a:r>
                    </a:p>
                  </a:txBody>
                  <a:tcPr>
                    <a:solidFill>
                      <a:srgbClr val="0F607E"/>
                    </a:solidFill>
                  </a:tcPr>
                </a:tc>
                <a:tc>
                  <a:txBody>
                    <a:bodyPr/>
                    <a:lstStyle/>
                    <a:p>
                      <a:r>
                        <a:rPr lang="en-GB" sz="1150" dirty="0">
                          <a:latin typeface="Manrope" pitchFamily="2" charset="0"/>
                          <a:cs typeface="Mangal" panose="020B0502040204020203" pitchFamily="18" charset="0"/>
                        </a:rPr>
                        <a:t>No</a:t>
                      </a:r>
                    </a:p>
                  </a:txBody>
                  <a:tcPr>
                    <a:solidFill>
                      <a:srgbClr val="0F607E"/>
                    </a:solidFill>
                  </a:tcPr>
                </a:tc>
                <a:tc>
                  <a:txBody>
                    <a:bodyPr/>
                    <a:lstStyle/>
                    <a:p>
                      <a:r>
                        <a:rPr lang="en-GB" sz="1150" dirty="0">
                          <a:latin typeface="Manrope" pitchFamily="2" charset="0"/>
                          <a:cs typeface="Mangal" panose="020B0502040204020203" pitchFamily="18" charset="0"/>
                        </a:rPr>
                        <a:t>Maybe</a:t>
                      </a:r>
                    </a:p>
                  </a:txBody>
                  <a:tcPr>
                    <a:solidFill>
                      <a:srgbClr val="0F607E"/>
                    </a:solidFill>
                  </a:tcPr>
                </a:tc>
                <a:tc>
                  <a:txBody>
                    <a:bodyPr/>
                    <a:lstStyle/>
                    <a:p>
                      <a:r>
                        <a:rPr lang="en-GB" sz="1150" dirty="0">
                          <a:latin typeface="Manrope" pitchFamily="2" charset="0"/>
                          <a:cs typeface="Mangal" panose="020B0502040204020203" pitchFamily="18" charset="0"/>
                        </a:rPr>
                        <a:t>N/A</a:t>
                      </a:r>
                    </a:p>
                  </a:txBody>
                  <a:tcPr>
                    <a:solidFill>
                      <a:srgbClr val="0F607E"/>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Our assessment is designed at programme level, giving students a manageable assessment workload and minimising clashes of hand-in dates</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uses a range of assessment formats, and enables student personalisation choice of assessment format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students have had an opportunity to practice all final year summative assessment types earlier in the programme, and understand the relationships between assessments at different levels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assessments are clearly explained to students through module documentation, written materials and activities in class, using transparent and consistent language to make requirements clear</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assessments design out the need for individual alternatives wherever possible (e.g. students given the choice of audio/visual formats so students with hearing/visual impairments do not require individual alternative assessment)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mark schemes are clearly linked to learning outcomes or competencies to ensure marking is appropriate and consistent with assessment design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mark schemes do not over-penalise mistakes in written English or referencing conventions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Markers' feedback comments are constructive, and actively point out ways that students can improve their work for future assignments.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Markers provide relevant, focussed and timely formative feedback to support student learning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are sensitive to student anxieties around assessment and feedback, so create a supportive culture around assessment, provide clear guidance, and offer opportunities for students to voice concerns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9" name="object 7">
            <a:extLst>
              <a:ext uri="{FF2B5EF4-FFF2-40B4-BE49-F238E27FC236}">
                <a16:creationId xmlns:a16="http://schemas.microsoft.com/office/drawing/2014/main" id="{691368EA-A83D-E745-C64D-D89A27F76274}"/>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F607E"/>
            </a:solidFill>
          </a:ln>
        </p:spPr>
        <p:txBody>
          <a:bodyPr wrap="square" lIns="0" tIns="0" rIns="0" bIns="0" rtlCol="0"/>
          <a:lstStyle/>
          <a:p>
            <a:endParaRPr/>
          </a:p>
        </p:txBody>
      </p:sp>
      <p:sp>
        <p:nvSpPr>
          <p:cNvPr id="10" name="object 7">
            <a:extLst>
              <a:ext uri="{FF2B5EF4-FFF2-40B4-BE49-F238E27FC236}">
                <a16:creationId xmlns:a16="http://schemas.microsoft.com/office/drawing/2014/main" id="{368E6423-976F-E318-8C38-BE0A7194A3F6}"/>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F607E"/>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1" name="Title 5">
            <a:extLst>
              <a:ext uri="{FF2B5EF4-FFF2-40B4-BE49-F238E27FC236}">
                <a16:creationId xmlns:a16="http://schemas.microsoft.com/office/drawing/2014/main" id="{AC5D3F0D-2037-9273-FEED-AD48B64612EC}"/>
              </a:ext>
            </a:extLst>
          </p:cNvPr>
          <p:cNvSpPr txBox="1">
            <a:spLocks noGrp="1"/>
          </p:cNvSpPr>
          <p:nvPr>
            <p:ph type="title" idx="4294967295"/>
          </p:nvPr>
        </p:nvSpPr>
        <p:spPr>
          <a:xfrm>
            <a:off x="152386" y="174220"/>
            <a:ext cx="9772664" cy="666404"/>
          </a:xfrm>
          <a:prstGeom prst="rect">
            <a:avLst/>
          </a:prstGeom>
          <a:solidFill>
            <a:srgbClr val="0F607E"/>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Manrope" pitchFamily="2" charset="0"/>
                <a:ea typeface="+mn-ea"/>
                <a:cs typeface="+mn-cs"/>
              </a:rPr>
              <a:t>Assessment and Feedback: Programme Team Checklist </a:t>
            </a:r>
          </a:p>
        </p:txBody>
      </p:sp>
      <p:sp>
        <p:nvSpPr>
          <p:cNvPr id="14" name="TextBox 13">
            <a:extLst>
              <a:ext uri="{FF2B5EF4-FFF2-40B4-BE49-F238E27FC236}">
                <a16:creationId xmlns:a16="http://schemas.microsoft.com/office/drawing/2014/main" id="{A22F3BC3-425E-D2BC-11F7-9E3EE06B511D}"/>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Tree>
    <p:extLst>
      <p:ext uri="{BB962C8B-B14F-4D97-AF65-F5344CB8AC3E}">
        <p14:creationId xmlns:p14="http://schemas.microsoft.com/office/powerpoint/2010/main" val="3372925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105127853"/>
              </p:ext>
            </p:extLst>
          </p:nvPr>
        </p:nvGraphicFramePr>
        <p:xfrm>
          <a:off x="152383" y="1030951"/>
          <a:ext cx="11671017" cy="49530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0F607E"/>
                    </a:solidFill>
                  </a:tcPr>
                </a:tc>
                <a:tc>
                  <a:txBody>
                    <a:bodyPr/>
                    <a:lstStyle/>
                    <a:p>
                      <a:r>
                        <a:rPr lang="en-GB" sz="1150" dirty="0">
                          <a:latin typeface="Manrope" pitchFamily="2" charset="0"/>
                          <a:cs typeface="Mangal" panose="020B0502040204020203" pitchFamily="18" charset="0"/>
                        </a:rPr>
                        <a:t>Yes</a:t>
                      </a:r>
                    </a:p>
                  </a:txBody>
                  <a:tcPr>
                    <a:solidFill>
                      <a:srgbClr val="0F607E"/>
                    </a:solidFill>
                  </a:tcPr>
                </a:tc>
                <a:tc>
                  <a:txBody>
                    <a:bodyPr/>
                    <a:lstStyle/>
                    <a:p>
                      <a:r>
                        <a:rPr lang="en-GB" sz="1150" dirty="0">
                          <a:latin typeface="Manrope" pitchFamily="2" charset="0"/>
                          <a:cs typeface="Mangal" panose="020B0502040204020203" pitchFamily="18" charset="0"/>
                        </a:rPr>
                        <a:t>No</a:t>
                      </a:r>
                    </a:p>
                  </a:txBody>
                  <a:tcPr>
                    <a:solidFill>
                      <a:srgbClr val="0F607E"/>
                    </a:solidFill>
                  </a:tcPr>
                </a:tc>
                <a:tc>
                  <a:txBody>
                    <a:bodyPr/>
                    <a:lstStyle/>
                    <a:p>
                      <a:r>
                        <a:rPr lang="en-GB" sz="1150" dirty="0">
                          <a:latin typeface="Manrope" pitchFamily="2" charset="0"/>
                          <a:cs typeface="Mangal" panose="020B0502040204020203" pitchFamily="18" charset="0"/>
                        </a:rPr>
                        <a:t>Maybe</a:t>
                      </a:r>
                    </a:p>
                  </a:txBody>
                  <a:tcPr>
                    <a:solidFill>
                      <a:srgbClr val="0F607E"/>
                    </a:solidFill>
                  </a:tcPr>
                </a:tc>
                <a:tc>
                  <a:txBody>
                    <a:bodyPr/>
                    <a:lstStyle/>
                    <a:p>
                      <a:r>
                        <a:rPr lang="en-GB" sz="1150" dirty="0">
                          <a:latin typeface="Manrope" pitchFamily="2" charset="0"/>
                          <a:cs typeface="Mangal" panose="020B0502040204020203" pitchFamily="18" charset="0"/>
                        </a:rPr>
                        <a:t>N/A</a:t>
                      </a:r>
                    </a:p>
                  </a:txBody>
                  <a:tcPr>
                    <a:solidFill>
                      <a:srgbClr val="0F607E"/>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Curriculum design ensures assessments are designed at the programme level, giving students and staff a manageable assessment workload. </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are designed to use a range of assessment formats, enabling student personalisation choice of assessment format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give students opportunities to practice all final year summative assessment types earlier in the programme, and the relationships between assessments at different levels are clearly understood by staff and students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Assessments are clearly explained to students through module documentation, written materials and activities in class, using transparent and consistent language to make requirements clear. </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develop assessments that design out the need for individual alternatives wherever possible (e.g. students given the choice of audio/visual formats so students with hearing/visual impairments do not require individual alternative assessment)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develop mark schemes which are clearly linked to learning outcomes or competencies to ensure marking is appropriate and consistent with assessment design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develop mark schemes that do not over-penalise mistakes in written English or referencing conventions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ensure feedback comments are constructive, and actively point out ways that students can improve their work for future assignments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provide relevant, focussed and timely formative feedback to support student learning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aware of student anxieties around assessment and feedback, and encouraged to create a supportive culture around assessment, provide clear guidance, and offer opportunities for students to voice concerns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E0A15592-521E-F158-6BB9-A8D15FFBC0A1}"/>
              </a:ext>
              <a:ext uri="{C183D7F6-B498-43B3-948B-1728B52AA6E4}">
                <adec:decorative xmlns:adec="http://schemas.microsoft.com/office/drawing/2017/decorative" val="1"/>
              </a:ext>
            </a:extLst>
          </p:cNvPr>
          <p:cNvSpPr/>
          <p:nvPr/>
        </p:nvSpPr>
        <p:spPr>
          <a:xfrm>
            <a:off x="7679134" y="17983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F607E"/>
          </a:solidFill>
          <a:ln>
            <a:solidFill>
              <a:srgbClr val="0F607E"/>
            </a:solidFill>
          </a:ln>
          <a:effectLst/>
        </p:spPr>
        <p:txBody>
          <a:bodyPr wrap="square" lIns="0" tIns="0" rIns="0" bIns="0" rtlCol="0"/>
          <a:lstStyle/>
          <a:p>
            <a:endParaRPr dirty="0">
              <a:solidFill>
                <a:schemeClr val="bg1"/>
              </a:solidFill>
            </a:endParaRPr>
          </a:p>
        </p:txBody>
      </p:sp>
      <p:sp>
        <p:nvSpPr>
          <p:cNvPr id="7" name="TextBox 6">
            <a:extLst>
              <a:ext uri="{FF2B5EF4-FFF2-40B4-BE49-F238E27FC236}">
                <a16:creationId xmlns:a16="http://schemas.microsoft.com/office/drawing/2014/main" id="{0DC31FAD-617E-185A-D6B8-C6B71922D932}"/>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E029B43B-9A7F-3376-6321-16B557692A33}"/>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F607E"/>
            </a:solidFill>
          </a:ln>
        </p:spPr>
        <p:txBody>
          <a:bodyPr wrap="square" lIns="0" tIns="0" rIns="0" bIns="0" rtlCol="0"/>
          <a:lstStyle/>
          <a:p>
            <a:endParaRPr/>
          </a:p>
        </p:txBody>
      </p:sp>
      <p:sp>
        <p:nvSpPr>
          <p:cNvPr id="9" name="object 7">
            <a:extLst>
              <a:ext uri="{FF2B5EF4-FFF2-40B4-BE49-F238E27FC236}">
                <a16:creationId xmlns:a16="http://schemas.microsoft.com/office/drawing/2014/main" id="{9A95BBC2-CEAF-DFC7-8B1D-30B45415322A}"/>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F607E"/>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1" name="object 7">
            <a:extLst>
              <a:ext uri="{FF2B5EF4-FFF2-40B4-BE49-F238E27FC236}">
                <a16:creationId xmlns:a16="http://schemas.microsoft.com/office/drawing/2014/main" id="{8318AC9A-3648-F1E3-9FCC-2D20E090A66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F607E"/>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2" name="Title 5">
            <a:extLst>
              <a:ext uri="{FF2B5EF4-FFF2-40B4-BE49-F238E27FC236}">
                <a16:creationId xmlns:a16="http://schemas.microsoft.com/office/drawing/2014/main" id="{7F7594F6-0C74-F0A1-B6E5-4CC44B94FAF0}"/>
              </a:ext>
            </a:extLst>
          </p:cNvPr>
          <p:cNvSpPr txBox="1">
            <a:spLocks noGrp="1"/>
          </p:cNvSpPr>
          <p:nvPr>
            <p:ph type="title" idx="4294967295"/>
          </p:nvPr>
        </p:nvSpPr>
        <p:spPr>
          <a:xfrm>
            <a:off x="152386" y="174220"/>
            <a:ext cx="9096389" cy="666404"/>
          </a:xfrm>
          <a:prstGeom prst="rect">
            <a:avLst/>
          </a:prstGeom>
          <a:solidFill>
            <a:srgbClr val="0F607E"/>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Manrope" pitchFamily="2" charset="0"/>
                <a:ea typeface="+mn-ea"/>
                <a:cs typeface="+mn-cs"/>
              </a:rPr>
              <a:t>Assessment and Feedback: Senior Leader Checklist</a:t>
            </a:r>
          </a:p>
        </p:txBody>
      </p:sp>
    </p:spTree>
    <p:extLst>
      <p:ext uri="{BB962C8B-B14F-4D97-AF65-F5344CB8AC3E}">
        <p14:creationId xmlns:p14="http://schemas.microsoft.com/office/powerpoint/2010/main" val="1405767213"/>
      </p:ext>
    </p:extLst>
  </p:cSld>
  <p:clrMapOvr>
    <a:masterClrMapping/>
  </p:clrMapOvr>
</p:sld>
</file>

<file path=ppt/theme/theme1.xml><?xml version="1.0" encoding="utf-8"?>
<a:theme xmlns:a="http://schemas.openxmlformats.org/drawingml/2006/main" name="Whi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89A0EBE738F2646A6D6E008C556F6FB" ma:contentTypeVersion="15" ma:contentTypeDescription="Create a new document." ma:contentTypeScope="" ma:versionID="678d8908ef5fc2537955c510baa29e2c">
  <xsd:schema xmlns:xsd="http://www.w3.org/2001/XMLSchema" xmlns:xs="http://www.w3.org/2001/XMLSchema" xmlns:p="http://schemas.microsoft.com/office/2006/metadata/properties" xmlns:ns2="a6e0534e-8883-49f0-a9cf-cda5323492e6" xmlns:ns3="c431061e-cc08-460b-bf08-89e04ef60de4" targetNamespace="http://schemas.microsoft.com/office/2006/metadata/properties" ma:root="true" ma:fieldsID="fa00fea82232cda5134155ae772640b0" ns2:_="" ns3:_="">
    <xsd:import namespace="a6e0534e-8883-49f0-a9cf-cda5323492e6"/>
    <xsd:import namespace="c431061e-cc08-460b-bf08-89e04ef60de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e0534e-8883-49f0-a9cf-cda5323492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0f13b88-e628-427a-a7d3-46ff87ef6df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431061e-cc08-460b-bf08-89e04ef60d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3683bb2-a4f2-44da-b215-3c68a2b22c9a}" ma:internalName="TaxCatchAll" ma:showField="CatchAllData" ma:web="c431061e-cc08-460b-bf08-89e04ef60de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E6EB29-A45F-44E9-9F6C-57B63278C048}">
  <ds:schemaRefs>
    <ds:schemaRef ds:uri="http://schemas.microsoft.com/sharepoint/v3/contenttype/forms"/>
  </ds:schemaRefs>
</ds:datastoreItem>
</file>

<file path=customXml/itemProps2.xml><?xml version="1.0" encoding="utf-8"?>
<ds:datastoreItem xmlns:ds="http://schemas.openxmlformats.org/officeDocument/2006/customXml" ds:itemID="{F9C16E9B-2742-4494-B460-24BB785D44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e0534e-8883-49f0-a9cf-cda5323492e6"/>
    <ds:schemaRef ds:uri="c431061e-cc08-460b-bf08-89e04ef60d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4704</Words>
  <Application>Microsoft Office PowerPoint</Application>
  <PresentationFormat>Widescreen</PresentationFormat>
  <Paragraphs>276</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Manrope</vt:lpstr>
      <vt:lpstr>Segoe UI</vt:lpstr>
      <vt:lpstr>White</vt:lpstr>
      <vt:lpstr>Structures and Processes: My Checklist</vt:lpstr>
      <vt:lpstr>Structures and Processes: Programme Team Checklist</vt:lpstr>
      <vt:lpstr>Structures and Processes: Senior Leader Checklist</vt:lpstr>
      <vt:lpstr>Curriculum Design and Delivery: My Checklist</vt:lpstr>
      <vt:lpstr>Curriculum Design and Delivery: Programme Team Checklist</vt:lpstr>
      <vt:lpstr>Curriculum Design and Delivery: Senior Leader</vt:lpstr>
      <vt:lpstr>Assessment and Feedback: My Checklist</vt:lpstr>
      <vt:lpstr>Assessment and Feedback: Programme Team Checklist </vt:lpstr>
      <vt:lpstr>Assessment and Feedback: Senior Leader Checklist</vt:lpstr>
      <vt:lpstr>Community and Belonging: My Checklist</vt:lpstr>
      <vt:lpstr>Community and Belonging: Programme Team Checklist</vt:lpstr>
      <vt:lpstr>Community and Belonging: Senior Leader Checklist</vt:lpstr>
      <vt:lpstr>Pathways to Success: My Checklist</vt:lpstr>
      <vt:lpstr>Pathways to Success: Programme Team Checklist</vt:lpstr>
      <vt:lpstr>Pathways to Success: Senior Leader Checklist</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Licensing</dc:title>
  <dc:creator>Thomas D Tomlinson</dc:creator>
  <cp:lastModifiedBy>Tom Tomlinson</cp:lastModifiedBy>
  <cp:revision>172</cp:revision>
  <dcterms:created xsi:type="dcterms:W3CDTF">2022-06-09T15:12:55Z</dcterms:created>
  <dcterms:modified xsi:type="dcterms:W3CDTF">2023-03-27T13:39:59Z</dcterms:modified>
</cp:coreProperties>
</file>