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3"/>
  </p:sldMasterIdLst>
  <p:notesMasterIdLst>
    <p:notesMasterId r:id="rId20"/>
  </p:notesMasterIdLst>
  <p:handoutMasterIdLst>
    <p:handoutMasterId r:id="rId21"/>
  </p:handoutMasterIdLst>
  <p:sldIdLst>
    <p:sldId id="1991" r:id="rId4"/>
    <p:sldId id="2000" r:id="rId5"/>
    <p:sldId id="2001" r:id="rId6"/>
    <p:sldId id="2002" r:id="rId7"/>
    <p:sldId id="2003" r:id="rId8"/>
    <p:sldId id="2004" r:id="rId9"/>
    <p:sldId id="2005" r:id="rId10"/>
    <p:sldId id="2006" r:id="rId11"/>
    <p:sldId id="2007" r:id="rId12"/>
    <p:sldId id="2008" r:id="rId13"/>
    <p:sldId id="2009" r:id="rId14"/>
    <p:sldId id="2010" r:id="rId15"/>
    <p:sldId id="2011" r:id="rId16"/>
    <p:sldId id="2012" r:id="rId17"/>
    <p:sldId id="2013" r:id="rId18"/>
    <p:sldId id="19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EF72484F-0188-48CE-8DCA-B964F69E3318}">
          <p14:sldIdLst/>
        </p14:section>
        <p14:section name="Foreword" id="{5725ABF6-7BFE-4900-AB33-8300DBE9A0F0}">
          <p14:sldIdLst/>
        </p14:section>
        <p14:section name="What is Inclusive Education?" id="{590ED916-8F47-43C8-B271-327E6AEBBFE0}">
          <p14:sldIdLst/>
        </p14:section>
        <p14:section name="Six key principles" id="{ABB3EC13-A263-4B31-A8A7-A12D53522482}">
          <p14:sldIdLst/>
        </p14:section>
        <p14:section name="The Inclusive Higher Education Framework" id="{1951AA06-3E2C-4616-8545-D2CDC92F553A}">
          <p14:sldIdLst/>
        </p14:section>
        <p14:section name="Structures and Processes" id="{33D5EC78-1D77-498A-87E2-ED57DB5E9A00}">
          <p14:sldIdLst>
            <p14:sldId id="1991"/>
            <p14:sldId id="2000"/>
            <p14:sldId id="2001"/>
          </p14:sldIdLst>
        </p14:section>
        <p14:section name="Curriculum Design and Delivery" id="{D79DD523-0B2E-42A9-990E-D221A864A203}">
          <p14:sldIdLst>
            <p14:sldId id="2002"/>
            <p14:sldId id="2003"/>
            <p14:sldId id="2004"/>
          </p14:sldIdLst>
        </p14:section>
        <p14:section name="Assessment and Feedback" id="{F89A0E29-AF6B-4672-B527-7AD5D9DD62B0}">
          <p14:sldIdLst>
            <p14:sldId id="2005"/>
            <p14:sldId id="2006"/>
            <p14:sldId id="2007"/>
          </p14:sldIdLst>
        </p14:section>
        <p14:section name="Community and Belonging" id="{8A578F78-3B64-4A41-B5AC-7BE381FCE72E}">
          <p14:sldIdLst>
            <p14:sldId id="2008"/>
            <p14:sldId id="2009"/>
            <p14:sldId id="2010"/>
          </p14:sldIdLst>
        </p14:section>
        <p14:section name="Pathways to Success" id="{AEC4FFDD-9574-4DC6-9A87-0329595BCE1B}">
          <p14:sldIdLst>
            <p14:sldId id="2011"/>
            <p14:sldId id="2012"/>
            <p14:sldId id="2013"/>
          </p14:sldIdLst>
        </p14:section>
        <p14:section name="Case Studies and Resources" id="{0EE12181-1178-4D59-A381-66E45DE88D27}">
          <p14:sldIdLst/>
        </p14:section>
        <p14:section name="About" id="{A5A4DB65-B63F-4821-BE23-9E6E702372FC}">
          <p14:sldIdLst/>
        </p14:section>
        <p14:section name="References" id="{D468A1E5-5846-4FFF-A162-97A2CE6992C2}">
          <p14:sldIdLst>
            <p14:sldId id="19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minique Esnault" initials="DE" lastIdx="12" clrIdx="0">
    <p:extLst>
      <p:ext uri="{19B8F6BF-5375-455C-9EA6-DF929625EA0E}">
        <p15:presenceInfo xmlns:p15="http://schemas.microsoft.com/office/powerpoint/2012/main" userId="S-1-5-21-607126847-70518424-489426498-50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73962"/>
    <a:srgbClr val="2D5CAC"/>
    <a:srgbClr val="A37AC1"/>
    <a:srgbClr val="006E61"/>
    <a:srgbClr val="FFFFFF"/>
    <a:srgbClr val="0F607E"/>
    <a:srgbClr val="5777B4"/>
    <a:srgbClr val="E6E6E6"/>
    <a:srgbClr val="293A60"/>
    <a:srgbClr val="D6C5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8EF727-48EE-4583-A432-57328C742EC5}" v="5" dt="2023-03-27T13:39:34.9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14316" autoAdjust="0"/>
    <p:restoredTop sz="86410" autoAdjust="0"/>
  </p:normalViewPr>
  <p:slideViewPr>
    <p:cSldViewPr snapToGrid="0">
      <p:cViewPr>
        <p:scale>
          <a:sx n="170" d="100"/>
          <a:sy n="170" d="100"/>
        </p:scale>
        <p:origin x="-3426" y="12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3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FC4FB1-D386-CF8B-9673-F0EB62463D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B20911B7-2B0B-A546-C0FE-E0B367547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E0C0F1-729F-4D1E-9086-996A38792C43}" type="datetimeFigureOut">
              <a:rPr lang="en-GB" smtClean="0"/>
              <a:t>27/03/2023</a:t>
            </a:fld>
            <a:endParaRPr lang="en-GB" dirty="0"/>
          </a:p>
        </p:txBody>
      </p:sp>
      <p:sp>
        <p:nvSpPr>
          <p:cNvPr id="4" name="Footer Placeholder 3">
            <a:extLst>
              <a:ext uri="{FF2B5EF4-FFF2-40B4-BE49-F238E27FC236}">
                <a16:creationId xmlns:a16="http://schemas.microsoft.com/office/drawing/2014/main" id="{FE540104-6B39-8F84-C3B5-76843250D0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49F4715-A10D-1D49-5620-0D4C6E430A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9BF9926-2CF6-40C6-A4EC-1391242673D7}" type="slidenum">
              <a:rPr lang="en-GB" smtClean="0"/>
              <a:t>‹#›</a:t>
            </a:fld>
            <a:endParaRPr lang="en-GB" dirty="0"/>
          </a:p>
        </p:txBody>
      </p:sp>
    </p:spTree>
    <p:extLst>
      <p:ext uri="{BB962C8B-B14F-4D97-AF65-F5344CB8AC3E}">
        <p14:creationId xmlns:p14="http://schemas.microsoft.com/office/powerpoint/2010/main" val="333293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3F05F-1F30-44BA-BE1E-D800E1892331}" type="datetimeFigureOut">
              <a:rPr lang="en-GB" smtClean="0"/>
              <a:t>27/03/2023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D241C-96F0-45C7-8AA9-9B7D64674038}" type="slidenum">
              <a:rPr lang="en-GB" smtClean="0"/>
              <a:t>‹#›</a:t>
            </a:fld>
            <a:endParaRPr lang="en-GB" dirty="0"/>
          </a:p>
        </p:txBody>
      </p:sp>
    </p:spTree>
    <p:extLst>
      <p:ext uri="{BB962C8B-B14F-4D97-AF65-F5344CB8AC3E}">
        <p14:creationId xmlns:p14="http://schemas.microsoft.com/office/powerpoint/2010/main" val="103501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58D241C-96F0-45C7-8AA9-9B7D64674038}" type="slidenum">
              <a:rPr lang="en-GB" smtClean="0"/>
              <a:t>16</a:t>
            </a:fld>
            <a:endParaRPr lang="en-GB" dirty="0"/>
          </a:p>
        </p:txBody>
      </p:sp>
    </p:spTree>
    <p:extLst>
      <p:ext uri="{BB962C8B-B14F-4D97-AF65-F5344CB8AC3E}">
        <p14:creationId xmlns:p14="http://schemas.microsoft.com/office/powerpoint/2010/main" val="379743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2E27-7923-90FF-BA72-5101D2F1A97C}"/>
              </a:ext>
            </a:extLst>
          </p:cNvPr>
          <p:cNvSpPr>
            <a:spLocks noGrp="1"/>
          </p:cNvSpPr>
          <p:nvPr>
            <p:ph type="ctrTitle" hasCustomPrompt="1"/>
          </p:nvPr>
        </p:nvSpPr>
        <p:spPr>
          <a:xfrm>
            <a:off x="1524000" y="1122363"/>
            <a:ext cx="9144000" cy="2382837"/>
          </a:xfrm>
        </p:spPr>
        <p:txBody>
          <a:bodyPr anchor="b">
            <a:normAutofit/>
          </a:bodyPr>
          <a:lstStyle>
            <a:lvl1pPr algn="ctr">
              <a:defRPr sz="4800" b="1"/>
            </a:lvl1pPr>
          </a:lstStyle>
          <a:p>
            <a:r>
              <a:rPr lang="en-US" dirty="0"/>
              <a:t>Slide Title</a:t>
            </a:r>
            <a:endParaRPr lang="en-GB" dirty="0"/>
          </a:p>
        </p:txBody>
      </p:sp>
      <p:sp>
        <p:nvSpPr>
          <p:cNvPr id="3" name="Subtitle 2">
            <a:extLst>
              <a:ext uri="{FF2B5EF4-FFF2-40B4-BE49-F238E27FC236}">
                <a16:creationId xmlns:a16="http://schemas.microsoft.com/office/drawing/2014/main" id="{5A7B456D-995F-6817-FC97-9C949B340FCC}"/>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Slide Text</a:t>
            </a:r>
            <a:endParaRPr lang="en-GB" dirty="0"/>
          </a:p>
        </p:txBody>
      </p:sp>
    </p:spTree>
    <p:extLst>
      <p:ext uri="{BB962C8B-B14F-4D97-AF65-F5344CB8AC3E}">
        <p14:creationId xmlns:p14="http://schemas.microsoft.com/office/powerpoint/2010/main" val="138546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ABCE-A6CE-4B7D-CCE2-2EA765222413}"/>
              </a:ext>
            </a:extLst>
          </p:cNvPr>
          <p:cNvSpPr>
            <a:spLocks noGrp="1"/>
          </p:cNvSpPr>
          <p:nvPr>
            <p:ph type="title" orient="vert" hasCustomPrompt="1"/>
          </p:nvPr>
        </p:nvSpPr>
        <p:spPr>
          <a:xfrm>
            <a:off x="8724900" y="365125"/>
            <a:ext cx="2628900" cy="5811838"/>
          </a:xfrm>
        </p:spPr>
        <p:txBody>
          <a:bodyPr vert="eaVert"/>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666ABB38-323B-2E0E-6567-CE2A4EE6FECD}"/>
              </a:ext>
            </a:extLst>
          </p:cNvPr>
          <p:cNvSpPr>
            <a:spLocks noGrp="1"/>
          </p:cNvSpPr>
          <p:nvPr>
            <p:ph type="body" orient="vert" idx="1" hasCustomPrompt="1"/>
          </p:nvPr>
        </p:nvSpPr>
        <p:spPr>
          <a:xfrm>
            <a:off x="838200" y="365125"/>
            <a:ext cx="7734300" cy="5811838"/>
          </a:xfrm>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141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0787A-B815-4FB5-8690-880B09EF2231}"/>
              </a:ext>
            </a:extLst>
          </p:cNvPr>
          <p:cNvSpPr>
            <a:spLocks noGrp="1"/>
          </p:cNvSpPr>
          <p:nvPr>
            <p:ph type="dt" sz="half" idx="10"/>
          </p:nvPr>
        </p:nvSpPr>
        <p:spPr/>
        <p:txBody>
          <a:bodyPr/>
          <a:lstStyle/>
          <a:p>
            <a:fld id="{017876C9-FCCA-44A5-A53D-2655238092C4}" type="datetimeFigureOut">
              <a:rPr lang="en-GB" smtClean="0"/>
              <a:t>27/03/2023</a:t>
            </a:fld>
            <a:endParaRPr lang="en-GB"/>
          </a:p>
        </p:txBody>
      </p:sp>
      <p:sp>
        <p:nvSpPr>
          <p:cNvPr id="3" name="Footer Placeholder 2">
            <a:extLst>
              <a:ext uri="{FF2B5EF4-FFF2-40B4-BE49-F238E27FC236}">
                <a16:creationId xmlns:a16="http://schemas.microsoft.com/office/drawing/2014/main" id="{F9464AEB-8029-4A05-99AA-8C4C016AAD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AF9DA3-2A4D-45F1-AF70-76C67428622C}"/>
              </a:ext>
            </a:extLst>
          </p:cNvPr>
          <p:cNvSpPr>
            <a:spLocks noGrp="1"/>
          </p:cNvSpPr>
          <p:nvPr>
            <p:ph type="sldNum" sz="quarter" idx="12"/>
          </p:nvPr>
        </p:nvSpPr>
        <p:spPr/>
        <p:txBody>
          <a:bodyPr/>
          <a:lstStyle/>
          <a:p>
            <a:fld id="{940E72F4-2CD9-49FC-A6A0-5FC9ADD904C0}" type="slidenum">
              <a:rPr lang="en-GB" smtClean="0"/>
              <a:t>‹#›</a:t>
            </a:fld>
            <a:endParaRPr lang="en-GB"/>
          </a:p>
        </p:txBody>
      </p:sp>
    </p:spTree>
    <p:extLst>
      <p:ext uri="{BB962C8B-B14F-4D97-AF65-F5344CB8AC3E}">
        <p14:creationId xmlns:p14="http://schemas.microsoft.com/office/powerpoint/2010/main" val="101179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rgbClr val="20346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906054"/>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large image">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5531CCC4-6A9E-FDEC-6057-B6B21E6AD471}"/>
              </a:ext>
            </a:extLst>
          </p:cNvPr>
          <p:cNvSpPr>
            <a:spLocks noGrp="1"/>
          </p:cNvSpPr>
          <p:nvPr>
            <p:ph type="pic" sz="quarter" idx="11"/>
          </p:nvPr>
        </p:nvSpPr>
        <p:spPr>
          <a:xfrm>
            <a:off x="361071" y="1271588"/>
            <a:ext cx="11502683" cy="5031910"/>
          </a:xfrm>
          <a:prstGeom prst="rect">
            <a:avLst/>
          </a:prstGeom>
        </p:spPr>
        <p:txBody>
          <a:bodyPr/>
          <a:lstStyle>
            <a:lvl1pPr marL="0" indent="0">
              <a:buNone/>
              <a:defRPr>
                <a:solidFill>
                  <a:schemeClr val="bg1"/>
                </a:solidFill>
                <a:latin typeface="Segoe UI" panose="020B0502040204020203" pitchFamily="34" charset="0"/>
                <a:cs typeface="Segoe UI" panose="020B0502040204020203" pitchFamily="34" charset="0"/>
              </a:defRPr>
            </a:lvl1pPr>
          </a:lstStyle>
          <a:p>
            <a:endParaRPr lang="en-GB" dirty="0"/>
          </a:p>
        </p:txBody>
      </p:sp>
      <p:pic>
        <p:nvPicPr>
          <p:cNvPr id="3" name="Picture 2" descr="University of Hull Logo">
            <a:extLst>
              <a:ext uri="{FF2B5EF4-FFF2-40B4-BE49-F238E27FC236}">
                <a16:creationId xmlns:a16="http://schemas.microsoft.com/office/drawing/2014/main" id="{0CD03EDB-247B-D90C-0FE3-3499F49F51AD}"/>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6" name="Title 1">
            <a:extLst>
              <a:ext uri="{FF2B5EF4-FFF2-40B4-BE49-F238E27FC236}">
                <a16:creationId xmlns:a16="http://schemas.microsoft.com/office/drawing/2014/main" id="{E8A8DCFE-BAF3-BE99-DB94-C12A11AF12AF}"/>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082621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03C0864-F922-5733-6F7A-D2AEB753626B}"/>
              </a:ext>
            </a:extLst>
          </p:cNvPr>
          <p:cNvSpPr>
            <a:spLocks noGrp="1"/>
          </p:cNvSpPr>
          <p:nvPr>
            <p:ph type="pic" sz="quarter" idx="10"/>
          </p:nvPr>
        </p:nvSpPr>
        <p:spPr>
          <a:xfrm>
            <a:off x="6096000" y="1281113"/>
            <a:ext cx="5740400" cy="5063416"/>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stStyle>
          <a:p>
            <a:endParaRPr lang="en-GB" dirty="0"/>
          </a:p>
        </p:txBody>
      </p:sp>
      <p:sp>
        <p:nvSpPr>
          <p:cNvPr id="8" name="Text Placeholder 7">
            <a:extLst>
              <a:ext uri="{FF2B5EF4-FFF2-40B4-BE49-F238E27FC236}">
                <a16:creationId xmlns:a16="http://schemas.microsoft.com/office/drawing/2014/main" id="{D0227319-DE8E-E980-BBF7-76649513032E}"/>
              </a:ext>
            </a:extLst>
          </p:cNvPr>
          <p:cNvSpPr>
            <a:spLocks noGrp="1"/>
          </p:cNvSpPr>
          <p:nvPr>
            <p:ph type="body" sz="quarter" idx="11" hasCustomPrompt="1"/>
          </p:nvPr>
        </p:nvSpPr>
        <p:spPr>
          <a:xfrm>
            <a:off x="355600" y="1281113"/>
            <a:ext cx="4994812" cy="5063416"/>
          </a:xfrm>
          <a:prstGeom prst="rect">
            <a:avLst/>
          </a:prstGeom>
        </p:spPr>
        <p:txBody>
          <a:bodyPr/>
          <a:lstStyle>
            <a:lvl1pPr>
              <a:defRPr sz="3200" b="1">
                <a:solidFill>
                  <a:schemeClr val="bg1"/>
                </a:solidFill>
                <a:latin typeface="Segoe UI" panose="020B0502040204020203" pitchFamily="34" charset="0"/>
                <a:cs typeface="Segoe UI" panose="020B0502040204020203" pitchFamily="34" charset="0"/>
              </a:defRPr>
            </a:lvl1pPr>
            <a:lvl2pPr>
              <a:defRPr b="1">
                <a:solidFill>
                  <a:schemeClr val="bg1"/>
                </a:solidFill>
                <a:latin typeface="Segoe UI" panose="020B0502040204020203" pitchFamily="34" charset="0"/>
                <a:cs typeface="Segoe UI" panose="020B0502040204020203" pitchFamily="34" charset="0"/>
              </a:defRPr>
            </a:lvl2pPr>
            <a:lvl3pPr>
              <a:defRPr b="1">
                <a:solidFill>
                  <a:schemeClr val="bg1"/>
                </a:solidFill>
                <a:latin typeface="Segoe UI" panose="020B0502040204020203" pitchFamily="34" charset="0"/>
                <a:cs typeface="Segoe UI" panose="020B0502040204020203" pitchFamily="34" charset="0"/>
              </a:defRPr>
            </a:lvl3pPr>
            <a:lvl4pPr>
              <a:defRPr b="1">
                <a:solidFill>
                  <a:schemeClr val="bg1"/>
                </a:solidFill>
                <a:latin typeface="Segoe UI" panose="020B0502040204020203" pitchFamily="34" charset="0"/>
                <a:cs typeface="Segoe UI" panose="020B0502040204020203" pitchFamily="34" charset="0"/>
              </a:defRPr>
            </a:lvl4pPr>
            <a:lvl5pPr>
              <a:defRPr b="1">
                <a:solidFill>
                  <a:schemeClr val="bg1"/>
                </a:solidFill>
                <a:latin typeface="Segoe UI" panose="020B0502040204020203" pitchFamily="34" charset="0"/>
                <a:cs typeface="Segoe UI" panose="020B0502040204020203" pitchFamily="34" charset="0"/>
              </a:defRPr>
            </a:lvl5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Picture 3" descr="University of Hull Logo">
            <a:extLst>
              <a:ext uri="{FF2B5EF4-FFF2-40B4-BE49-F238E27FC236}">
                <a16:creationId xmlns:a16="http://schemas.microsoft.com/office/drawing/2014/main" id="{A746745A-D267-942D-1696-B7FCDD732228}"/>
              </a:ext>
              <a:ext uri="{C183D7F6-B498-43B3-948B-1728B52AA6E4}">
                <adec:decorative xmlns:adec="http://schemas.microsoft.com/office/drawing/2017/decorative" val="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830"/>
          <a:stretch/>
        </p:blipFill>
        <p:spPr>
          <a:xfrm>
            <a:off x="10563224" y="283660"/>
            <a:ext cx="1319015" cy="640465"/>
          </a:xfrm>
          <a:prstGeom prst="rect">
            <a:avLst/>
          </a:prstGeom>
        </p:spPr>
      </p:pic>
      <p:sp>
        <p:nvSpPr>
          <p:cNvPr id="7" name="Title 1">
            <a:extLst>
              <a:ext uri="{FF2B5EF4-FFF2-40B4-BE49-F238E27FC236}">
                <a16:creationId xmlns:a16="http://schemas.microsoft.com/office/drawing/2014/main" id="{E40BBB8E-F6B5-8125-BB84-6EDC1ADBEB8B}"/>
              </a:ext>
            </a:extLst>
          </p:cNvPr>
          <p:cNvSpPr>
            <a:spLocks noGrp="1"/>
          </p:cNvSpPr>
          <p:nvPr>
            <p:ph type="title" hasCustomPrompt="1"/>
          </p:nvPr>
        </p:nvSpPr>
        <p:spPr>
          <a:xfrm>
            <a:off x="309761" y="261344"/>
            <a:ext cx="9391452" cy="662782"/>
          </a:xfrm>
          <a:prstGeom prst="rect">
            <a:avLst/>
          </a:prstGeom>
        </p:spPr>
        <p:txBody>
          <a:bodyPr/>
          <a:lstStyle>
            <a:lvl1pPr>
              <a:defRPr b="1">
                <a:solidFill>
                  <a:schemeClr val="bg1"/>
                </a:solidFill>
                <a:latin typeface="Segoe UI" panose="020B0502040204020203" pitchFamily="34" charset="0"/>
                <a:cs typeface="Segoe UI" panose="020B0502040204020203" pitchFamily="34" charset="0"/>
              </a:defRPr>
            </a:lvl1pPr>
          </a:lstStyle>
          <a:p>
            <a:r>
              <a:rPr lang="en-US" dirty="0"/>
              <a:t>Slide Title</a:t>
            </a:r>
            <a:endParaRPr lang="en-GB" dirty="0"/>
          </a:p>
        </p:txBody>
      </p:sp>
    </p:spTree>
    <p:extLst>
      <p:ext uri="{BB962C8B-B14F-4D97-AF65-F5344CB8AC3E}">
        <p14:creationId xmlns:p14="http://schemas.microsoft.com/office/powerpoint/2010/main" val="3572668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rgbClr val="20346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161854-D525-9826-C53E-15881C31D29E}"/>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A86EF46D-98F1-12ED-42E1-8AF9FA1B71DE}"/>
              </a:ext>
            </a:extLst>
          </p:cNvPr>
          <p:cNvSpPr/>
          <p:nvPr userDrawn="1"/>
        </p:nvSpPr>
        <p:spPr>
          <a:xfrm>
            <a:off x="4976811" y="2252661"/>
            <a:ext cx="2190750" cy="21907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ACF3352-0287-0D16-7D6F-18F26B668A63}"/>
              </a:ext>
            </a:extLst>
          </p:cNvPr>
          <p:cNvSpPr/>
          <p:nvPr userDrawn="1"/>
        </p:nvSpPr>
        <p:spPr>
          <a:xfrm>
            <a:off x="4229099" y="1504949"/>
            <a:ext cx="3686175" cy="3686175"/>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BC19ED2-01A7-EA70-FD47-75879501DBDB}"/>
              </a:ext>
            </a:extLst>
          </p:cNvPr>
          <p:cNvSpPr/>
          <p:nvPr userDrawn="1"/>
        </p:nvSpPr>
        <p:spPr>
          <a:xfrm>
            <a:off x="3400423" y="676273"/>
            <a:ext cx="5343527" cy="5343527"/>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591BB63-8EE7-C85A-925D-97E753BA710C}"/>
              </a:ext>
            </a:extLst>
          </p:cNvPr>
          <p:cNvSpPr/>
          <p:nvPr userDrawn="1"/>
        </p:nvSpPr>
        <p:spPr>
          <a:xfrm>
            <a:off x="1895475" y="-771525"/>
            <a:ext cx="8401050" cy="8401050"/>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1B1C5F0-AB5A-6FDE-5B7C-E57E32D497BB}"/>
              </a:ext>
            </a:extLst>
          </p:cNvPr>
          <p:cNvSpPr/>
          <p:nvPr userDrawn="1"/>
        </p:nvSpPr>
        <p:spPr>
          <a:xfrm>
            <a:off x="519269" y="-2147731"/>
            <a:ext cx="11153462" cy="11153462"/>
          </a:xfrm>
          <a:prstGeom prst="ellipse">
            <a:avLst/>
          </a:prstGeom>
          <a:solidFill>
            <a:schemeClr val="accent1">
              <a:lumMod val="40000"/>
              <a:lumOff val="6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8227955"/>
      </p:ext>
    </p:extLst>
  </p:cSld>
  <p:clrMapOvr>
    <a:masterClrMapping/>
  </p:clrMapOvr>
  <p:extLst>
    <p:ext uri="{DCECCB84-F9BA-43D5-87BE-67443E8EF086}">
      <p15:sldGuideLst xmlns:p15="http://schemas.microsoft.com/office/powerpoint/2012/main">
        <p15:guide id="1" orient="horz" pos="696">
          <p15:clr>
            <a:srgbClr val="FBAE40"/>
          </p15:clr>
        </p15:guide>
        <p15:guide id="2" orient="horz" pos="36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35AC-EEAF-23C0-8676-48280171CAD4}"/>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AF53E4F8-CF64-806D-40EC-6A2917D7A334}"/>
              </a:ext>
            </a:extLst>
          </p:cNvPr>
          <p:cNvSpPr>
            <a:spLocks noGrp="1"/>
          </p:cNvSpPr>
          <p:nvPr>
            <p:ph idx="1" hasCustomPrompt="1"/>
          </p:nvPr>
        </p:nvSpPr>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74821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357F-CB92-5ABE-5D29-1E16344656B1}"/>
              </a:ext>
            </a:extLst>
          </p:cNvPr>
          <p:cNvSpPr>
            <a:spLocks noGrp="1"/>
          </p:cNvSpPr>
          <p:nvPr>
            <p:ph type="title" hasCustomPrompt="1"/>
          </p:nvPr>
        </p:nvSpPr>
        <p:spPr>
          <a:xfrm>
            <a:off x="831850" y="1709738"/>
            <a:ext cx="10515600" cy="2852737"/>
          </a:xfrm>
        </p:spPr>
        <p:txBody>
          <a:bodyPr anchor="b"/>
          <a:lstStyle>
            <a:lvl1pPr>
              <a:defRPr sz="6000" b="1"/>
            </a:lvl1pPr>
          </a:lstStyle>
          <a:p>
            <a:r>
              <a:rPr lang="en-US" dirty="0"/>
              <a:t>Slide Title</a:t>
            </a:r>
            <a:endParaRPr lang="en-GB" dirty="0"/>
          </a:p>
        </p:txBody>
      </p:sp>
      <p:sp>
        <p:nvSpPr>
          <p:cNvPr id="3" name="Text Placeholder 2">
            <a:extLst>
              <a:ext uri="{FF2B5EF4-FFF2-40B4-BE49-F238E27FC236}">
                <a16:creationId xmlns:a16="http://schemas.microsoft.com/office/drawing/2014/main" id="{142F0350-495A-F204-68F5-6D5F17A8BEBE}"/>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Slide Text</a:t>
            </a:r>
          </a:p>
        </p:txBody>
      </p:sp>
    </p:spTree>
    <p:extLst>
      <p:ext uri="{BB962C8B-B14F-4D97-AF65-F5344CB8AC3E}">
        <p14:creationId xmlns:p14="http://schemas.microsoft.com/office/powerpoint/2010/main" val="190682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DF79-0859-9684-E760-05147B2D8E0E}"/>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Content Placeholder 2">
            <a:extLst>
              <a:ext uri="{FF2B5EF4-FFF2-40B4-BE49-F238E27FC236}">
                <a16:creationId xmlns:a16="http://schemas.microsoft.com/office/drawing/2014/main" id="{645B584B-A40D-07A5-67BA-785F9DFE8FC9}"/>
              </a:ext>
            </a:extLst>
          </p:cNvPr>
          <p:cNvSpPr>
            <a:spLocks noGrp="1"/>
          </p:cNvSpPr>
          <p:nvPr>
            <p:ph sz="half" idx="1" hasCustomPrompt="1"/>
          </p:nvPr>
        </p:nvSpPr>
        <p:spPr>
          <a:xfrm>
            <a:off x="838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71AE8DF9-7328-364C-CA0F-E8B710FB71A6}"/>
              </a:ext>
            </a:extLst>
          </p:cNvPr>
          <p:cNvSpPr>
            <a:spLocks noGrp="1"/>
          </p:cNvSpPr>
          <p:nvPr>
            <p:ph sz="half" idx="2" hasCustomPrompt="1"/>
          </p:nvPr>
        </p:nvSpPr>
        <p:spPr>
          <a:xfrm>
            <a:off x="6172200" y="1825625"/>
            <a:ext cx="5181600" cy="435133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5953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83EC-57A5-BC89-AD76-A4F6F99C440B}"/>
              </a:ext>
            </a:extLst>
          </p:cNvPr>
          <p:cNvSpPr>
            <a:spLocks noGrp="1"/>
          </p:cNvSpPr>
          <p:nvPr>
            <p:ph type="title" hasCustomPrompt="1"/>
          </p:nvPr>
        </p:nvSpPr>
        <p:spPr>
          <a:xfrm>
            <a:off x="-886375" y="433387"/>
            <a:ext cx="10515600" cy="1325563"/>
          </a:xfrm>
        </p:spPr>
        <p:txBody>
          <a:bodyPr/>
          <a:lstStyle>
            <a:lvl1pPr>
              <a:defRPr b="1"/>
            </a:lvl1pPr>
          </a:lstStyle>
          <a:p>
            <a:r>
              <a:rPr lang="en-US" dirty="0"/>
              <a:t>Slide Title</a:t>
            </a:r>
            <a:endParaRPr lang="en-GB" dirty="0"/>
          </a:p>
        </p:txBody>
      </p:sp>
      <p:sp>
        <p:nvSpPr>
          <p:cNvPr id="3" name="Text Placeholder 2">
            <a:extLst>
              <a:ext uri="{FF2B5EF4-FFF2-40B4-BE49-F238E27FC236}">
                <a16:creationId xmlns:a16="http://schemas.microsoft.com/office/drawing/2014/main" id="{71882AA4-6D1A-B5B5-8490-6A834B0BE89F}"/>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4" name="Content Placeholder 3">
            <a:extLst>
              <a:ext uri="{FF2B5EF4-FFF2-40B4-BE49-F238E27FC236}">
                <a16:creationId xmlns:a16="http://schemas.microsoft.com/office/drawing/2014/main" id="{49AB22D7-EF6A-DF63-543D-5ECEC3099F5E}"/>
              </a:ext>
            </a:extLst>
          </p:cNvPr>
          <p:cNvSpPr>
            <a:spLocks noGrp="1"/>
          </p:cNvSpPr>
          <p:nvPr>
            <p:ph sz="half" idx="2" hasCustomPrompt="1"/>
          </p:nvPr>
        </p:nvSpPr>
        <p:spPr>
          <a:xfrm>
            <a:off x="839788" y="2505075"/>
            <a:ext cx="5157787"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EAE1CE6A-C2AD-7AB2-1FCF-BAB40619752B}"/>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 title</a:t>
            </a:r>
          </a:p>
        </p:txBody>
      </p:sp>
      <p:sp>
        <p:nvSpPr>
          <p:cNvPr id="6" name="Content Placeholder 5">
            <a:extLst>
              <a:ext uri="{FF2B5EF4-FFF2-40B4-BE49-F238E27FC236}">
                <a16:creationId xmlns:a16="http://schemas.microsoft.com/office/drawing/2014/main" id="{2F137019-DC15-19BF-3A82-C6505EDF9BEC}"/>
              </a:ext>
            </a:extLst>
          </p:cNvPr>
          <p:cNvSpPr>
            <a:spLocks noGrp="1"/>
          </p:cNvSpPr>
          <p:nvPr>
            <p:ph sz="quarter" idx="4" hasCustomPrompt="1"/>
          </p:nvPr>
        </p:nvSpPr>
        <p:spPr>
          <a:xfrm>
            <a:off x="6172200" y="2505075"/>
            <a:ext cx="5183188" cy="3684588"/>
          </a:xfrm>
        </p:spPr>
        <p:txBody>
          <a:bodyPr/>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2A2FFCBE-18BF-F188-4672-96D916150F9F}"/>
              </a:ext>
            </a:extLst>
          </p:cNvPr>
          <p:cNvSpPr>
            <a:spLocks noGrp="1"/>
          </p:cNvSpPr>
          <p:nvPr>
            <p:ph type="dt" sz="half" idx="10"/>
          </p:nvPr>
        </p:nvSpPr>
        <p:spPr>
          <a:xfrm>
            <a:off x="838200" y="6356350"/>
            <a:ext cx="2743200" cy="365125"/>
          </a:xfrm>
          <a:prstGeom prst="rect">
            <a:avLst/>
          </a:prstGeom>
        </p:spPr>
        <p:txBody>
          <a:bodyPr/>
          <a:lstStyle/>
          <a:p>
            <a:fld id="{36263EDF-1936-4AFC-A00C-3A1A33657C7E}" type="datetimeFigureOut">
              <a:rPr lang="en-GB" smtClean="0"/>
              <a:t>27/03/2023</a:t>
            </a:fld>
            <a:endParaRPr lang="en-GB" dirty="0"/>
          </a:p>
        </p:txBody>
      </p:sp>
      <p:sp>
        <p:nvSpPr>
          <p:cNvPr id="8" name="Footer Placeholder 7">
            <a:extLst>
              <a:ext uri="{FF2B5EF4-FFF2-40B4-BE49-F238E27FC236}">
                <a16:creationId xmlns:a16="http://schemas.microsoft.com/office/drawing/2014/main" id="{AE79138F-2B96-8446-1906-20DCEC923D60}"/>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386120AA-45C3-0D5C-6E0E-72F2DEF2D399}"/>
              </a:ext>
            </a:extLst>
          </p:cNvPr>
          <p:cNvSpPr>
            <a:spLocks noGrp="1"/>
          </p:cNvSpPr>
          <p:nvPr>
            <p:ph type="sldNum" sz="quarter" idx="12"/>
          </p:nvPr>
        </p:nvSpPr>
        <p:spPr>
          <a:xfrm>
            <a:off x="8610600" y="6356350"/>
            <a:ext cx="2743200" cy="365125"/>
          </a:xfrm>
          <a:prstGeom prst="rect">
            <a:avLst/>
          </a:prstGeom>
        </p:spPr>
        <p:txBody>
          <a:bodyPr/>
          <a:lstStyle/>
          <a:p>
            <a:fld id="{03EC8C6E-B360-4D22-AE68-63DDC98C4274}" type="slidenum">
              <a:rPr lang="en-GB" smtClean="0"/>
              <a:t>‹#›</a:t>
            </a:fld>
            <a:endParaRPr lang="en-GB" dirty="0"/>
          </a:p>
        </p:txBody>
      </p:sp>
    </p:spTree>
    <p:extLst>
      <p:ext uri="{BB962C8B-B14F-4D97-AF65-F5344CB8AC3E}">
        <p14:creationId xmlns:p14="http://schemas.microsoft.com/office/powerpoint/2010/main" val="34253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40B7-6692-A9D0-EFF5-B2E69003961C}"/>
              </a:ext>
            </a:extLst>
          </p:cNvPr>
          <p:cNvSpPr>
            <a:spLocks noGrp="1"/>
          </p:cNvSpPr>
          <p:nvPr>
            <p:ph type="title" hasCustomPrompt="1"/>
          </p:nvPr>
        </p:nvSpPr>
        <p:spPr/>
        <p:txBody>
          <a:bodyPr/>
          <a:lstStyle>
            <a:lvl1pPr>
              <a:defRPr b="1"/>
            </a:lvl1pPr>
          </a:lstStyle>
          <a:p>
            <a:r>
              <a:rPr lang="en-US" dirty="0"/>
              <a:t>Slide title</a:t>
            </a:r>
            <a:endParaRPr lang="en-GB" dirty="0"/>
          </a:p>
        </p:txBody>
      </p:sp>
    </p:spTree>
    <p:extLst>
      <p:ext uri="{BB962C8B-B14F-4D97-AF65-F5344CB8AC3E}">
        <p14:creationId xmlns:p14="http://schemas.microsoft.com/office/powerpoint/2010/main" val="81566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683B6-D91C-05A6-B9CB-AE01D13034AD}"/>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Content Placeholder 2">
            <a:extLst>
              <a:ext uri="{FF2B5EF4-FFF2-40B4-BE49-F238E27FC236}">
                <a16:creationId xmlns:a16="http://schemas.microsoft.com/office/drawing/2014/main" id="{7A5EBFE3-D5BF-029F-44AD-E552F0FF5412}"/>
              </a:ext>
            </a:extLst>
          </p:cNvPr>
          <p:cNvSpPr>
            <a:spLocks noGrp="1"/>
          </p:cNvSpPr>
          <p:nvPr>
            <p:ph idx="1" hasCustomPrompt="1"/>
          </p:nvPr>
        </p:nvSpPr>
        <p:spPr>
          <a:xfrm>
            <a:off x="5183188" y="987425"/>
            <a:ext cx="6172200" cy="4873625"/>
          </a:xfrm>
        </p:spPr>
        <p:txBody>
          <a:bodyPr/>
          <a:lstStyle>
            <a:lvl1pPr>
              <a:defRPr sz="3200" b="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ECF8FF66-A007-5A4A-3857-CB76EFC7D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4905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E858-9355-BE5D-1D0D-F89D4879AEC9}"/>
              </a:ext>
            </a:extLst>
          </p:cNvPr>
          <p:cNvSpPr>
            <a:spLocks noGrp="1"/>
          </p:cNvSpPr>
          <p:nvPr>
            <p:ph type="title" hasCustomPrompt="1"/>
          </p:nvPr>
        </p:nvSpPr>
        <p:spPr>
          <a:xfrm>
            <a:off x="839788" y="457200"/>
            <a:ext cx="3932237" cy="1600200"/>
          </a:xfrm>
        </p:spPr>
        <p:txBody>
          <a:bodyPr anchor="b"/>
          <a:lstStyle>
            <a:lvl1pPr>
              <a:defRPr sz="3200" b="1"/>
            </a:lvl1pPr>
          </a:lstStyle>
          <a:p>
            <a:r>
              <a:rPr lang="en-US" dirty="0"/>
              <a:t>Slide Title</a:t>
            </a:r>
            <a:endParaRPr lang="en-GB" dirty="0"/>
          </a:p>
        </p:txBody>
      </p:sp>
      <p:sp>
        <p:nvSpPr>
          <p:cNvPr id="3" name="Picture Placeholder 2">
            <a:extLst>
              <a:ext uri="{FF2B5EF4-FFF2-40B4-BE49-F238E27FC236}">
                <a16:creationId xmlns:a16="http://schemas.microsoft.com/office/drawing/2014/main" id="{4AAADC08-6C48-A0BE-922E-2985DAC3B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8E7C505-EA62-E6E4-0FA5-4D35A24BB623}"/>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Slide Text</a:t>
            </a:r>
          </a:p>
        </p:txBody>
      </p:sp>
    </p:spTree>
    <p:extLst>
      <p:ext uri="{BB962C8B-B14F-4D97-AF65-F5344CB8AC3E}">
        <p14:creationId xmlns:p14="http://schemas.microsoft.com/office/powerpoint/2010/main" val="344027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8196-99E5-1CC6-972E-094243743121}"/>
              </a:ext>
            </a:extLst>
          </p:cNvPr>
          <p:cNvSpPr>
            <a:spLocks noGrp="1"/>
          </p:cNvSpPr>
          <p:nvPr>
            <p:ph type="title" hasCustomPrompt="1"/>
          </p:nvPr>
        </p:nvSpPr>
        <p:spPr/>
        <p:txBody>
          <a:bodyPr/>
          <a:lstStyle>
            <a:lvl1pPr>
              <a:defRPr b="1"/>
            </a:lvl1pPr>
          </a:lstStyle>
          <a:p>
            <a:r>
              <a:rPr lang="en-US" dirty="0"/>
              <a:t>Slide Title</a:t>
            </a:r>
            <a:endParaRPr lang="en-GB" dirty="0"/>
          </a:p>
        </p:txBody>
      </p:sp>
      <p:sp>
        <p:nvSpPr>
          <p:cNvPr id="3" name="Vertical Text Placeholder 2">
            <a:extLst>
              <a:ext uri="{FF2B5EF4-FFF2-40B4-BE49-F238E27FC236}">
                <a16:creationId xmlns:a16="http://schemas.microsoft.com/office/drawing/2014/main" id="{E08F70E5-7040-32A2-0B56-AC97FCB29471}"/>
              </a:ext>
            </a:extLst>
          </p:cNvPr>
          <p:cNvSpPr>
            <a:spLocks noGrp="1"/>
          </p:cNvSpPr>
          <p:nvPr>
            <p:ph type="body" orient="vert" idx="1" hasCustomPrompt="1"/>
          </p:nvPr>
        </p:nvSpPr>
        <p:spPr/>
        <p:txBody>
          <a:bodyPr vert="eaVert"/>
          <a:lstStyle>
            <a:lvl1pPr>
              <a:defRPr/>
            </a:lvl1p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9369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DB2A3-37DF-15A3-D478-EDE629B91F95}"/>
              </a:ext>
            </a:extLst>
          </p:cNvPr>
          <p:cNvSpPr>
            <a:spLocks noGrp="1"/>
          </p:cNvSpPr>
          <p:nvPr>
            <p:ph type="title"/>
          </p:nvPr>
        </p:nvSpPr>
        <p:spPr>
          <a:xfrm>
            <a:off x="309564" y="365126"/>
            <a:ext cx="9410699" cy="640465"/>
          </a:xfrm>
          <a:prstGeom prst="rect">
            <a:avLst/>
          </a:prstGeom>
        </p:spPr>
        <p:txBody>
          <a:bodyPr vert="horz" lIns="91440" tIns="45720" rIns="91440" bIns="45720" rtlCol="0" anchor="ctr">
            <a:normAutofit/>
          </a:bodyPr>
          <a:lstStyle/>
          <a:p>
            <a:r>
              <a:rPr lang="en-US" dirty="0"/>
              <a:t>Slide Title</a:t>
            </a:r>
            <a:endParaRPr lang="en-GB" dirty="0"/>
          </a:p>
        </p:txBody>
      </p:sp>
      <p:sp>
        <p:nvSpPr>
          <p:cNvPr id="3" name="Text Placeholder 2">
            <a:extLst>
              <a:ext uri="{FF2B5EF4-FFF2-40B4-BE49-F238E27FC236}">
                <a16:creationId xmlns:a16="http://schemas.microsoft.com/office/drawing/2014/main" id="{749B0FC9-1716-49D3-31EF-1295022BD508}"/>
              </a:ext>
            </a:extLst>
          </p:cNvPr>
          <p:cNvSpPr>
            <a:spLocks noGrp="1"/>
          </p:cNvSpPr>
          <p:nvPr>
            <p:ph type="body" idx="1"/>
          </p:nvPr>
        </p:nvSpPr>
        <p:spPr>
          <a:xfrm>
            <a:off x="309564" y="1314450"/>
            <a:ext cx="11534774" cy="5005387"/>
          </a:xfrm>
          <a:prstGeom prst="rect">
            <a:avLst/>
          </a:prstGeom>
        </p:spPr>
        <p:txBody>
          <a:bodyPr vert="horz" lIns="91440" tIns="45720" rIns="91440" bIns="45720" rtlCol="0">
            <a:normAutofit/>
          </a:bodyPr>
          <a:lstStyle/>
          <a:p>
            <a:pPr lvl="0"/>
            <a:r>
              <a:rPr lang="en-US" dirty="0"/>
              <a:t>Slide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44555872"/>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9" r:id="rId7"/>
    <p:sldLayoutId id="2147483890" r:id="rId8"/>
    <p:sldLayoutId id="2147483891" r:id="rId9"/>
    <p:sldLayoutId id="2147483892" r:id="rId10"/>
    <p:sldLayoutId id="2147483897" r:id="rId11"/>
    <p:sldLayoutId id="2147483863" r:id="rId12"/>
    <p:sldLayoutId id="2147483879" r:id="rId13"/>
    <p:sldLayoutId id="2147483864" r:id="rId14"/>
    <p:sldLayoutId id="2147483894" r:id="rId15"/>
  </p:sldLayoutIdLst>
  <p:txStyles>
    <p:titleStyle>
      <a:lvl1pPr algn="l" defTabSz="914400" rtl="0" eaLnBrk="1" latinLnBrk="0" hangingPunct="1">
        <a:lnSpc>
          <a:spcPct val="90000"/>
        </a:lnSpc>
        <a:spcBef>
          <a:spcPct val="0"/>
        </a:spcBef>
        <a:buNone/>
        <a:defRPr sz="44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inclusiveeducationframework.info/"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www.inclusiveeducationframework.info/"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684147316"/>
              </p:ext>
            </p:extLst>
          </p:nvPr>
        </p:nvGraphicFramePr>
        <p:xfrm>
          <a:off x="152385" y="1046909"/>
          <a:ext cx="11671017" cy="5292029"/>
        </p:xfrm>
        <a:graphic>
          <a:graphicData uri="http://schemas.openxmlformats.org/drawingml/2006/table">
            <a:tbl>
              <a:tblPr firstRow="1" bandRow="1">
                <a:tableStyleId>{5C22544A-7EE6-4342-B048-85BDC9FD1C3A}</a:tableStyleId>
              </a:tblPr>
              <a:tblGrid>
                <a:gridCol w="9391811">
                  <a:extLst>
                    <a:ext uri="{9D8B030D-6E8A-4147-A177-3AD203B41FA5}">
                      <a16:colId xmlns:a16="http://schemas.microsoft.com/office/drawing/2014/main" val="3533308900"/>
                    </a:ext>
                  </a:extLst>
                </a:gridCol>
                <a:gridCol w="576507">
                  <a:extLst>
                    <a:ext uri="{9D8B030D-6E8A-4147-A177-3AD203B41FA5}">
                      <a16:colId xmlns:a16="http://schemas.microsoft.com/office/drawing/2014/main" val="930880074"/>
                    </a:ext>
                  </a:extLst>
                </a:gridCol>
                <a:gridCol w="513614">
                  <a:extLst>
                    <a:ext uri="{9D8B030D-6E8A-4147-A177-3AD203B41FA5}">
                      <a16:colId xmlns:a16="http://schemas.microsoft.com/office/drawing/2014/main" val="2595874476"/>
                    </a:ext>
                  </a:extLst>
                </a:gridCol>
                <a:gridCol w="733735">
                  <a:extLst>
                    <a:ext uri="{9D8B030D-6E8A-4147-A177-3AD203B41FA5}">
                      <a16:colId xmlns:a16="http://schemas.microsoft.com/office/drawing/2014/main" val="510252667"/>
                    </a:ext>
                  </a:extLst>
                </a:gridCol>
                <a:gridCol w="455350">
                  <a:extLst>
                    <a:ext uri="{9D8B030D-6E8A-4147-A177-3AD203B41FA5}">
                      <a16:colId xmlns:a16="http://schemas.microsoft.com/office/drawing/2014/main" val="4170739222"/>
                    </a:ext>
                  </a:extLst>
                </a:gridCol>
              </a:tblGrid>
              <a:tr h="426871">
                <a:tc>
                  <a:txBody>
                    <a:bodyPr/>
                    <a:lstStyle/>
                    <a:p>
                      <a:r>
                        <a:rPr lang="en-GB" sz="1600" dirty="0">
                          <a:latin typeface="Manrope" pitchFamily="2" charset="0"/>
                        </a:rPr>
                        <a:t>Within my personal teaching practice I ensure that: </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work in partnership with academic colleagues, professional services teams and students to achieve inclusivity.</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highlight inclusivity issues to programme leaders to report on through routine quality processes (e.g. via annual quality monitoring)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others to establish consistent terminology and ways of working across the programme,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the demographics of students on my programme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policies the university has in place relating to inclusive practice, and how to implement these in my area</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what the university targets are that relate to inclusivity (e.g. awarding gaps, retention), and have identified actions I can take to help achieve these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know how to access and interpret data relating to university targets around inclusivity (e.g. awarding gaps, retention) and take data-informed actions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know how to locate information about reasonable adjustments for students I am responsible for, and know how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426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use student-facing materials that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52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review my teaching spaces and facilities to ensure accessibility for those physical disabilities (e.g. step-free access, hearing loops installed, microphones etc) and flag issues where identified (e.g. with estates).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10399FD7-239F-CBBF-D726-50767D2292F4}"/>
              </a:ext>
              <a:ext uri="{C183D7F6-B498-43B3-948B-1728B52AA6E4}">
                <adec:decorative xmlns:adec="http://schemas.microsoft.com/office/drawing/2017/decorative" val="1"/>
              </a:ext>
            </a:extLst>
          </p:cNvPr>
          <p:cNvSpPr/>
          <p:nvPr/>
        </p:nvSpPr>
        <p:spPr>
          <a:xfrm>
            <a:off x="6628840"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63338C49-D440-9B35-294F-F370DE223BF0}"/>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021A53B1-E2FE-057F-7214-C171130C8EE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293A60"/>
            </a:solidFill>
          </a:ln>
        </p:spPr>
        <p:txBody>
          <a:bodyPr wrap="square" lIns="0" tIns="0" rIns="0" bIns="0" rtlCol="0"/>
          <a:lstStyle/>
          <a:p>
            <a:endParaRPr/>
          </a:p>
        </p:txBody>
      </p:sp>
      <p:sp>
        <p:nvSpPr>
          <p:cNvPr id="9" name="object 7">
            <a:extLst>
              <a:ext uri="{FF2B5EF4-FFF2-40B4-BE49-F238E27FC236}">
                <a16:creationId xmlns:a16="http://schemas.microsoft.com/office/drawing/2014/main" id="{865EEBF3-5900-AE8A-4456-6BD7E8FB6CC9}"/>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9876D31E-7ECE-3E85-C361-3CD7DE5A2499}"/>
              </a:ext>
            </a:extLst>
          </p:cNvPr>
          <p:cNvSpPr txBox="1">
            <a:spLocks noGrp="1"/>
          </p:cNvSpPr>
          <p:nvPr>
            <p:ph type="title" idx="4294967295"/>
          </p:nvPr>
        </p:nvSpPr>
        <p:spPr>
          <a:xfrm>
            <a:off x="152386" y="189601"/>
            <a:ext cx="8048639"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My Checklist</a:t>
            </a:r>
          </a:p>
        </p:txBody>
      </p:sp>
    </p:spTree>
    <p:extLst>
      <p:ext uri="{BB962C8B-B14F-4D97-AF65-F5344CB8AC3E}">
        <p14:creationId xmlns:p14="http://schemas.microsoft.com/office/powerpoint/2010/main" val="2030619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80CADA47-2E5B-ED49-B7FD-F91F250D9B5F}"/>
              </a:ext>
              <a:ext uri="{C183D7F6-B498-43B3-948B-1728B52AA6E4}">
                <adec:decorative xmlns:adec="http://schemas.microsoft.com/office/drawing/2017/decorative" val="1"/>
              </a:ext>
            </a:extLst>
          </p:cNvPr>
          <p:cNvSpPr/>
          <p:nvPr/>
        </p:nvSpPr>
        <p:spPr>
          <a:xfrm>
            <a:off x="6837891" y="173278"/>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graphicFrame>
        <p:nvGraphicFramePr>
          <p:cNvPr id="3" name="Table 6">
            <a:extLst>
              <a:ext uri="{FF2B5EF4-FFF2-40B4-BE49-F238E27FC236}">
                <a16:creationId xmlns:a16="http://schemas.microsoft.com/office/drawing/2014/main" id="{F521DE46-02C4-0018-48D5-82A6996D9634}"/>
              </a:ext>
            </a:extLst>
          </p:cNvPr>
          <p:cNvGraphicFramePr>
            <a:graphicFrameLocks noGrp="1"/>
          </p:cNvGraphicFramePr>
          <p:nvPr>
            <p:extLst>
              <p:ext uri="{D42A27DB-BD31-4B8C-83A1-F6EECF244321}">
                <p14:modId xmlns:p14="http://schemas.microsoft.com/office/powerpoint/2010/main" val="2128330118"/>
              </p:ext>
            </p:extLst>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meet with all students I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have undertaken appropriate training so I understand my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can effectively signpost students I am responsible for to appropriate support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ensure that everyone feel welcome, included and supported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am aware of diversity within my community of staff and students, and influence hiring and admissions processes to increase diversity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provides opportunities for students to interact socially within structured activities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in partnership with students to establish clear ground rules around inclusion and respect for all, or implement rules established at programme level</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work with students in partnership, and act on student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make it clear to students that they can confidently raise concerns around inclusivity, including potential bias or discrimination, and I would feel confident about intervening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5" name="object 7">
            <a:extLst>
              <a:ext uri="{FF2B5EF4-FFF2-40B4-BE49-F238E27FC236}">
                <a16:creationId xmlns:a16="http://schemas.microsoft.com/office/drawing/2014/main" id="{880D47BB-5965-0A26-A7A4-40DD4C5081B0}"/>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7" name="Title 5">
            <a:extLst>
              <a:ext uri="{FF2B5EF4-FFF2-40B4-BE49-F238E27FC236}">
                <a16:creationId xmlns:a16="http://schemas.microsoft.com/office/drawing/2014/main" id="{A96167F7-CCCE-9129-6D44-4A2480EED0F0}"/>
              </a:ext>
            </a:extLst>
          </p:cNvPr>
          <p:cNvSpPr txBox="1">
            <a:spLocks noGrp="1"/>
          </p:cNvSpPr>
          <p:nvPr>
            <p:ph type="title" idx="4294967295"/>
          </p:nvPr>
        </p:nvSpPr>
        <p:spPr>
          <a:xfrm>
            <a:off x="152386" y="174220"/>
            <a:ext cx="8248663"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My Checklist</a:t>
            </a:r>
          </a:p>
        </p:txBody>
      </p:sp>
      <p:sp>
        <p:nvSpPr>
          <p:cNvPr id="8" name="TextBox 7">
            <a:extLst>
              <a:ext uri="{FF2B5EF4-FFF2-40B4-BE49-F238E27FC236}">
                <a16:creationId xmlns:a16="http://schemas.microsoft.com/office/drawing/2014/main" id="{38B132E6-AF11-AAC0-2B1D-3C97980099A6}"/>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9F9FC97E-21CE-0A00-741A-D83CB3D006C3}"/>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Tree>
    <p:extLst>
      <p:ext uri="{BB962C8B-B14F-4D97-AF65-F5344CB8AC3E}">
        <p14:creationId xmlns:p14="http://schemas.microsoft.com/office/powerpoint/2010/main" val="617479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2904283883"/>
              </p:ext>
            </p:extLst>
          </p:nvPr>
        </p:nvGraphicFramePr>
        <p:xfrm>
          <a:off x="152383" y="1030951"/>
          <a:ext cx="11671017" cy="44246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programme team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can effectively signpost students they are responsible for to appropriate support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ensure everyone feels welcome, included and supported throughout their programme from induction onwards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Where possible, our programme team influence hiring and admissions processes to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provides opportunities for our students to interact socially within structured activities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and students work in partnership to establish clear ground rules around inclusion and respect for all</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members of our department/school, and we act 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Group work on our programme is designed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make it clear to students that they can confidently raise concerns around inclusivity, including potential bias or discrimination, and staff would feel confident about intervening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object 3">
            <a:extLst>
              <a:ext uri="{FF2B5EF4-FFF2-40B4-BE49-F238E27FC236}">
                <a16:creationId xmlns:a16="http://schemas.microsoft.com/office/drawing/2014/main" id="{E080029A-F354-D3AE-97E9-5B84FC8D4244}"/>
              </a:ext>
              <a:ext uri="{C183D7F6-B498-43B3-948B-1728B52AA6E4}">
                <adec:decorative xmlns:adec="http://schemas.microsoft.com/office/drawing/2017/decorative" val="1"/>
              </a:ext>
            </a:extLst>
          </p:cNvPr>
          <p:cNvSpPr/>
          <p:nvPr/>
        </p:nvSpPr>
        <p:spPr>
          <a:xfrm>
            <a:off x="8254012"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sp>
        <p:nvSpPr>
          <p:cNvPr id="9" name="object 7">
            <a:extLst>
              <a:ext uri="{FF2B5EF4-FFF2-40B4-BE49-F238E27FC236}">
                <a16:creationId xmlns:a16="http://schemas.microsoft.com/office/drawing/2014/main" id="{6636533E-74DE-BD4F-694C-B13679A21870}"/>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5D79C279-F0C5-52DA-BBCF-467D925F5AF3}"/>
              </a:ext>
            </a:extLst>
          </p:cNvPr>
          <p:cNvSpPr txBox="1">
            <a:spLocks noGrp="1"/>
          </p:cNvSpPr>
          <p:nvPr>
            <p:ph type="title" idx="4294967295"/>
          </p:nvPr>
        </p:nvSpPr>
        <p:spPr>
          <a:xfrm>
            <a:off x="152386" y="174220"/>
            <a:ext cx="9677414"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Programme Team Checklist</a:t>
            </a:r>
          </a:p>
        </p:txBody>
      </p:sp>
      <p:sp>
        <p:nvSpPr>
          <p:cNvPr id="11" name="TextBox 10">
            <a:extLst>
              <a:ext uri="{FF2B5EF4-FFF2-40B4-BE49-F238E27FC236}">
                <a16:creationId xmlns:a16="http://schemas.microsoft.com/office/drawing/2014/main" id="{66C4509D-C256-E0CA-CBEA-490226FE34EC}"/>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2" name="object 7">
            <a:extLst>
              <a:ext uri="{FF2B5EF4-FFF2-40B4-BE49-F238E27FC236}">
                <a16:creationId xmlns:a16="http://schemas.microsoft.com/office/drawing/2014/main" id="{48276F21-368A-E605-DE56-F59BD13A3F90}"/>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Tree>
    <p:extLst>
      <p:ext uri="{BB962C8B-B14F-4D97-AF65-F5344CB8AC3E}">
        <p14:creationId xmlns:p14="http://schemas.microsoft.com/office/powerpoint/2010/main" val="129452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C1A86701-9AD1-39F6-F4CA-2CA693F1233E}"/>
              </a:ext>
              <a:ext uri="{C183D7F6-B498-43B3-948B-1728B52AA6E4}">
                <adec:decorative xmlns:adec="http://schemas.microsoft.com/office/drawing/2017/decorative" val="1"/>
              </a:ext>
            </a:extLst>
          </p:cNvPr>
          <p:cNvSpPr/>
          <p:nvPr/>
        </p:nvSpPr>
        <p:spPr>
          <a:xfrm>
            <a:off x="7679134"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06E61"/>
          </a:solidFill>
          <a:ln>
            <a:no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240579059"/>
              </p:ext>
            </p:extLst>
          </p:nvPr>
        </p:nvGraphicFramePr>
        <p:xfrm>
          <a:off x="152383" y="1030951"/>
          <a:ext cx="11671017" cy="47701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06E61"/>
                    </a:solidFill>
                  </a:tcPr>
                </a:tc>
                <a:tc>
                  <a:txBody>
                    <a:bodyPr/>
                    <a:lstStyle/>
                    <a:p>
                      <a:r>
                        <a:rPr lang="en-GB" sz="1150" dirty="0">
                          <a:latin typeface="Manrope" pitchFamily="2" charset="0"/>
                          <a:cs typeface="Mangal" panose="020B0502040204020203" pitchFamily="18" charset="0"/>
                        </a:rPr>
                        <a:t>Yes</a:t>
                      </a:r>
                    </a:p>
                  </a:txBody>
                  <a:tcPr>
                    <a:solidFill>
                      <a:srgbClr val="006E61"/>
                    </a:solidFill>
                  </a:tcPr>
                </a:tc>
                <a:tc>
                  <a:txBody>
                    <a:bodyPr/>
                    <a:lstStyle/>
                    <a:p>
                      <a:r>
                        <a:rPr lang="en-GB" sz="1150" dirty="0">
                          <a:latin typeface="Manrope" pitchFamily="2" charset="0"/>
                          <a:cs typeface="Mangal" panose="020B0502040204020203" pitchFamily="18" charset="0"/>
                        </a:rPr>
                        <a:t>No</a:t>
                      </a:r>
                    </a:p>
                  </a:txBody>
                  <a:tcPr>
                    <a:solidFill>
                      <a:srgbClr val="006E61"/>
                    </a:solidFill>
                  </a:tcPr>
                </a:tc>
                <a:tc>
                  <a:txBody>
                    <a:bodyPr/>
                    <a:lstStyle/>
                    <a:p>
                      <a:r>
                        <a:rPr lang="en-GB" sz="1150" dirty="0">
                          <a:latin typeface="Manrope" pitchFamily="2" charset="0"/>
                          <a:cs typeface="Mangal" panose="020B0502040204020203" pitchFamily="18" charset="0"/>
                        </a:rPr>
                        <a:t>Maybe</a:t>
                      </a:r>
                    </a:p>
                  </a:txBody>
                  <a:tcPr>
                    <a:solidFill>
                      <a:srgbClr val="006E61"/>
                    </a:solidFill>
                  </a:tcPr>
                </a:tc>
                <a:tc>
                  <a:txBody>
                    <a:bodyPr/>
                    <a:lstStyle/>
                    <a:p>
                      <a:r>
                        <a:rPr lang="en-GB" sz="1150" dirty="0">
                          <a:latin typeface="Manrope" pitchFamily="2" charset="0"/>
                          <a:cs typeface="Mangal" panose="020B0502040204020203" pitchFamily="18" charset="0"/>
                        </a:rPr>
                        <a:t>N/A</a:t>
                      </a:r>
                    </a:p>
                  </a:txBody>
                  <a:tcPr>
                    <a:solidFill>
                      <a:srgbClr val="006E6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Staff meet with all students they have responsibility for at multiple points during the academic year</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have undertaken appropriate training so they understand their role and responsibilities around student academic and personal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Appropriate support services for students are provided, and staff can effectively signpost students to these services where required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ensures everyone feels welcome, included and supported from induction onwards, including within academic programmes and the wider institutional community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Institutional hiring and admissions processes actively build a diverse community of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provide opportunities for students to interact socially within structured activities, and student-led communities are supported and encouraged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establishes clear ground rules around inclusion and respect for all, developed in partnership between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members of the institutional community who acts upon their feedback provided through formal and informal channels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design group work so that all students are actively included regardless of background, current circumstances or demographic group</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in ensuring that students can confidently raise concerns around inclusivity, including potential bias or discrimination. Staff are supported to feel confident about intervening in these areas if necessary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7">
            <a:extLst>
              <a:ext uri="{FF2B5EF4-FFF2-40B4-BE49-F238E27FC236}">
                <a16:creationId xmlns:a16="http://schemas.microsoft.com/office/drawing/2014/main" id="{691DC8B1-95AC-96AA-0A67-8C32BC29274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06E61"/>
            </a:solidFill>
          </a:ln>
        </p:spPr>
        <p:txBody>
          <a:bodyPr wrap="square" lIns="0" tIns="0" rIns="0" bIns="0" rtlCol="0"/>
          <a:lstStyle/>
          <a:p>
            <a:endParaRPr/>
          </a:p>
        </p:txBody>
      </p:sp>
      <p:sp>
        <p:nvSpPr>
          <p:cNvPr id="7" name="TextBox 6">
            <a:extLst>
              <a:ext uri="{FF2B5EF4-FFF2-40B4-BE49-F238E27FC236}">
                <a16:creationId xmlns:a16="http://schemas.microsoft.com/office/drawing/2014/main" id="{3DB49411-1A3D-6E42-0674-46CD025739A7}"/>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B558C20A-95B3-0A81-731A-EDB06663F7FD}"/>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06E6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9" name="Title 5">
            <a:extLst>
              <a:ext uri="{FF2B5EF4-FFF2-40B4-BE49-F238E27FC236}">
                <a16:creationId xmlns:a16="http://schemas.microsoft.com/office/drawing/2014/main" id="{0163D3FD-CB99-443D-76F5-0DA099A8A6F6}"/>
              </a:ext>
            </a:extLst>
          </p:cNvPr>
          <p:cNvSpPr txBox="1">
            <a:spLocks noGrp="1"/>
          </p:cNvSpPr>
          <p:nvPr>
            <p:ph type="title" idx="4294967295"/>
          </p:nvPr>
        </p:nvSpPr>
        <p:spPr>
          <a:xfrm>
            <a:off x="152386" y="174220"/>
            <a:ext cx="9115439" cy="666404"/>
          </a:xfrm>
          <a:prstGeom prst="rect">
            <a:avLst/>
          </a:prstGeom>
          <a:solidFill>
            <a:srgbClr val="006E6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Community and Belonging: Senior Leader Checklist</a:t>
            </a:r>
          </a:p>
        </p:txBody>
      </p:sp>
    </p:spTree>
    <p:extLst>
      <p:ext uri="{BB962C8B-B14F-4D97-AF65-F5344CB8AC3E}">
        <p14:creationId xmlns:p14="http://schemas.microsoft.com/office/powerpoint/2010/main" val="3539681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E4EC773-851E-29FC-1BA7-84FC62184675}"/>
              </a:ext>
            </a:extLst>
          </p:cNvPr>
          <p:cNvGraphicFramePr>
            <a:graphicFrameLocks noGrp="1"/>
          </p:cNvGraphicFramePr>
          <p:nvPr>
            <p:extLst>
              <p:ext uri="{D42A27DB-BD31-4B8C-83A1-F6EECF244321}">
                <p14:modId xmlns:p14="http://schemas.microsoft.com/office/powerpoint/2010/main" val="4275108924"/>
              </p:ext>
            </p:extLst>
          </p:nvPr>
        </p:nvGraphicFramePr>
        <p:xfrm>
          <a:off x="152383" y="1030951"/>
          <a:ext cx="11671017" cy="468376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A37AC1"/>
                    </a:solidFill>
                  </a:tcPr>
                </a:tc>
                <a:tc>
                  <a:txBody>
                    <a:bodyPr/>
                    <a:lstStyle/>
                    <a:p>
                      <a:r>
                        <a:rPr lang="en-GB" sz="120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provide students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systematically identify and support 'at risk' students that I am responsible for (e.g. those with low engagement), and refer students to professional services teams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review individual academic progress of students I am responsible for (e.g. after exam boards), discuss this with students, and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embed or signpost towards structured tools and resources designed to encourage student self-management, self-belief, and aspiration where available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diverse and successful alumni/career role models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embed careers guidance and related schemes in my teaching (e.g. entrepreneurship scheme, Employability awards), and relate these to personal ambitions of my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diverse and successful alumni/career role models within my teaching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Within my teaching, I embed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offer placements and external opportunities that are designed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support all of my students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1C280CE5-FE1A-3BF2-901E-0A5513EF9B32}"/>
              </a:ext>
              <a:ext uri="{C183D7F6-B498-43B3-948B-1728B52AA6E4}">
                <adec:decorative xmlns:adec="http://schemas.microsoft.com/office/drawing/2017/decorative" val="1"/>
              </a:ext>
            </a:extLst>
          </p:cNvPr>
          <p:cNvSpPr/>
          <p:nvPr/>
        </p:nvSpPr>
        <p:spPr>
          <a:xfrm>
            <a:off x="5745559"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7" name="object 7">
            <a:extLst>
              <a:ext uri="{FF2B5EF4-FFF2-40B4-BE49-F238E27FC236}">
                <a16:creationId xmlns:a16="http://schemas.microsoft.com/office/drawing/2014/main" id="{84F33394-7EAC-F7F6-8341-11F5A0578D1B}"/>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8" name="TextBox 7">
            <a:extLst>
              <a:ext uri="{FF2B5EF4-FFF2-40B4-BE49-F238E27FC236}">
                <a16:creationId xmlns:a16="http://schemas.microsoft.com/office/drawing/2014/main" id="{0C647513-F5C9-95A7-7C69-2D7EEF381899}"/>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B7C7193D-FACF-75C8-E2EC-FD32D6259E57}"/>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C2479D93-C06F-4A2E-A4C2-5F49F194F66D}"/>
              </a:ext>
            </a:extLst>
          </p:cNvPr>
          <p:cNvSpPr txBox="1">
            <a:spLocks noGrp="1"/>
          </p:cNvSpPr>
          <p:nvPr>
            <p:ph type="title" idx="4294967295"/>
          </p:nvPr>
        </p:nvSpPr>
        <p:spPr>
          <a:xfrm>
            <a:off x="152386" y="174220"/>
            <a:ext cx="7143764"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My Checklist</a:t>
            </a:r>
          </a:p>
        </p:txBody>
      </p:sp>
    </p:spTree>
    <p:extLst>
      <p:ext uri="{BB962C8B-B14F-4D97-AF65-F5344CB8AC3E}">
        <p14:creationId xmlns:p14="http://schemas.microsoft.com/office/powerpoint/2010/main" val="63598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2083721906"/>
              </p:ext>
            </p:extLst>
          </p:nvPr>
        </p:nvGraphicFramePr>
        <p:xfrm>
          <a:off x="152383" y="1030951"/>
          <a:ext cx="11671017" cy="48564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programme team provide our students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systematically identify and support 'at risk' students (e.g. those with low engagement), and refer students to professional services teams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review individual student academic progress (e.g. after exam boards), discuss this with students, and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or signposts towards structured tools and resources designed to encourage student self-management, self-belief, and aspiration where available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know how to signpost students to relevant support and personal development services within the university (e.g. academic skills support, dyslexia support, bereavement support)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careers guidance and related schemes (e.g. entrepreneurship scheme, Employability award), and relates these to personal ambitions of our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diverse and successful alumni/career role models in student facing materials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embeds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design placements and external opportunities on our programme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support all our students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8" name="object 3">
            <a:extLst>
              <a:ext uri="{FF2B5EF4-FFF2-40B4-BE49-F238E27FC236}">
                <a16:creationId xmlns:a16="http://schemas.microsoft.com/office/drawing/2014/main" id="{2661637B-F360-27FC-A643-E7000BC5A79C}"/>
              </a:ext>
              <a:ext uri="{C183D7F6-B498-43B3-948B-1728B52AA6E4}">
                <adec:decorative xmlns:adec="http://schemas.microsoft.com/office/drawing/2017/decorative" val="1"/>
              </a:ext>
            </a:extLst>
          </p:cNvPr>
          <p:cNvSpPr/>
          <p:nvPr/>
        </p:nvSpPr>
        <p:spPr>
          <a:xfrm>
            <a:off x="8759060"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9" name="object 7">
            <a:extLst>
              <a:ext uri="{FF2B5EF4-FFF2-40B4-BE49-F238E27FC236}">
                <a16:creationId xmlns:a16="http://schemas.microsoft.com/office/drawing/2014/main" id="{9DDA7733-6F9F-AABE-E83E-EF2C98E6B34C}"/>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10" name="TextBox 9">
            <a:extLst>
              <a:ext uri="{FF2B5EF4-FFF2-40B4-BE49-F238E27FC236}">
                <a16:creationId xmlns:a16="http://schemas.microsoft.com/office/drawing/2014/main" id="{4ADE2F08-A2D6-4867-A753-41F115F12A06}"/>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1" name="object 7">
            <a:extLst>
              <a:ext uri="{FF2B5EF4-FFF2-40B4-BE49-F238E27FC236}">
                <a16:creationId xmlns:a16="http://schemas.microsoft.com/office/drawing/2014/main" id="{8B818A6F-3DA3-BCB7-E2A7-413AF58DE8A7}"/>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55F173C5-4A94-E9FB-0138-0E478F877216}"/>
              </a:ext>
            </a:extLst>
          </p:cNvPr>
          <p:cNvSpPr txBox="1">
            <a:spLocks noGrp="1"/>
          </p:cNvSpPr>
          <p:nvPr>
            <p:ph type="title" idx="4294967295"/>
          </p:nvPr>
        </p:nvSpPr>
        <p:spPr>
          <a:xfrm>
            <a:off x="152386" y="174220"/>
            <a:ext cx="10144139"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Programme Team Checklist</a:t>
            </a:r>
          </a:p>
        </p:txBody>
      </p:sp>
    </p:spTree>
    <p:extLst>
      <p:ext uri="{BB962C8B-B14F-4D97-AF65-F5344CB8AC3E}">
        <p14:creationId xmlns:p14="http://schemas.microsoft.com/office/powerpoint/2010/main" val="230994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021232455"/>
              </p:ext>
            </p:extLst>
          </p:nvPr>
        </p:nvGraphicFramePr>
        <p:xfrm>
          <a:off x="152383" y="1030951"/>
          <a:ext cx="11671017" cy="485648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A37AC1"/>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A37AC1"/>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Students are provided with clear information about commonly used academic terminology, degree classifications and institutional conventions throughout their programme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'At risk' students are systematically identify and supported (e.g. those with low engagement), and the institution provides resources for effective intervention by academic and professional services teams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Individual student academic progress is regularly reviewed (e.g. after exam boards) and the institution provides resources and support for staff to intervene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structured tools and resources designed to encourage student self-management, self-belief, and aspiration, and supports staff to embed these within programmes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relevant support and personal development services (e.g. academic skills support, dyslexia support, bereavement support), and supports staff in signposting students to them</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provides careers guidance and related schemes (e.g. entrepreneurship scheme, Employability award), and supports staff in relating these to the personal ambitions of students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The institution develops student facing materials that demonstrate inclusivity and success (e.g. diverse and successful alumni/career role models), and supports staff to embed these within their programmes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embed opportunities for all students to work with employers, develop personal networks and reflect on self development and career goals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 placements and external opportunities are designed to be inclusive, particularly for those with caring responsibilities, health conditions, financial constraints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supported to access appropriate external mentorship programmes, networking and self-development opportunities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2964F356-AC3B-953A-AF25-4A1E2D676DDB}"/>
              </a:ext>
              <a:ext uri="{C183D7F6-B498-43B3-948B-1728B52AA6E4}">
                <adec:decorative xmlns:adec="http://schemas.microsoft.com/office/drawing/2017/decorative" val="1"/>
              </a:ext>
            </a:extLst>
          </p:cNvPr>
          <p:cNvSpPr/>
          <p:nvPr/>
        </p:nvSpPr>
        <p:spPr>
          <a:xfrm>
            <a:off x="7980310" y="17422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A37AC1"/>
          </a:solidFill>
          <a:ln>
            <a:noFill/>
          </a:ln>
          <a:effectLst/>
        </p:spPr>
        <p:txBody>
          <a:bodyPr wrap="square" lIns="0" tIns="0" rIns="0" bIns="0" rtlCol="0"/>
          <a:lstStyle/>
          <a:p>
            <a:endParaRPr dirty="0">
              <a:solidFill>
                <a:schemeClr val="bg1"/>
              </a:solidFill>
            </a:endParaRPr>
          </a:p>
        </p:txBody>
      </p:sp>
      <p:sp>
        <p:nvSpPr>
          <p:cNvPr id="7" name="object 7">
            <a:extLst>
              <a:ext uri="{FF2B5EF4-FFF2-40B4-BE49-F238E27FC236}">
                <a16:creationId xmlns:a16="http://schemas.microsoft.com/office/drawing/2014/main" id="{E17F1707-32BE-00C5-9116-F4565A644A0A}"/>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A37AC1"/>
            </a:solidFill>
          </a:ln>
        </p:spPr>
        <p:txBody>
          <a:bodyPr wrap="square" lIns="0" tIns="0" rIns="0" bIns="0" rtlCol="0"/>
          <a:lstStyle/>
          <a:p>
            <a:endParaRPr/>
          </a:p>
        </p:txBody>
      </p:sp>
      <p:sp>
        <p:nvSpPr>
          <p:cNvPr id="8" name="TextBox 7">
            <a:extLst>
              <a:ext uri="{FF2B5EF4-FFF2-40B4-BE49-F238E27FC236}">
                <a16:creationId xmlns:a16="http://schemas.microsoft.com/office/drawing/2014/main" id="{F765069C-EA63-123B-7037-CB5C0A651213}"/>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B5ACE570-6BC1-F80F-8C40-727D39B33F5C}"/>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A37AC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7550BFC3-9C77-18AA-E8B7-1322C656C074}"/>
              </a:ext>
            </a:extLst>
          </p:cNvPr>
          <p:cNvSpPr txBox="1">
            <a:spLocks noGrp="1"/>
          </p:cNvSpPr>
          <p:nvPr>
            <p:ph type="title" idx="4294967295"/>
          </p:nvPr>
        </p:nvSpPr>
        <p:spPr>
          <a:xfrm>
            <a:off x="152386" y="174220"/>
            <a:ext cx="9391664" cy="666404"/>
          </a:xfrm>
          <a:prstGeom prst="rect">
            <a:avLst/>
          </a:prstGeom>
          <a:solidFill>
            <a:srgbClr val="A37AC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Pathways to Success: Senior Leader Checklist</a:t>
            </a:r>
          </a:p>
        </p:txBody>
      </p:sp>
    </p:spTree>
    <p:extLst>
      <p:ext uri="{BB962C8B-B14F-4D97-AF65-F5344CB8AC3E}">
        <p14:creationId xmlns:p14="http://schemas.microsoft.com/office/powerpoint/2010/main" val="3410017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
            <a:extLst>
              <a:ext uri="{FF2B5EF4-FFF2-40B4-BE49-F238E27FC236}">
                <a16:creationId xmlns:a16="http://schemas.microsoft.com/office/drawing/2014/main" id="{E0ADFA52-0D07-751E-AD08-C37A24C48C9B}"/>
              </a:ext>
              <a:ext uri="{C183D7F6-B498-43B3-948B-1728B52AA6E4}">
                <adec:decorative xmlns:adec="http://schemas.microsoft.com/office/drawing/2017/decorative" val="1"/>
              </a:ext>
            </a:extLst>
          </p:cNvPr>
          <p:cNvSpPr/>
          <p:nvPr/>
        </p:nvSpPr>
        <p:spPr>
          <a:xfrm>
            <a:off x="1069887" y="189689"/>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chemeClr val="tx1"/>
          </a:solidFill>
          <a:ln>
            <a:noFill/>
          </a:ln>
          <a:effectLst/>
        </p:spPr>
        <p:txBody>
          <a:bodyPr wrap="square" lIns="0" tIns="0" rIns="0" bIns="0" rtlCol="0"/>
          <a:lstStyle/>
          <a:p>
            <a:endParaRPr dirty="0">
              <a:solidFill>
                <a:schemeClr val="bg1"/>
              </a:solidFill>
            </a:endParaRPr>
          </a:p>
        </p:txBody>
      </p:sp>
      <p:sp>
        <p:nvSpPr>
          <p:cNvPr id="3" name="TextBox 2">
            <a:extLst>
              <a:ext uri="{FF2B5EF4-FFF2-40B4-BE49-F238E27FC236}">
                <a16:creationId xmlns:a16="http://schemas.microsoft.com/office/drawing/2014/main" id="{5B050EBD-123A-78D4-6387-CC9C67A73AEF}"/>
              </a:ext>
            </a:extLst>
          </p:cNvPr>
          <p:cNvSpPr txBox="1"/>
          <p:nvPr/>
        </p:nvSpPr>
        <p:spPr>
          <a:xfrm>
            <a:off x="152386" y="1068979"/>
            <a:ext cx="11671018" cy="4939814"/>
          </a:xfrm>
          <a:prstGeom prst="rect">
            <a:avLst/>
          </a:prstGeom>
          <a:noFill/>
        </p:spPr>
        <p:txBody>
          <a:bodyPr wrap="square" rtlCol="0">
            <a:spAutoFit/>
          </a:bodyPr>
          <a:lstStyle/>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Bliuc, A.-M., R. A. Ellis, P. Goodyear, and D. M. Hendres. 2011. “</a:t>
            </a:r>
            <a:r>
              <a:rPr lang="en-GB" sz="1000" u="none" strike="noStrike" dirty="0">
                <a:solidFill>
                  <a:schemeClr val="tx1">
                    <a:lumMod val="95000"/>
                    <a:lumOff val="5000"/>
                  </a:schemeClr>
                </a:solidFill>
                <a:effectLst/>
                <a:latin typeface="Manrope" pitchFamily="2" charset="0"/>
              </a:rPr>
              <a:t>The Role of Social Identification as University student in Learning: Relationships between Students’ Social Identity, Approaches to Learning, and Academic Achievement</a:t>
            </a:r>
            <a:r>
              <a:rPr lang="en-GB" sz="1000" i="0" u="none" strike="noStrike" dirty="0">
                <a:solidFill>
                  <a:schemeClr val="tx1">
                    <a:lumMod val="95000"/>
                    <a:lumOff val="5000"/>
                  </a:schemeClr>
                </a:solidFill>
                <a:effectLst/>
                <a:latin typeface="Manrope" pitchFamily="2" charset="0"/>
              </a:rPr>
              <a:t>.” Educational Psychology: an International Journal of Experimental Education Psychology 31 (5): 559–574.  </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Cachia, M., Lynam, S, and Stock, R. (2018). </a:t>
            </a:r>
            <a:r>
              <a:rPr lang="en-GB" sz="1000" dirty="0">
                <a:solidFill>
                  <a:schemeClr val="tx1">
                    <a:lumMod val="95000"/>
                    <a:lumOff val="5000"/>
                  </a:schemeClr>
                </a:solidFill>
                <a:latin typeface="Manrope" pitchFamily="2" charset="0"/>
              </a:rPr>
              <a:t>“</a:t>
            </a:r>
            <a:r>
              <a:rPr lang="en-GB" sz="1000" u="none" strike="noStrike" dirty="0">
                <a:solidFill>
                  <a:schemeClr val="tx1">
                    <a:lumMod val="95000"/>
                    <a:lumOff val="5000"/>
                  </a:schemeClr>
                </a:solidFill>
                <a:effectLst/>
                <a:latin typeface="Manrope" pitchFamily="2" charset="0"/>
              </a:rPr>
              <a:t>Academic success: Is it just about the grades?”, </a:t>
            </a:r>
            <a:r>
              <a:rPr lang="en-GB" sz="1000" i="0" u="none" strike="noStrike" dirty="0">
                <a:solidFill>
                  <a:schemeClr val="tx1">
                    <a:lumMod val="95000"/>
                    <a:lumOff val="5000"/>
                  </a:schemeClr>
                </a:solidFill>
                <a:effectLst/>
                <a:latin typeface="Manrope" pitchFamily="2" charset="0"/>
              </a:rPr>
              <a:t>Higher Education Pedagogies, 3:1, 434-439 </a:t>
            </a:r>
          </a:p>
          <a:p>
            <a:pPr marL="285750" indent="-285750">
              <a:spcAft>
                <a:spcPts val="600"/>
              </a:spcAft>
              <a:buFont typeface="Arial" panose="020B0604020202020204" pitchFamily="34" charset="0"/>
              <a:buChar char="•"/>
            </a:pPr>
            <a:r>
              <a:rPr lang="en-US" sz="1000" dirty="0">
                <a:solidFill>
                  <a:schemeClr val="tx1">
                    <a:lumMod val="95000"/>
                    <a:lumOff val="5000"/>
                  </a:schemeClr>
                </a:solidFill>
                <a:latin typeface="Manrope" pitchFamily="2" charset="0"/>
              </a:rPr>
              <a:t>Crenshaw, Kimberlé. “Demarginalizing the Intersection of Race and Sex: A Black Feminist Critique of Antidiscrimination Doctrine, Feminist Theory and Antiracist Policies.” University of Chicago Legal Forum 1989, no. 1 (1989): 139-167.</a:t>
            </a:r>
          </a:p>
          <a:p>
            <a:pPr marL="285750" indent="-285750">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Freeman, T. M., L. H. Anderman, and J. M. Jensen. 2007. “Sense of Belonging in College Freshmen at the Classroom and Campus Levels.” The Journal of Experimental Education 75 (3): 203–220.</a:t>
            </a:r>
          </a:p>
          <a:p>
            <a:pPr marL="285750" indent="-285750">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Hubbard, K., Gawthorpe, P., Fallin, L., &amp; Henri, D. (2020). “Addressing the hidden curriculum during transition to HE: the importance of empathy.” </a:t>
            </a:r>
            <a:r>
              <a:rPr lang="en-US" sz="1000" dirty="0">
                <a:solidFill>
                  <a:schemeClr val="tx1">
                    <a:lumMod val="95000"/>
                    <a:lumOff val="5000"/>
                  </a:schemeClr>
                </a:solidFill>
                <a:latin typeface="Manrope" pitchFamily="2" charset="0"/>
              </a:rPr>
              <a:t>In T. Hinchcliffe (Ed.), The Hidden Curriculum of Higher Education (59-76). Heslington, York: Advance HE</a:t>
            </a:r>
          </a:p>
          <a:p>
            <a:pPr marL="285750" indent="-285750">
              <a:spcAft>
                <a:spcPts val="600"/>
              </a:spcAft>
              <a:buFont typeface="Arial" panose="020B0604020202020204" pitchFamily="34" charset="0"/>
              <a:buChar char="•"/>
            </a:pPr>
            <a:r>
              <a:rPr lang="en-GB" sz="1000" dirty="0">
                <a:solidFill>
                  <a:schemeClr val="tx1">
                    <a:lumMod val="95000"/>
                    <a:lumOff val="5000"/>
                  </a:schemeClr>
                </a:solidFill>
                <a:latin typeface="Manrope" pitchFamily="2" charset="0"/>
              </a:rPr>
              <a:t>King, N. (1998) “Template analysis”, in G. Symon and C. Cassell (eds.) </a:t>
            </a:r>
            <a:r>
              <a:rPr lang="en-GB" sz="1000" i="1" dirty="0">
                <a:solidFill>
                  <a:schemeClr val="tx1">
                    <a:lumMod val="95000"/>
                    <a:lumOff val="5000"/>
                  </a:schemeClr>
                </a:solidFill>
                <a:latin typeface="Manrope" pitchFamily="2" charset="0"/>
              </a:rPr>
              <a:t>Qualitative Methods and Analysis in Organizational Research.</a:t>
            </a:r>
            <a:r>
              <a:rPr lang="en-GB" sz="1000" dirty="0">
                <a:solidFill>
                  <a:schemeClr val="tx1">
                    <a:lumMod val="95000"/>
                    <a:lumOff val="5000"/>
                  </a:schemeClr>
                </a:solidFill>
                <a:latin typeface="Manrope" pitchFamily="2" charset="0"/>
              </a:rPr>
              <a:t> London: Sage</a:t>
            </a:r>
          </a:p>
          <a:p>
            <a:pPr marL="285750" indent="-285750">
              <a:spcAft>
                <a:spcPts val="600"/>
              </a:spcAft>
              <a:buFont typeface="Arial" panose="020B0604020202020204" pitchFamily="34" charset="0"/>
              <a:buChar char="•"/>
            </a:pPr>
            <a:r>
              <a:rPr lang="en-GB" sz="1000" dirty="0">
                <a:solidFill>
                  <a:schemeClr val="tx1">
                    <a:lumMod val="95000"/>
                    <a:lumOff val="5000"/>
                  </a:schemeClr>
                </a:solidFill>
                <a:latin typeface="Manrope" pitchFamily="2" charset="0"/>
              </a:rPr>
              <a:t>King, N. (2012) ‘Doing template analysis’, in G. Symon and C. Cassell (eds.) </a:t>
            </a:r>
            <a:r>
              <a:rPr lang="en-GB" sz="1000" i="1" dirty="0">
                <a:solidFill>
                  <a:schemeClr val="tx1">
                    <a:lumMod val="95000"/>
                    <a:lumOff val="5000"/>
                  </a:schemeClr>
                </a:solidFill>
                <a:latin typeface="Manrope" pitchFamily="2" charset="0"/>
              </a:rPr>
              <a:t>Qualitative Organizational Research: Core Methods and Current Challenges.</a:t>
            </a:r>
            <a:r>
              <a:rPr lang="en-GB" sz="1000" dirty="0">
                <a:solidFill>
                  <a:schemeClr val="tx1">
                    <a:lumMod val="95000"/>
                    <a:lumOff val="5000"/>
                  </a:schemeClr>
                </a:solidFill>
                <a:latin typeface="Manrope" pitchFamily="2" charset="0"/>
              </a:rPr>
              <a:t> London: Sage</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Krause, K. -L., &amp; Armitage, L. (2014). “Australian Student Engagement, Belonging, Retention and Success: A Synthesis of the Literature”. Retrieved from https://www.heacademy.ac.uk/ node/8683</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Leese, M. (2010) </a:t>
            </a:r>
            <a:r>
              <a:rPr lang="en-GB" sz="1000" dirty="0">
                <a:solidFill>
                  <a:schemeClr val="tx1">
                    <a:lumMod val="95000"/>
                    <a:lumOff val="5000"/>
                  </a:schemeClr>
                </a:solidFill>
                <a:latin typeface="Manrope" pitchFamily="2" charset="0"/>
              </a:rPr>
              <a:t>“</a:t>
            </a:r>
            <a:r>
              <a:rPr lang="en-GB" sz="1000" i="0" u="none" strike="noStrike" dirty="0">
                <a:solidFill>
                  <a:schemeClr val="tx1">
                    <a:lumMod val="95000"/>
                    <a:lumOff val="5000"/>
                  </a:schemeClr>
                </a:solidFill>
                <a:effectLst/>
                <a:latin typeface="Manrope" pitchFamily="2" charset="0"/>
              </a:rPr>
              <a:t>Bridging the gap: supporting student transitions into higher education”, Journal of Further and Higher Education, 34(2), pp. 239–251. doi: 10.1080/03098771003695494.</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Margolis, E (2002) “The hidden curriculum in higher education”. New York and London: Routledge</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Mountford-</a:t>
            </a:r>
            <a:r>
              <a:rPr lang="en-GB" sz="1000" i="0" u="none" strike="noStrike" dirty="0" err="1">
                <a:solidFill>
                  <a:schemeClr val="tx1">
                    <a:lumMod val="95000"/>
                    <a:lumOff val="5000"/>
                  </a:schemeClr>
                </a:solidFill>
                <a:effectLst/>
                <a:latin typeface="Manrope" pitchFamily="2" charset="0"/>
              </a:rPr>
              <a:t>Zimdars</a:t>
            </a:r>
            <a:r>
              <a:rPr lang="en-GB" sz="1000" i="0" u="none" strike="noStrike" dirty="0">
                <a:solidFill>
                  <a:schemeClr val="tx1">
                    <a:lumMod val="95000"/>
                    <a:lumOff val="5000"/>
                  </a:schemeClr>
                </a:solidFill>
                <a:effectLst/>
                <a:latin typeface="Manrope" pitchFamily="2" charset="0"/>
              </a:rPr>
              <a:t> et al (2015) “Causes of differences in student outcomes”. Report to HEFCE by King’s College London, ARC Network and The University of Manchester </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Thomas, L. (2012) “What works? Facilitating an effective transition into higher education”, Widening Participation and Lifelong Learning, 14, pp. 4–24. doi: 10.5456/WPLL.14.S.4.</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Thomas, L. &amp; May, H. (2010) </a:t>
            </a:r>
            <a:r>
              <a:rPr lang="en-GB" sz="1000" dirty="0">
                <a:solidFill>
                  <a:schemeClr val="tx1">
                    <a:lumMod val="95000"/>
                    <a:lumOff val="5000"/>
                  </a:schemeClr>
                </a:solidFill>
                <a:latin typeface="Manrope" pitchFamily="2" charset="0"/>
              </a:rPr>
              <a:t>“</a:t>
            </a:r>
            <a:r>
              <a:rPr lang="en-GB" sz="1000" i="0" u="none" strike="noStrike" dirty="0">
                <a:solidFill>
                  <a:schemeClr val="tx1">
                    <a:lumMod val="95000"/>
                    <a:lumOff val="5000"/>
                  </a:schemeClr>
                </a:solidFill>
                <a:effectLst/>
                <a:latin typeface="Manrope" pitchFamily="2" charset="0"/>
              </a:rPr>
              <a:t>Inclusive Learning and Teaching in Higher Education”, York: Higher Education Academy.</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Tinto, V. (1993). “Leaving College: Rethinking the causes and cures of student attrition” (2nd ed.), Chicago: University Press</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Universities UK and National Union of Students (2019) Black, Asian and Minority Ethnic student attainment at UK universities: #closingthegap. Universities UK; National Union of Students. Available at: https://www.universitiesuk.ac.uk/policy-and-analysis/reports/Documents/2019/bame-student-attainment-uk-universities-closing-the-gap.pdf.</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Waterfield, J. and West, B. (2006) “Inclusive Assessment in Higher Education: A Resource for Change”, University of Plymouth: Plymouth.</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Winstone, N. E. and Nash, R. A. (2016) “The Developing Engagement with Feedback Toolkit (DEFT)”, York: Higher Education Academy.</a:t>
            </a:r>
          </a:p>
          <a:p>
            <a:pPr marL="285750" indent="-285750" rtl="0">
              <a:spcBef>
                <a:spcPts val="0"/>
              </a:spcBef>
              <a:spcAft>
                <a:spcPts val="600"/>
              </a:spcAft>
              <a:buFont typeface="Arial" panose="020B0604020202020204" pitchFamily="34" charset="0"/>
              <a:buChar char="•"/>
            </a:pPr>
            <a:r>
              <a:rPr lang="en-GB" sz="1000" i="0" u="none" strike="noStrike" dirty="0">
                <a:solidFill>
                  <a:schemeClr val="tx1">
                    <a:lumMod val="95000"/>
                    <a:lumOff val="5000"/>
                  </a:schemeClr>
                </a:solidFill>
                <a:effectLst/>
                <a:latin typeface="Manrope" pitchFamily="2" charset="0"/>
              </a:rPr>
              <a:t>York, T.T., Gibson, C., &amp; Rankin, S. (2015). “Defining and measuring academic success”, Practical assessment, research and evaluation: Vol. 20, Article 5, 1–20</a:t>
            </a:r>
          </a:p>
        </p:txBody>
      </p:sp>
      <p:sp>
        <p:nvSpPr>
          <p:cNvPr id="2" name="TextBox 1">
            <a:extLst>
              <a:ext uri="{FF2B5EF4-FFF2-40B4-BE49-F238E27FC236}">
                <a16:creationId xmlns:a16="http://schemas.microsoft.com/office/drawing/2014/main" id="{F6771E1A-06C3-486A-8CE7-12FF6D27DCFC}"/>
              </a:ext>
            </a:extLst>
          </p:cNvPr>
          <p:cNvSpPr txBox="1"/>
          <p:nvPr/>
        </p:nvSpPr>
        <p:spPr>
          <a:xfrm>
            <a:off x="9509065" y="6515366"/>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3">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89CC9EB8-DD42-6114-8688-1A20B38F5319}"/>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chemeClr val="tx1"/>
            </a:solidFill>
          </a:ln>
        </p:spPr>
        <p:txBody>
          <a:bodyPr wrap="square" lIns="0" tIns="0" rIns="0" bIns="0" rtlCol="0"/>
          <a:lstStyle/>
          <a:p>
            <a:endParaRPr/>
          </a:p>
        </p:txBody>
      </p:sp>
      <p:sp>
        <p:nvSpPr>
          <p:cNvPr id="9" name="object 7">
            <a:extLst>
              <a:ext uri="{FF2B5EF4-FFF2-40B4-BE49-F238E27FC236}">
                <a16:creationId xmlns:a16="http://schemas.microsoft.com/office/drawing/2014/main" id="{8F2BC9C0-EC57-982D-DDE6-C6A9C5B60E0E}"/>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chemeClr val="tx1"/>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F780B1A3-244C-4D45-F72F-AFFAE6D394A1}"/>
              </a:ext>
            </a:extLst>
          </p:cNvPr>
          <p:cNvSpPr txBox="1">
            <a:spLocks noGrp="1"/>
          </p:cNvSpPr>
          <p:nvPr>
            <p:ph type="title" idx="4294967295"/>
          </p:nvPr>
        </p:nvSpPr>
        <p:spPr>
          <a:xfrm>
            <a:off x="152385" y="189689"/>
            <a:ext cx="2514614" cy="666404"/>
          </a:xfrm>
          <a:prstGeom prst="rect">
            <a:avLst/>
          </a:prstGeom>
          <a:solidFill>
            <a:schemeClr val="tx1"/>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References</a:t>
            </a:r>
          </a:p>
        </p:txBody>
      </p:sp>
    </p:spTree>
    <p:extLst>
      <p:ext uri="{BB962C8B-B14F-4D97-AF65-F5344CB8AC3E}">
        <p14:creationId xmlns:p14="http://schemas.microsoft.com/office/powerpoint/2010/main" val="423066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38230F8B-EB0E-A154-2012-7AA77B0305EE}"/>
              </a:ext>
              <a:ext uri="{C183D7F6-B498-43B3-948B-1728B52AA6E4}">
                <adec:decorative xmlns:adec="http://schemas.microsoft.com/office/drawing/2017/decorative" val="1"/>
              </a:ext>
            </a:extLst>
          </p:cNvPr>
          <p:cNvSpPr/>
          <p:nvPr/>
        </p:nvSpPr>
        <p:spPr>
          <a:xfrm>
            <a:off x="9577518"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9" name="TextBox 8">
            <a:extLst>
              <a:ext uri="{FF2B5EF4-FFF2-40B4-BE49-F238E27FC236}">
                <a16:creationId xmlns:a16="http://schemas.microsoft.com/office/drawing/2014/main" id="{A6DA2C2D-445F-4E66-309D-2A9A77A63AAE}"/>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52E4D1E2-133B-0438-F6ED-CC6EC3A583DF}"/>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6A338C97-593E-9EBA-1DFE-791C59AEF6E9}"/>
              </a:ext>
            </a:extLst>
          </p:cNvPr>
          <p:cNvSpPr txBox="1">
            <a:spLocks noGrp="1"/>
          </p:cNvSpPr>
          <p:nvPr>
            <p:ph type="title" idx="4294967295"/>
          </p:nvPr>
        </p:nvSpPr>
        <p:spPr>
          <a:xfrm>
            <a:off x="152385" y="189601"/>
            <a:ext cx="10963289"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Programme Team Checklist</a:t>
            </a:r>
          </a:p>
        </p:txBody>
      </p:sp>
      <p:graphicFrame>
        <p:nvGraphicFramePr>
          <p:cNvPr id="14" name="Table 6">
            <a:extLst>
              <a:ext uri="{FF2B5EF4-FFF2-40B4-BE49-F238E27FC236}">
                <a16:creationId xmlns:a16="http://schemas.microsoft.com/office/drawing/2014/main" id="{60638307-3ED7-5B18-A8EF-E0E84A8E0C8E}"/>
              </a:ext>
            </a:extLst>
          </p:cNvPr>
          <p:cNvGraphicFramePr>
            <a:graphicFrameLocks noGrp="1"/>
          </p:cNvGraphicFramePr>
          <p:nvPr>
            <p:extLst>
              <p:ext uri="{D42A27DB-BD31-4B8C-83A1-F6EECF244321}">
                <p14:modId xmlns:p14="http://schemas.microsoft.com/office/powerpoint/2010/main" val="3226735032"/>
              </p:ext>
            </p:extLst>
          </p:nvPr>
        </p:nvGraphicFramePr>
        <p:xfrm>
          <a:off x="153614" y="105000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We work in partnership with professional services teams and students to achieve inclusivity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report on inclusivity issues and metrics through routine quality processes (e.g., via annual quality monitoring)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together to establish consistent terminology and ways of working across the programme,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the demographics of students on our programme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policies the university has in place relating to inclusive practice, and how to implement these in our programme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understand what the university targets are that relate to inclusivity (e.g. awarding gaps, retention), and have identified actions we can take to help achieve these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know how to access and interpret data relating to university targets around inclusivity (e.g. awarding gaps, retention) and take data-informed actions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all know how to locate information about reasonable adjustments for students we are responsible for, and know how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all use student-facing materials that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review our teaching spaces and facilities to ensure accessibility for those physical disabilities (e.g. step-free access, hearing loops installed, microphones etc) and flag issues where identified (e.g. with estates)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Tree>
    <p:extLst>
      <p:ext uri="{BB962C8B-B14F-4D97-AF65-F5344CB8AC3E}">
        <p14:creationId xmlns:p14="http://schemas.microsoft.com/office/powerpoint/2010/main" val="348970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049211228"/>
              </p:ext>
            </p:extLst>
          </p:nvPr>
        </p:nvGraphicFramePr>
        <p:xfrm>
          <a:off x="152386" y="1050983"/>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293A60"/>
                    </a:solidFill>
                  </a:tcPr>
                </a:tc>
                <a:tc>
                  <a:txBody>
                    <a:bodyPr/>
                    <a:lstStyle/>
                    <a:p>
                      <a:r>
                        <a:rPr lang="en-GB" sz="1150" dirty="0">
                          <a:latin typeface="Manrope" pitchFamily="2" charset="0"/>
                          <a:cs typeface="Mangal" panose="020B0502040204020203" pitchFamily="18" charset="0"/>
                        </a:rPr>
                        <a:t>Yes</a:t>
                      </a:r>
                    </a:p>
                  </a:txBody>
                  <a:tcPr>
                    <a:solidFill>
                      <a:srgbClr val="293A60"/>
                    </a:solidFill>
                  </a:tcPr>
                </a:tc>
                <a:tc>
                  <a:txBody>
                    <a:bodyPr/>
                    <a:lstStyle/>
                    <a:p>
                      <a:r>
                        <a:rPr lang="en-GB" sz="1150" dirty="0">
                          <a:latin typeface="Manrope" pitchFamily="2" charset="0"/>
                          <a:cs typeface="Mangal" panose="020B0502040204020203" pitchFamily="18" charset="0"/>
                        </a:rPr>
                        <a:t>No</a:t>
                      </a:r>
                    </a:p>
                  </a:txBody>
                  <a:tcPr>
                    <a:solidFill>
                      <a:srgbClr val="293A60"/>
                    </a:solidFill>
                  </a:tcPr>
                </a:tc>
                <a:tc>
                  <a:txBody>
                    <a:bodyPr/>
                    <a:lstStyle/>
                    <a:p>
                      <a:r>
                        <a:rPr lang="en-GB" sz="1150" dirty="0">
                          <a:latin typeface="Manrope" pitchFamily="2" charset="0"/>
                          <a:cs typeface="Mangal" panose="020B0502040204020203" pitchFamily="18" charset="0"/>
                        </a:rPr>
                        <a:t>Maybe</a:t>
                      </a:r>
                    </a:p>
                  </a:txBody>
                  <a:tcPr>
                    <a:solidFill>
                      <a:srgbClr val="293A60"/>
                    </a:solidFill>
                  </a:tcPr>
                </a:tc>
                <a:tc>
                  <a:txBody>
                    <a:bodyPr/>
                    <a:lstStyle/>
                    <a:p>
                      <a:r>
                        <a:rPr lang="en-GB" sz="1150" dirty="0">
                          <a:latin typeface="Manrope" pitchFamily="2" charset="0"/>
                          <a:cs typeface="Mangal" panose="020B0502040204020203" pitchFamily="18" charset="0"/>
                        </a:rPr>
                        <a:t>N/A</a:t>
                      </a:r>
                    </a:p>
                  </a:txBody>
                  <a:tcPr>
                    <a:solidFill>
                      <a:srgbClr val="293A60"/>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Academics, Professional services teams and students are supported and encouraged to work in partnership to achieve inclusivity.</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Routine quality assurance processes report on inclusivity issues and metrics, and systemic issues identified are addressed as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use consistent terminology and ways of working, minimising 'mixed messages' where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can easily access and understand information on demographics of students in terms of widening participation (e.g. Ethnicity, Mature students, Disability, POLAR Quintiles of HE participation)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Policies in place relating to inclusive practice are clearly communicated to staff, who are supported to implement these in practice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Targets are established that relate to inclusivity (e.g. awarding gaps, retention), which are clearly communicated to staff who are supported to implement these in practice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Data are provided to staff relating to university targets around inclusivity (e.g. awarding gaps, retention). Staff are supported to interpret the data and take data-informed actions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Information about reasonable adjustments for students is provided to staff in a timely and transparent manner, and staff are supported to implement reasonable adjustments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All student-facing materials meet digital accessibility standards (e.g. closed captions, alt-text for images)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All teaching spaces and facilities are accessible to those with physical disabilities (e.g. step-free access, hearing loops installed, microphones etc)</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02DDDDCD-87F6-4716-7F32-EC33F7215E93}"/>
              </a:ext>
              <a:ext uri="{C183D7F6-B498-43B3-948B-1728B52AA6E4}">
                <adec:decorative xmlns:adec="http://schemas.microsoft.com/office/drawing/2017/decorative" val="1"/>
              </a:ext>
            </a:extLst>
          </p:cNvPr>
          <p:cNvSpPr/>
          <p:nvPr/>
        </p:nvSpPr>
        <p:spPr>
          <a:xfrm>
            <a:off x="8814350" y="195211"/>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293A60"/>
          </a:solidFill>
          <a:ln>
            <a:solidFill>
              <a:srgbClr val="293A60"/>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8DD57D7A-0370-0BB3-AAB4-DC893EA30F29}"/>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B2FF6724-5EC1-C9B1-F88F-965B13670036}"/>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293A60"/>
            </a:solidFill>
          </a:ln>
        </p:spPr>
        <p:txBody>
          <a:bodyPr wrap="square" lIns="0" tIns="0" rIns="0" bIns="0" rtlCol="0"/>
          <a:lstStyle/>
          <a:p>
            <a:endParaRPr/>
          </a:p>
        </p:txBody>
      </p:sp>
      <p:sp>
        <p:nvSpPr>
          <p:cNvPr id="9" name="object 7">
            <a:extLst>
              <a:ext uri="{FF2B5EF4-FFF2-40B4-BE49-F238E27FC236}">
                <a16:creationId xmlns:a16="http://schemas.microsoft.com/office/drawing/2014/main" id="{B9A9CCC1-C350-6D26-A1B9-28FD93496BE3}"/>
              </a:ext>
              <a:ext uri="{C183D7F6-B498-43B3-948B-1728B52AA6E4}">
                <adec:decorative xmlns:adec="http://schemas.microsoft.com/office/drawing/2017/decorative" val="1"/>
              </a:ext>
            </a:extLst>
          </p:cNvPr>
          <p:cNvSpPr/>
          <p:nvPr/>
        </p:nvSpPr>
        <p:spPr>
          <a:xfrm>
            <a:off x="154844" y="845299"/>
            <a:ext cx="11668559" cy="45719"/>
          </a:xfrm>
          <a:custGeom>
            <a:avLst/>
            <a:gdLst/>
            <a:ahLst/>
            <a:cxnLst/>
            <a:rect l="l" t="t" r="r" b="b"/>
            <a:pathLst>
              <a:path w="9777730">
                <a:moveTo>
                  <a:pt x="0" y="0"/>
                </a:moveTo>
                <a:lnTo>
                  <a:pt x="9777603" y="0"/>
                </a:lnTo>
              </a:path>
            </a:pathLst>
          </a:custGeom>
          <a:ln w="38100">
            <a:solidFill>
              <a:srgbClr val="293A60"/>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0" name="Title 5">
            <a:extLst>
              <a:ext uri="{FF2B5EF4-FFF2-40B4-BE49-F238E27FC236}">
                <a16:creationId xmlns:a16="http://schemas.microsoft.com/office/drawing/2014/main" id="{F0C44A9D-6171-DAAC-D5A3-0D88E6A8839A}"/>
              </a:ext>
            </a:extLst>
          </p:cNvPr>
          <p:cNvSpPr txBox="1">
            <a:spLocks noGrp="1"/>
          </p:cNvSpPr>
          <p:nvPr>
            <p:ph type="title" idx="4294967295"/>
          </p:nvPr>
        </p:nvSpPr>
        <p:spPr>
          <a:xfrm>
            <a:off x="152385" y="189601"/>
            <a:ext cx="10220340" cy="666404"/>
          </a:xfrm>
          <a:prstGeom prst="rect">
            <a:avLst/>
          </a:prstGeom>
          <a:solidFill>
            <a:srgbClr val="293A60"/>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Structures and Processes: Senior Leader Checklist</a:t>
            </a:r>
          </a:p>
        </p:txBody>
      </p:sp>
    </p:spTree>
    <p:extLst>
      <p:ext uri="{BB962C8B-B14F-4D97-AF65-F5344CB8AC3E}">
        <p14:creationId xmlns:p14="http://schemas.microsoft.com/office/powerpoint/2010/main" val="417725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96E04F72-B2F7-7E8D-FB74-F7659C1FB21F}"/>
              </a:ext>
              <a:ext uri="{C183D7F6-B498-43B3-948B-1728B52AA6E4}">
                <adec:decorative xmlns:adec="http://schemas.microsoft.com/office/drawing/2017/decorative" val="1"/>
              </a:ext>
            </a:extLst>
          </p:cNvPr>
          <p:cNvSpPr/>
          <p:nvPr/>
        </p:nvSpPr>
        <p:spPr>
          <a:xfrm>
            <a:off x="7806634"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6" name="Title 5">
            <a:extLst>
              <a:ext uri="{FF2B5EF4-FFF2-40B4-BE49-F238E27FC236}">
                <a16:creationId xmlns:a16="http://schemas.microsoft.com/office/drawing/2014/main" id="{0E96FF7A-0EDF-773C-1949-2F0071172AC2}"/>
              </a:ext>
            </a:extLst>
          </p:cNvPr>
          <p:cNvSpPr>
            <a:spLocks noGrp="1"/>
          </p:cNvSpPr>
          <p:nvPr>
            <p:ph type="title" idx="4294967295"/>
          </p:nvPr>
        </p:nvSpPr>
        <p:spPr>
          <a:xfrm>
            <a:off x="152386" y="174220"/>
            <a:ext cx="91535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nSpc>
                <a:spcPct val="100000"/>
              </a:lnSpc>
              <a:spcBef>
                <a:spcPts val="0"/>
              </a:spcBef>
              <a:defRPr/>
            </a:pPr>
            <a:r>
              <a:rPr lang="en-GB" sz="3200" dirty="0">
                <a:latin typeface="Manrope" pitchFamily="2" charset="0"/>
              </a:rPr>
              <a:t>Curriculum Design and Delivery: My </a:t>
            </a:r>
            <a:r>
              <a:rPr kumimoji="0" lang="en-GB" sz="3200" b="1" i="0" u="none" strike="noStrike" kern="1200" cap="none" spc="0" normalizeH="0" baseline="0" noProof="0" dirty="0">
                <a:ln>
                  <a:noFill/>
                </a:ln>
                <a:solidFill>
                  <a:schemeClr val="lt1"/>
                </a:solidFill>
                <a:effectLst/>
                <a:uLnTx/>
                <a:uFillTx/>
                <a:latin typeface="Manrope" pitchFamily="2" charset="0"/>
              </a:rPr>
              <a:t>Checklist</a:t>
            </a: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782699250"/>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embed inclusive education practices within my teaching and assessment planning, design and delivery, with support from the programme team</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as active partners in curriculum design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actively consider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include opportunities for students to test relevant pre-existing knowledge before introducing new content, and support students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students can personalise their curriculum where appropriate,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work with students to review my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7" name="TextBox 6">
            <a:extLst>
              <a:ext uri="{FF2B5EF4-FFF2-40B4-BE49-F238E27FC236}">
                <a16:creationId xmlns:a16="http://schemas.microsoft.com/office/drawing/2014/main" id="{6ABAF8CB-B0FD-7CEF-21D5-85DEACD690DB}"/>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0BC945FB-114A-1F41-8DEC-CC7FB79AF168}"/>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Tree>
    <p:extLst>
      <p:ext uri="{BB962C8B-B14F-4D97-AF65-F5344CB8AC3E}">
        <p14:creationId xmlns:p14="http://schemas.microsoft.com/office/powerpoint/2010/main" val="267375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910910627"/>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5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curriculum planning, design and delivery actively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actively considers the content that students are likely to have covered before university (e.g. A level, GCSE, BTEC syllabus) and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includes opportunities for students to test relevant pre-existing knowledge before introducing new content, and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content has been reviewed to ensure it goes beyond white European perspectives i.e. has been decolonised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curriculum highlights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can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We work with students to review our teaching materials to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resources are made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teaching adopts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4" name="object 7">
            <a:extLst>
              <a:ext uri="{FF2B5EF4-FFF2-40B4-BE49-F238E27FC236}">
                <a16:creationId xmlns:a16="http://schemas.microsoft.com/office/drawing/2014/main" id="{57D0E618-32E6-EB30-391F-311D26DC63F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8" name="TextBox 7">
            <a:extLst>
              <a:ext uri="{FF2B5EF4-FFF2-40B4-BE49-F238E27FC236}">
                <a16:creationId xmlns:a16="http://schemas.microsoft.com/office/drawing/2014/main" id="{F798E627-210F-6749-B2BF-A787A286CE94}"/>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9" name="object 7">
            <a:extLst>
              <a:ext uri="{FF2B5EF4-FFF2-40B4-BE49-F238E27FC236}">
                <a16:creationId xmlns:a16="http://schemas.microsoft.com/office/drawing/2014/main" id="{531AB333-6CAC-F431-86D7-C47908D67736}"/>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
        <p:nvSpPr>
          <p:cNvPr id="10" name="object 3">
            <a:extLst>
              <a:ext uri="{FF2B5EF4-FFF2-40B4-BE49-F238E27FC236}">
                <a16:creationId xmlns:a16="http://schemas.microsoft.com/office/drawing/2014/main" id="{2F28F593-44D6-0774-F0F8-21BC62B7D966}"/>
              </a:ext>
              <a:ext uri="{C183D7F6-B498-43B3-948B-1728B52AA6E4}">
                <adec:decorative xmlns:adec="http://schemas.microsoft.com/office/drawing/2017/decorative" val="1"/>
              </a:ext>
            </a:extLst>
          </p:cNvPr>
          <p:cNvSpPr/>
          <p:nvPr/>
        </p:nvSpPr>
        <p:spPr>
          <a:xfrm>
            <a:off x="9252856"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11" name="object 7">
            <a:extLst>
              <a:ext uri="{FF2B5EF4-FFF2-40B4-BE49-F238E27FC236}">
                <a16:creationId xmlns:a16="http://schemas.microsoft.com/office/drawing/2014/main" id="{2C2DE856-B016-DB54-A8C6-A8EF2B72140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BFD0C3F4-8C8D-EEAD-1082-3DFBEB8E5BEF}"/>
              </a:ext>
            </a:extLst>
          </p:cNvPr>
          <p:cNvSpPr txBox="1">
            <a:spLocks noGrp="1"/>
          </p:cNvSpPr>
          <p:nvPr>
            <p:ph type="title" idx="4294967295"/>
          </p:nvPr>
        </p:nvSpPr>
        <p:spPr>
          <a:xfrm>
            <a:off x="152386" y="174220"/>
            <a:ext cx="106013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Curriculum Design and Delivery: Programme Team Checklist</a:t>
            </a:r>
          </a:p>
        </p:txBody>
      </p:sp>
    </p:spTree>
    <p:extLst>
      <p:ext uri="{BB962C8B-B14F-4D97-AF65-F5344CB8AC3E}">
        <p14:creationId xmlns:p14="http://schemas.microsoft.com/office/powerpoint/2010/main" val="271407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3792325749"/>
              </p:ext>
            </p:extLst>
          </p:nvPr>
        </p:nvGraphicFramePr>
        <p:xfrm>
          <a:off x="152383" y="1030951"/>
          <a:ext cx="11671017" cy="468376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Yes</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No</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Maybe</a:t>
                      </a:r>
                    </a:p>
                  </a:txBody>
                  <a:tcPr>
                    <a:solidFill>
                      <a:srgbClr val="5777B4"/>
                    </a:solidFill>
                  </a:tcPr>
                </a:tc>
                <a:tc>
                  <a:txBody>
                    <a:bodyPr/>
                    <a:lstStyle/>
                    <a:p>
                      <a:r>
                        <a:rPr lang="en-GB" sz="1100" dirty="0">
                          <a:solidFill>
                            <a:schemeClr val="tx1"/>
                          </a:solidFill>
                          <a:latin typeface="Manrope" pitchFamily="2" charset="0"/>
                          <a:cs typeface="Mangal" panose="020B0502040204020203" pitchFamily="18" charset="0"/>
                        </a:rPr>
                        <a:t>N/A</a:t>
                      </a:r>
                    </a:p>
                  </a:txBody>
                  <a:tcPr>
                    <a:solidFill>
                      <a:srgbClr val="5777B4"/>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planning and design processes embed inclusive education, and staff are supported to achieve these in practice</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Students are active partners in curriculum design, development and delivery</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actively consider the content that students are likely to have covered before university (e.g. A level, GCSE, BTEC syllabus) and staff are supported to design interventions to address disparities and gaps in knowledge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include opportunities for students to test relevant pre-existing knowledge before introducing new content and staff are supported to address any gaps identified</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ensure content has been reviewed to go beyond white European perspectives i.e. has been decolonised, and staff are supported to implement this in their areas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processes enable staff to highlight diverse figures within the discipline to students (e.g. LGBTQIA+/Black/Asian/Disabled researchers, authors, or policy makers)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Curriculum design enables students to personalise their curriculum, i.e. can focus on relevant topics of personal interest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work in partnership with students to review teaching materials, and pro-actively point out any language that is not clear and consistent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make teaching resources available in appropriate accessible formats in advance of scheduled teaching sessions wherever possible.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adopt an active and authentic learning approach, not being overly reliant on didactic lecturing, and designed to be accessible to all students (considering e.g. disability, international students, those with limited financial resources)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9" name="TextBox 8">
            <a:extLst>
              <a:ext uri="{FF2B5EF4-FFF2-40B4-BE49-F238E27FC236}">
                <a16:creationId xmlns:a16="http://schemas.microsoft.com/office/drawing/2014/main" id="{6F17090F-E272-6AC7-2DFE-B4ACCD420DC1}"/>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10" name="object 7">
            <a:extLst>
              <a:ext uri="{FF2B5EF4-FFF2-40B4-BE49-F238E27FC236}">
                <a16:creationId xmlns:a16="http://schemas.microsoft.com/office/drawing/2014/main" id="{6E194BC6-41F1-A8B8-9237-02E6D36AF439}"/>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5777B4"/>
            </a:solidFill>
          </a:ln>
        </p:spPr>
        <p:txBody>
          <a:bodyPr wrap="square" lIns="0" tIns="0" rIns="0" bIns="0" rtlCol="0"/>
          <a:lstStyle/>
          <a:p>
            <a:endParaRPr/>
          </a:p>
        </p:txBody>
      </p:sp>
      <p:sp>
        <p:nvSpPr>
          <p:cNvPr id="11" name="object 3">
            <a:extLst>
              <a:ext uri="{FF2B5EF4-FFF2-40B4-BE49-F238E27FC236}">
                <a16:creationId xmlns:a16="http://schemas.microsoft.com/office/drawing/2014/main" id="{06B9E99F-011F-FCA0-F1E3-49704890AE80}"/>
              </a:ext>
              <a:ext uri="{C183D7F6-B498-43B3-948B-1728B52AA6E4}">
                <adec:decorative xmlns:adec="http://schemas.microsoft.com/office/drawing/2017/decorative" val="1"/>
              </a:ext>
            </a:extLst>
          </p:cNvPr>
          <p:cNvSpPr/>
          <p:nvPr/>
        </p:nvSpPr>
        <p:spPr>
          <a:xfrm>
            <a:off x="7968559"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5777B4"/>
          </a:solidFill>
          <a:ln>
            <a:solidFill>
              <a:srgbClr val="5777B4"/>
            </a:solidFill>
          </a:ln>
          <a:effectLst/>
        </p:spPr>
        <p:txBody>
          <a:bodyPr wrap="square" lIns="0" tIns="0" rIns="0" bIns="0" rtlCol="0"/>
          <a:lstStyle/>
          <a:p>
            <a:endParaRPr dirty="0">
              <a:solidFill>
                <a:schemeClr val="bg1"/>
              </a:solidFill>
            </a:endParaRPr>
          </a:p>
        </p:txBody>
      </p:sp>
      <p:sp>
        <p:nvSpPr>
          <p:cNvPr id="12" name="object 7">
            <a:extLst>
              <a:ext uri="{FF2B5EF4-FFF2-40B4-BE49-F238E27FC236}">
                <a16:creationId xmlns:a16="http://schemas.microsoft.com/office/drawing/2014/main" id="{C2BDA8C1-D69C-CA97-CC27-C059555DC85E}"/>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5777B4"/>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4" name="Title 5">
            <a:extLst>
              <a:ext uri="{FF2B5EF4-FFF2-40B4-BE49-F238E27FC236}">
                <a16:creationId xmlns:a16="http://schemas.microsoft.com/office/drawing/2014/main" id="{F6BCE704-14C3-F302-316C-7BF188AA3F10}"/>
              </a:ext>
            </a:extLst>
          </p:cNvPr>
          <p:cNvSpPr txBox="1">
            <a:spLocks noGrp="1"/>
          </p:cNvSpPr>
          <p:nvPr>
            <p:ph type="title" idx="4294967295"/>
          </p:nvPr>
        </p:nvSpPr>
        <p:spPr>
          <a:xfrm>
            <a:off x="152386" y="174220"/>
            <a:ext cx="9420239" cy="666404"/>
          </a:xfrm>
          <a:prstGeom prst="rect">
            <a:avLst/>
          </a:prstGeom>
          <a:solidFill>
            <a:srgbClr val="5777B4"/>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Curriculum Design and Delivery: Senior Leader</a:t>
            </a:r>
          </a:p>
        </p:txBody>
      </p:sp>
    </p:spTree>
    <p:extLst>
      <p:ext uri="{BB962C8B-B14F-4D97-AF65-F5344CB8AC3E}">
        <p14:creationId xmlns:p14="http://schemas.microsoft.com/office/powerpoint/2010/main" val="370268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5945094F-80C0-BAE3-E50B-18B2D2C39852}"/>
              </a:ext>
              <a:ext uri="{C183D7F6-B498-43B3-948B-1728B52AA6E4}">
                <adec:decorative xmlns:adec="http://schemas.microsoft.com/office/drawing/2017/decorative" val="1"/>
              </a:ext>
            </a:extLst>
          </p:cNvPr>
          <p:cNvSpPr/>
          <p:nvPr/>
        </p:nvSpPr>
        <p:spPr>
          <a:xfrm>
            <a:off x="6727257" y="180772"/>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317395955"/>
              </p:ext>
            </p:extLst>
          </p:nvPr>
        </p:nvGraphicFramePr>
        <p:xfrm>
          <a:off x="152383" y="1030951"/>
          <a:ext cx="11671017" cy="45974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Within my personal teaching practice I ensure that: </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I understand how my assessments relate to the programme level assessment design, and work with colleagues to minimise clashes of hand-in dates in order to achieve manageable assessment workloads</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use a range of assessment formats, and enable student personalisation or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understand how my assessments build towards final year summative assessments throughout the programme, and explain to students the relationships between assessments at different levels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assessments are clearly explained to students through module documentation, written materials and activities in class, using transparent and consistent language to make requirements clear</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assessments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mark schemes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mark schemes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My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I am sensitive to student anxieties around assessment and feedback, so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TextBox 2">
            <a:extLst>
              <a:ext uri="{FF2B5EF4-FFF2-40B4-BE49-F238E27FC236}">
                <a16:creationId xmlns:a16="http://schemas.microsoft.com/office/drawing/2014/main" id="{595DA2A3-3160-6EA9-6272-F4BEB831BA92}"/>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7" name="object 7">
            <a:extLst>
              <a:ext uri="{FF2B5EF4-FFF2-40B4-BE49-F238E27FC236}">
                <a16:creationId xmlns:a16="http://schemas.microsoft.com/office/drawing/2014/main" id="{8BF90C2C-B6CC-12F3-AD20-73BF50A8AC6D}"/>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8" name="object 7">
            <a:extLst>
              <a:ext uri="{FF2B5EF4-FFF2-40B4-BE49-F238E27FC236}">
                <a16:creationId xmlns:a16="http://schemas.microsoft.com/office/drawing/2014/main" id="{90FD6A14-1EEB-66EB-BE2C-1535F5CA29E1}"/>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9" name="Title 5">
            <a:extLst>
              <a:ext uri="{FF2B5EF4-FFF2-40B4-BE49-F238E27FC236}">
                <a16:creationId xmlns:a16="http://schemas.microsoft.com/office/drawing/2014/main" id="{2517135F-F217-982D-CE81-1219DDD5FDE9}"/>
              </a:ext>
            </a:extLst>
          </p:cNvPr>
          <p:cNvSpPr txBox="1">
            <a:spLocks noGrp="1"/>
          </p:cNvSpPr>
          <p:nvPr>
            <p:ph type="title" idx="4294967295"/>
          </p:nvPr>
        </p:nvSpPr>
        <p:spPr>
          <a:xfrm>
            <a:off x="152386" y="174220"/>
            <a:ext cx="8181989"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My Checklist</a:t>
            </a:r>
          </a:p>
        </p:txBody>
      </p:sp>
    </p:spTree>
    <p:extLst>
      <p:ext uri="{BB962C8B-B14F-4D97-AF65-F5344CB8AC3E}">
        <p14:creationId xmlns:p14="http://schemas.microsoft.com/office/powerpoint/2010/main" val="1378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392818D9-F5DE-97E5-2257-13E38C6753AF}"/>
              </a:ext>
              <a:ext uri="{C183D7F6-B498-43B3-948B-1728B52AA6E4}">
                <adec:decorative xmlns:adec="http://schemas.microsoft.com/office/drawing/2017/decorative" val="1"/>
              </a:ext>
            </a:extLst>
          </p:cNvPr>
          <p:cNvSpPr/>
          <p:nvPr/>
        </p:nvSpPr>
        <p:spPr>
          <a:xfrm>
            <a:off x="8394132"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537453281"/>
              </p:ext>
            </p:extLst>
          </p:nvPr>
        </p:nvGraphicFramePr>
        <p:xfrm>
          <a:off x="152383" y="1030951"/>
          <a:ext cx="11671017" cy="477012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programme team ensure that: </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Our assessment is designed at programme level, giving students a manageable assessment workload and minimising clashes of hand-in dates</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uses a range of assessment formats, and enables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students have had an opportunity to practice all final year summative assessment types earlier in the programme, and understand the relationships between assessments at different levels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assessments are clearly explained to students through module documentation, written materials and activities in class, using transparent and consistent language to make requirements clear</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assessments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mark schemes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mark schemes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Markers'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Markers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Our programme team are sensitive to student anxieties around assessment and feedback, so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9" name="object 7">
            <a:extLst>
              <a:ext uri="{FF2B5EF4-FFF2-40B4-BE49-F238E27FC236}">
                <a16:creationId xmlns:a16="http://schemas.microsoft.com/office/drawing/2014/main" id="{691368EA-A83D-E745-C64D-D89A27F76274}"/>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10" name="object 7">
            <a:extLst>
              <a:ext uri="{FF2B5EF4-FFF2-40B4-BE49-F238E27FC236}">
                <a16:creationId xmlns:a16="http://schemas.microsoft.com/office/drawing/2014/main" id="{368E6423-976F-E318-8C38-BE0A7194A3F6}"/>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Title 5">
            <a:extLst>
              <a:ext uri="{FF2B5EF4-FFF2-40B4-BE49-F238E27FC236}">
                <a16:creationId xmlns:a16="http://schemas.microsoft.com/office/drawing/2014/main" id="{AC5D3F0D-2037-9273-FEED-AD48B64612EC}"/>
              </a:ext>
            </a:extLst>
          </p:cNvPr>
          <p:cNvSpPr txBox="1">
            <a:spLocks noGrp="1"/>
          </p:cNvSpPr>
          <p:nvPr>
            <p:ph type="title" idx="4294967295"/>
          </p:nvPr>
        </p:nvSpPr>
        <p:spPr>
          <a:xfrm>
            <a:off x="152386" y="174220"/>
            <a:ext cx="9772664"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Programme Team Checklist </a:t>
            </a:r>
          </a:p>
        </p:txBody>
      </p:sp>
      <p:sp>
        <p:nvSpPr>
          <p:cNvPr id="14" name="TextBox 13">
            <a:extLst>
              <a:ext uri="{FF2B5EF4-FFF2-40B4-BE49-F238E27FC236}">
                <a16:creationId xmlns:a16="http://schemas.microsoft.com/office/drawing/2014/main" id="{A22F3BC3-425E-D2BC-11F7-9E3EE06B511D}"/>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Tree>
    <p:extLst>
      <p:ext uri="{BB962C8B-B14F-4D97-AF65-F5344CB8AC3E}">
        <p14:creationId xmlns:p14="http://schemas.microsoft.com/office/powerpoint/2010/main" val="337292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452B38CA-FB4E-D2E2-A015-E99479730775}"/>
              </a:ext>
            </a:extLst>
          </p:cNvPr>
          <p:cNvGraphicFramePr>
            <a:graphicFrameLocks noGrp="1"/>
          </p:cNvGraphicFramePr>
          <p:nvPr>
            <p:extLst>
              <p:ext uri="{D42A27DB-BD31-4B8C-83A1-F6EECF244321}">
                <p14:modId xmlns:p14="http://schemas.microsoft.com/office/powerpoint/2010/main" val="105127853"/>
              </p:ext>
            </p:extLst>
          </p:nvPr>
        </p:nvGraphicFramePr>
        <p:xfrm>
          <a:off x="152383" y="1030951"/>
          <a:ext cx="11671017" cy="4953000"/>
        </p:xfrm>
        <a:graphic>
          <a:graphicData uri="http://schemas.openxmlformats.org/drawingml/2006/table">
            <a:tbl>
              <a:tblPr firstRow="1" bandRow="1">
                <a:tableStyleId>{5C22544A-7EE6-4342-B048-85BDC9FD1C3A}</a:tableStyleId>
              </a:tblPr>
              <a:tblGrid>
                <a:gridCol w="9448817">
                  <a:extLst>
                    <a:ext uri="{9D8B030D-6E8A-4147-A177-3AD203B41FA5}">
                      <a16:colId xmlns:a16="http://schemas.microsoft.com/office/drawing/2014/main" val="3533308900"/>
                    </a:ext>
                  </a:extLst>
                </a:gridCol>
                <a:gridCol w="554477">
                  <a:extLst>
                    <a:ext uri="{9D8B030D-6E8A-4147-A177-3AD203B41FA5}">
                      <a16:colId xmlns:a16="http://schemas.microsoft.com/office/drawing/2014/main" val="930880074"/>
                    </a:ext>
                  </a:extLst>
                </a:gridCol>
                <a:gridCol w="437744">
                  <a:extLst>
                    <a:ext uri="{9D8B030D-6E8A-4147-A177-3AD203B41FA5}">
                      <a16:colId xmlns:a16="http://schemas.microsoft.com/office/drawing/2014/main" val="2595874476"/>
                    </a:ext>
                  </a:extLst>
                </a:gridCol>
                <a:gridCol w="700392">
                  <a:extLst>
                    <a:ext uri="{9D8B030D-6E8A-4147-A177-3AD203B41FA5}">
                      <a16:colId xmlns:a16="http://schemas.microsoft.com/office/drawing/2014/main" val="510252667"/>
                    </a:ext>
                  </a:extLst>
                </a:gridCol>
                <a:gridCol w="529587">
                  <a:extLst>
                    <a:ext uri="{9D8B030D-6E8A-4147-A177-3AD203B41FA5}">
                      <a16:colId xmlns:a16="http://schemas.microsoft.com/office/drawing/2014/main" val="4170739222"/>
                    </a:ext>
                  </a:extLst>
                </a:gridCol>
              </a:tblGrid>
              <a:tr h="370840">
                <a:tc>
                  <a:txBody>
                    <a:bodyPr/>
                    <a:lstStyle/>
                    <a:p>
                      <a:r>
                        <a:rPr lang="en-GB" sz="1600" dirty="0">
                          <a:latin typeface="Manrope" pitchFamily="2" charset="0"/>
                        </a:rPr>
                        <a:t>Our institution systems and processes ensure that:</a:t>
                      </a:r>
                    </a:p>
                  </a:txBody>
                  <a:tcPr>
                    <a:solidFill>
                      <a:srgbClr val="0F607E"/>
                    </a:solidFill>
                  </a:tcPr>
                </a:tc>
                <a:tc>
                  <a:txBody>
                    <a:bodyPr/>
                    <a:lstStyle/>
                    <a:p>
                      <a:r>
                        <a:rPr lang="en-GB" sz="1150" dirty="0">
                          <a:latin typeface="Manrope" pitchFamily="2" charset="0"/>
                          <a:cs typeface="Mangal" panose="020B0502040204020203" pitchFamily="18" charset="0"/>
                        </a:rPr>
                        <a:t>Yes</a:t>
                      </a:r>
                    </a:p>
                  </a:txBody>
                  <a:tcPr>
                    <a:solidFill>
                      <a:srgbClr val="0F607E"/>
                    </a:solidFill>
                  </a:tcPr>
                </a:tc>
                <a:tc>
                  <a:txBody>
                    <a:bodyPr/>
                    <a:lstStyle/>
                    <a:p>
                      <a:r>
                        <a:rPr lang="en-GB" sz="1150" dirty="0">
                          <a:latin typeface="Manrope" pitchFamily="2" charset="0"/>
                          <a:cs typeface="Mangal" panose="020B0502040204020203" pitchFamily="18" charset="0"/>
                        </a:rPr>
                        <a:t>No</a:t>
                      </a:r>
                    </a:p>
                  </a:txBody>
                  <a:tcPr>
                    <a:solidFill>
                      <a:srgbClr val="0F607E"/>
                    </a:solidFill>
                  </a:tcPr>
                </a:tc>
                <a:tc>
                  <a:txBody>
                    <a:bodyPr/>
                    <a:lstStyle/>
                    <a:p>
                      <a:r>
                        <a:rPr lang="en-GB" sz="1150" dirty="0">
                          <a:latin typeface="Manrope" pitchFamily="2" charset="0"/>
                          <a:cs typeface="Mangal" panose="020B0502040204020203" pitchFamily="18" charset="0"/>
                        </a:rPr>
                        <a:t>Maybe</a:t>
                      </a:r>
                    </a:p>
                  </a:txBody>
                  <a:tcPr>
                    <a:solidFill>
                      <a:srgbClr val="0F607E"/>
                    </a:solidFill>
                  </a:tcPr>
                </a:tc>
                <a:tc>
                  <a:txBody>
                    <a:bodyPr/>
                    <a:lstStyle/>
                    <a:p>
                      <a:r>
                        <a:rPr lang="en-GB" sz="1150" dirty="0">
                          <a:latin typeface="Manrope" pitchFamily="2" charset="0"/>
                          <a:cs typeface="Mangal" panose="020B0502040204020203" pitchFamily="18" charset="0"/>
                        </a:rPr>
                        <a:t>N/A</a:t>
                      </a:r>
                    </a:p>
                  </a:txBody>
                  <a:tcPr>
                    <a:solidFill>
                      <a:srgbClr val="0F607E"/>
                    </a:solidFill>
                  </a:tcPr>
                </a:tc>
                <a:extLst>
                  <a:ext uri="{0D108BD9-81ED-4DB2-BD59-A6C34878D82A}">
                    <a16:rowId xmlns:a16="http://schemas.microsoft.com/office/drawing/2014/main" val="30466883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chemeClr val="tx1">
                              <a:lumMod val="95000"/>
                              <a:lumOff val="5000"/>
                            </a:schemeClr>
                          </a:solidFill>
                          <a:effectLst/>
                          <a:latin typeface="Manrope" pitchFamily="2" charset="0"/>
                        </a:rPr>
                        <a:t>Curriculum design ensures assessments are designed at the programme level, giving students and staff a manageable assessment workload. </a:t>
                      </a: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94567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are designed to use a range of assessment formats, enabling student personalisation choice of assessment format where appropriate</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864424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Programmes give students opportunities to practice all final year summative assessment types earlier in the programme, and the relationships between assessments at different levels are clearly understood by staff and students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2643129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Assessments are clearly explained to students through module documentation, written materials and activities in class, using transparent and consistent language to make requirements clear. </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48296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assessments that design out the need for individual alternatives wherever possible (e.g. students given the choice of audio/visual formats so students with hearing/visual impairments do not require individual alternative assessment)</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6887549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which are clearly linked to learning outcomes or competencies to ensure marking is appropriate and consistent with assessment design</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830293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develop mark schemes that do not over-penalise mistakes in written English or referencing conventions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627231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ensure feedback comments are constructive, and actively point out ways that students can improve their work for future assignments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347223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supported to provide relevant, focussed and timely formative feedback to support student learning</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4803201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anrope" pitchFamily="2" charset="0"/>
                          <a:ea typeface="+mn-ea"/>
                          <a:cs typeface="+mn-cs"/>
                        </a:rPr>
                        <a:t>Staff are aware of student anxieties around assessment and feedback, and encouraged to create a supportive culture around assessment, provide clear guidance, and offer opportunities for students to voice concerns</a:t>
                      </a:r>
                      <a:endParaRPr lang="en-GB" sz="1200" b="1" i="0" u="none" strike="noStrike" dirty="0">
                        <a:solidFill>
                          <a:schemeClr val="tx1">
                            <a:lumMod val="95000"/>
                            <a:lumOff val="5000"/>
                          </a:schemeClr>
                        </a:solidFill>
                        <a:effectLst/>
                        <a:latin typeface="Manrope" pitchFamily="2"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tc>
                  <a:txBody>
                    <a:bodyPr/>
                    <a:lstStyle/>
                    <a:p>
                      <a:endParaRPr lang="en-GB" sz="1200" dirty="0">
                        <a:latin typeface="Manrope" pitchFamily="2" charset="0"/>
                        <a:cs typeface="Mangal" panose="020B0502040204020203" pitchFamily="18" charset="0"/>
                      </a:endParaRPr>
                    </a:p>
                  </a:txBody>
                  <a:tcPr/>
                </a:tc>
                <a:extLst>
                  <a:ext uri="{0D108BD9-81ED-4DB2-BD59-A6C34878D82A}">
                    <a16:rowId xmlns:a16="http://schemas.microsoft.com/office/drawing/2014/main" val="3510020598"/>
                  </a:ext>
                </a:extLst>
              </a:tr>
            </a:tbl>
          </a:graphicData>
        </a:graphic>
      </p:graphicFrame>
      <p:sp>
        <p:nvSpPr>
          <p:cNvPr id="3" name="object 3">
            <a:extLst>
              <a:ext uri="{FF2B5EF4-FFF2-40B4-BE49-F238E27FC236}">
                <a16:creationId xmlns:a16="http://schemas.microsoft.com/office/drawing/2014/main" id="{E0A15592-521E-F158-6BB9-A8D15FFBC0A1}"/>
              </a:ext>
              <a:ext uri="{C183D7F6-B498-43B3-948B-1728B52AA6E4}">
                <adec:decorative xmlns:adec="http://schemas.microsoft.com/office/drawing/2017/decorative" val="1"/>
              </a:ext>
            </a:extLst>
          </p:cNvPr>
          <p:cNvSpPr/>
          <p:nvPr/>
        </p:nvSpPr>
        <p:spPr>
          <a:xfrm>
            <a:off x="7679134" y="179830"/>
            <a:ext cx="1731006" cy="666404"/>
          </a:xfrm>
          <a:custGeom>
            <a:avLst/>
            <a:gdLst/>
            <a:ahLst/>
            <a:cxnLst/>
            <a:rect l="l" t="t" r="r" b="b"/>
            <a:pathLst>
              <a:path w="3679190" h="614680">
                <a:moveTo>
                  <a:pt x="3408057" y="0"/>
                </a:moveTo>
                <a:lnTo>
                  <a:pt x="0" y="0"/>
                </a:lnTo>
                <a:lnTo>
                  <a:pt x="0" y="614540"/>
                </a:lnTo>
                <a:lnTo>
                  <a:pt x="3408057" y="614540"/>
                </a:lnTo>
                <a:lnTo>
                  <a:pt x="3679190" y="307263"/>
                </a:lnTo>
                <a:lnTo>
                  <a:pt x="3408057" y="0"/>
                </a:lnTo>
                <a:close/>
              </a:path>
            </a:pathLst>
          </a:custGeom>
          <a:solidFill>
            <a:srgbClr val="0F607E"/>
          </a:solidFill>
          <a:ln>
            <a:solidFill>
              <a:srgbClr val="0F607E"/>
            </a:solidFill>
          </a:ln>
          <a:effectLst/>
        </p:spPr>
        <p:txBody>
          <a:bodyPr wrap="square" lIns="0" tIns="0" rIns="0" bIns="0" rtlCol="0"/>
          <a:lstStyle/>
          <a:p>
            <a:endParaRPr dirty="0">
              <a:solidFill>
                <a:schemeClr val="bg1"/>
              </a:solidFill>
            </a:endParaRPr>
          </a:p>
        </p:txBody>
      </p:sp>
      <p:sp>
        <p:nvSpPr>
          <p:cNvPr id="7" name="TextBox 6">
            <a:extLst>
              <a:ext uri="{FF2B5EF4-FFF2-40B4-BE49-F238E27FC236}">
                <a16:creationId xmlns:a16="http://schemas.microsoft.com/office/drawing/2014/main" id="{0DC31FAD-617E-185A-D6B8-C6B71922D932}"/>
              </a:ext>
            </a:extLst>
          </p:cNvPr>
          <p:cNvSpPr txBox="1"/>
          <p:nvPr/>
        </p:nvSpPr>
        <p:spPr>
          <a:xfrm>
            <a:off x="9410140" y="6525157"/>
            <a:ext cx="2562447" cy="246221"/>
          </a:xfrm>
          <a:prstGeom prst="rect">
            <a:avLst/>
          </a:prstGeom>
          <a:noFill/>
        </p:spPr>
        <p:txBody>
          <a:bodyPr wrap="square">
            <a:spAutoFit/>
          </a:bodyPr>
          <a:lstStyle/>
          <a:p>
            <a:r>
              <a:rPr lang="en-GB" sz="1000" dirty="0">
                <a:solidFill>
                  <a:schemeClr val="tx1">
                    <a:lumMod val="95000"/>
                    <a:lumOff val="5000"/>
                  </a:schemeClr>
                </a:solidFill>
                <a:latin typeface="Manrope" pitchFamily="2" charset="0"/>
                <a:hlinkClick r:id="rId2">
                  <a:extLst>
                    <a:ext uri="{A12FA001-AC4F-418D-AE19-62706E023703}">
                      <ahyp:hlinkClr xmlns:ahyp="http://schemas.microsoft.com/office/drawing/2018/hyperlinkcolor" val="tx"/>
                    </a:ext>
                  </a:extLst>
                </a:hlinkClick>
              </a:rPr>
              <a:t>www.inclusiveeducationframework.info</a:t>
            </a:r>
            <a:endParaRPr lang="en-GB" sz="1000" dirty="0">
              <a:solidFill>
                <a:schemeClr val="tx1">
                  <a:lumMod val="95000"/>
                  <a:lumOff val="5000"/>
                </a:schemeClr>
              </a:solidFill>
              <a:latin typeface="Manrope" pitchFamily="2" charset="0"/>
            </a:endParaRPr>
          </a:p>
        </p:txBody>
      </p:sp>
      <p:sp>
        <p:nvSpPr>
          <p:cNvPr id="8" name="object 7">
            <a:extLst>
              <a:ext uri="{FF2B5EF4-FFF2-40B4-BE49-F238E27FC236}">
                <a16:creationId xmlns:a16="http://schemas.microsoft.com/office/drawing/2014/main" id="{E029B43B-9A7F-3376-6321-16B557692A33}"/>
              </a:ext>
              <a:ext uri="{C183D7F6-B498-43B3-948B-1728B52AA6E4}">
                <adec:decorative xmlns:adec="http://schemas.microsoft.com/office/drawing/2017/decorative" val="1"/>
              </a:ext>
            </a:extLst>
          </p:cNvPr>
          <p:cNvSpPr/>
          <p:nvPr/>
        </p:nvSpPr>
        <p:spPr>
          <a:xfrm flipV="1">
            <a:off x="152385" y="6423927"/>
            <a:ext cx="11671018" cy="45719"/>
          </a:xfrm>
          <a:custGeom>
            <a:avLst/>
            <a:gdLst/>
            <a:ahLst/>
            <a:cxnLst/>
            <a:rect l="l" t="t" r="r" b="b"/>
            <a:pathLst>
              <a:path w="9777730">
                <a:moveTo>
                  <a:pt x="0" y="0"/>
                </a:moveTo>
                <a:lnTo>
                  <a:pt x="9777603" y="0"/>
                </a:lnTo>
              </a:path>
            </a:pathLst>
          </a:custGeom>
          <a:ln w="38100">
            <a:solidFill>
              <a:srgbClr val="0F607E"/>
            </a:solidFill>
          </a:ln>
        </p:spPr>
        <p:txBody>
          <a:bodyPr wrap="square" lIns="0" tIns="0" rIns="0" bIns="0" rtlCol="0"/>
          <a:lstStyle/>
          <a:p>
            <a:endParaRPr/>
          </a:p>
        </p:txBody>
      </p:sp>
      <p:sp>
        <p:nvSpPr>
          <p:cNvPr id="9" name="object 7">
            <a:extLst>
              <a:ext uri="{FF2B5EF4-FFF2-40B4-BE49-F238E27FC236}">
                <a16:creationId xmlns:a16="http://schemas.microsoft.com/office/drawing/2014/main" id="{9A95BBC2-CEAF-DFC7-8B1D-30B45415322A}"/>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1" name="object 7">
            <a:extLst>
              <a:ext uri="{FF2B5EF4-FFF2-40B4-BE49-F238E27FC236}">
                <a16:creationId xmlns:a16="http://schemas.microsoft.com/office/drawing/2014/main" id="{8318AC9A-3648-F1E3-9FCC-2D20E090A664}"/>
              </a:ext>
              <a:ext uri="{C183D7F6-B498-43B3-948B-1728B52AA6E4}">
                <adec:decorative xmlns:adec="http://schemas.microsoft.com/office/drawing/2017/decorative" val="1"/>
              </a:ext>
            </a:extLst>
          </p:cNvPr>
          <p:cNvSpPr/>
          <p:nvPr/>
        </p:nvSpPr>
        <p:spPr>
          <a:xfrm>
            <a:off x="152387" y="849207"/>
            <a:ext cx="11671018" cy="45719"/>
          </a:xfrm>
          <a:custGeom>
            <a:avLst/>
            <a:gdLst/>
            <a:ahLst/>
            <a:cxnLst/>
            <a:rect l="l" t="t" r="r" b="b"/>
            <a:pathLst>
              <a:path w="9777730">
                <a:moveTo>
                  <a:pt x="0" y="0"/>
                </a:moveTo>
                <a:lnTo>
                  <a:pt x="9777603" y="0"/>
                </a:lnTo>
              </a:path>
            </a:pathLst>
          </a:custGeom>
          <a:ln w="38100">
            <a:solidFill>
              <a:srgbClr val="0F607E"/>
            </a:solidFill>
          </a:ln>
          <a:effectLst>
            <a:outerShdw blurRad="50800" dist="38100" dir="2700000" algn="tl" rotWithShape="0">
              <a:prstClr val="black">
                <a:alpha val="40000"/>
              </a:prstClr>
            </a:outerShdw>
          </a:effectLst>
        </p:spPr>
        <p:txBody>
          <a:bodyPr wrap="square" lIns="0" tIns="0" rIns="0" bIns="0" rtlCol="0"/>
          <a:lstStyle/>
          <a:p>
            <a:endParaRPr/>
          </a:p>
        </p:txBody>
      </p:sp>
      <p:sp>
        <p:nvSpPr>
          <p:cNvPr id="12" name="Title 5">
            <a:extLst>
              <a:ext uri="{FF2B5EF4-FFF2-40B4-BE49-F238E27FC236}">
                <a16:creationId xmlns:a16="http://schemas.microsoft.com/office/drawing/2014/main" id="{7F7594F6-0C74-F0A1-B6E5-4CC44B94FAF0}"/>
              </a:ext>
            </a:extLst>
          </p:cNvPr>
          <p:cNvSpPr txBox="1">
            <a:spLocks noGrp="1"/>
          </p:cNvSpPr>
          <p:nvPr>
            <p:ph type="title" idx="4294967295"/>
          </p:nvPr>
        </p:nvSpPr>
        <p:spPr>
          <a:xfrm>
            <a:off x="152386" y="174220"/>
            <a:ext cx="9096389" cy="666404"/>
          </a:xfrm>
          <a:prstGeom prst="rect">
            <a:avLst/>
          </a:prstGeom>
          <a:solidFill>
            <a:srgbClr val="0F607E"/>
          </a:solidFill>
          <a:ln w="12700" cap="flat" cmpd="sng" algn="ctr">
            <a:no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Manrope" pitchFamily="2" charset="0"/>
                <a:ea typeface="+mn-ea"/>
                <a:cs typeface="+mn-cs"/>
              </a:rPr>
              <a:t>Assessment and Feedback: Senior Leader Checklist</a:t>
            </a:r>
          </a:p>
        </p:txBody>
      </p:sp>
    </p:spTree>
    <p:extLst>
      <p:ext uri="{BB962C8B-B14F-4D97-AF65-F5344CB8AC3E}">
        <p14:creationId xmlns:p14="http://schemas.microsoft.com/office/powerpoint/2010/main" val="1405767213"/>
      </p:ext>
    </p:extLst>
  </p:cSld>
  <p:clrMapOvr>
    <a:masterClrMapping/>
  </p:clrMapOvr>
</p:sld>
</file>

<file path=ppt/theme/theme1.xml><?xml version="1.0" encoding="utf-8"?>
<a:theme xmlns:a="http://schemas.openxmlformats.org/drawingml/2006/main" name="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9A0EBE738F2646A6D6E008C556F6FB" ma:contentTypeVersion="15" ma:contentTypeDescription="Create a new document." ma:contentTypeScope="" ma:versionID="678d8908ef5fc2537955c510baa29e2c">
  <xsd:schema xmlns:xsd="http://www.w3.org/2001/XMLSchema" xmlns:xs="http://www.w3.org/2001/XMLSchema" xmlns:p="http://schemas.microsoft.com/office/2006/metadata/properties" xmlns:ns2="a6e0534e-8883-49f0-a9cf-cda5323492e6" xmlns:ns3="c431061e-cc08-460b-bf08-89e04ef60de4" targetNamespace="http://schemas.microsoft.com/office/2006/metadata/properties" ma:root="true" ma:fieldsID="fa00fea82232cda5134155ae772640b0" ns2:_="" ns3:_="">
    <xsd:import namespace="a6e0534e-8883-49f0-a9cf-cda5323492e6"/>
    <xsd:import namespace="c431061e-cc08-460b-bf08-89e04ef60d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e0534e-8883-49f0-a9cf-cda532349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0f13b88-e628-427a-a7d3-46ff87ef6df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31061e-cc08-460b-bf08-89e04ef60d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3683bb2-a4f2-44da-b215-3c68a2b22c9a}" ma:internalName="TaxCatchAll" ma:showField="CatchAllData" ma:web="c431061e-cc08-460b-bf08-89e04ef60d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E6EB29-A45F-44E9-9F6C-57B63278C048}">
  <ds:schemaRefs>
    <ds:schemaRef ds:uri="http://schemas.microsoft.com/sharepoint/v3/contenttype/forms"/>
  </ds:schemaRefs>
</ds:datastoreItem>
</file>

<file path=customXml/itemProps2.xml><?xml version="1.0" encoding="utf-8"?>
<ds:datastoreItem xmlns:ds="http://schemas.openxmlformats.org/officeDocument/2006/customXml" ds:itemID="{F9C16E9B-2742-4494-B460-24BB785D44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e0534e-8883-49f0-a9cf-cda5323492e6"/>
    <ds:schemaRef ds:uri="c431061e-cc08-460b-bf08-89e04ef60d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4704</Words>
  <Application>Microsoft Office PowerPoint</Application>
  <PresentationFormat>Widescreen</PresentationFormat>
  <Paragraphs>276</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Manrope</vt:lpstr>
      <vt:lpstr>Segoe UI</vt:lpstr>
      <vt:lpstr>White</vt:lpstr>
      <vt:lpstr>Structures and Processes: My Checklist</vt:lpstr>
      <vt:lpstr>Structures and Processes: Programme Team Checklist</vt:lpstr>
      <vt:lpstr>Structures and Processes: Senior Leader Checklist</vt:lpstr>
      <vt:lpstr>Curriculum Design and Delivery: My Checklist</vt:lpstr>
      <vt:lpstr>Curriculum Design and Delivery: Programme Team Checklist</vt:lpstr>
      <vt:lpstr>Curriculum Design and Delivery: Senior Leader</vt:lpstr>
      <vt:lpstr>Assessment and Feedback: My Checklist</vt:lpstr>
      <vt:lpstr>Assessment and Feedback: Programme Team Checklist </vt:lpstr>
      <vt:lpstr>Assessment and Feedback: Senior Leader Checklist</vt:lpstr>
      <vt:lpstr>Community and Belonging: My Checklist</vt:lpstr>
      <vt:lpstr>Community and Belonging: Programme Team Checklist</vt:lpstr>
      <vt:lpstr>Community and Belonging: Senior Leader Checklist</vt:lpstr>
      <vt:lpstr>Pathways to Success: My Checklist</vt:lpstr>
      <vt:lpstr>Pathways to Success: Programme Team Checklist</vt:lpstr>
      <vt:lpstr>Pathways to Success: Senior Leader Checklist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Licensing</dc:title>
  <dc:creator>Thomas D Tomlinson</dc:creator>
  <cp:lastModifiedBy>Tom Tomlinson</cp:lastModifiedBy>
  <cp:revision>172</cp:revision>
  <dcterms:created xsi:type="dcterms:W3CDTF">2022-06-09T15:12:55Z</dcterms:created>
  <dcterms:modified xsi:type="dcterms:W3CDTF">2023-03-27T13:39:59Z</dcterms:modified>
</cp:coreProperties>
</file>